
<file path=[Content_Types].xml><?xml version="1.0" encoding="utf-8"?>
<Types xmlns="http://schemas.openxmlformats.org/package/2006/content-types">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3" r:id="rId3"/>
    <p:sldId id="274" r:id="rId4"/>
    <p:sldId id="296" r:id="rId5"/>
    <p:sldId id="281" r:id="rId6"/>
    <p:sldId id="276" r:id="rId7"/>
    <p:sldId id="303" r:id="rId8"/>
    <p:sldId id="277" r:id="rId9"/>
    <p:sldId id="279" r:id="rId10"/>
    <p:sldId id="311" r:id="rId11"/>
    <p:sldId id="333" r:id="rId12"/>
    <p:sldId id="334" r:id="rId13"/>
    <p:sldId id="335" r:id="rId14"/>
    <p:sldId id="312" r:id="rId15"/>
    <p:sldId id="293" r:id="rId16"/>
    <p:sldId id="265" r:id="rId17"/>
    <p:sldId id="288" r:id="rId18"/>
    <p:sldId id="257" r:id="rId19"/>
    <p:sldId id="304" r:id="rId20"/>
    <p:sldId id="305" r:id="rId21"/>
    <p:sldId id="306" r:id="rId22"/>
    <p:sldId id="307" r:id="rId23"/>
    <p:sldId id="275" r:id="rId24"/>
    <p:sldId id="290" r:id="rId25"/>
    <p:sldId id="294" r:id="rId26"/>
    <p:sldId id="314" r:id="rId27"/>
    <p:sldId id="313" r:id="rId28"/>
    <p:sldId id="315" r:id="rId29"/>
    <p:sldId id="317" r:id="rId30"/>
    <p:sldId id="299" r:id="rId31"/>
    <p:sldId id="318" r:id="rId32"/>
    <p:sldId id="291" r:id="rId33"/>
    <p:sldId id="308" r:id="rId34"/>
    <p:sldId id="295" r:id="rId35"/>
    <p:sldId id="322" r:id="rId36"/>
    <p:sldId id="325" r:id="rId37"/>
    <p:sldId id="321" r:id="rId38"/>
    <p:sldId id="332" r:id="rId39"/>
    <p:sldId id="319" r:id="rId40"/>
    <p:sldId id="331" r:id="rId41"/>
    <p:sldId id="326" r:id="rId42"/>
    <p:sldId id="330" r:id="rId43"/>
    <p:sldId id="328" r:id="rId44"/>
    <p:sldId id="329" r:id="rId45"/>
    <p:sldId id="287" r:id="rId46"/>
    <p:sldId id="289" r:id="rId47"/>
    <p:sldId id="302" r:id="rId48"/>
    <p:sldId id="301" r:id="rId49"/>
    <p:sldId id="300" r:id="rId50"/>
    <p:sldId id="284" r:id="rId5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6E1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4" autoAdjust="0"/>
    <p:restoredTop sz="94660"/>
  </p:normalViewPr>
  <p:slideViewPr>
    <p:cSldViewPr snapToGrid="0">
      <p:cViewPr varScale="1">
        <p:scale>
          <a:sx n="68" d="100"/>
          <a:sy n="68" d="100"/>
        </p:scale>
        <p:origin x="12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033673779907947E-2"/>
          <c:y val="2.1137266695829687E-2"/>
          <c:w val="0.90966326220092053"/>
          <c:h val="0.55578612569262176"/>
        </c:manualLayout>
      </c:layout>
      <c:barChart>
        <c:barDir val="col"/>
        <c:grouping val="clustered"/>
        <c:varyColors val="0"/>
        <c:ser>
          <c:idx val="0"/>
          <c:order val="0"/>
          <c:tx>
            <c:strRef>
              <c:f>Sheet1!$B$1</c:f>
              <c:strCache>
                <c:ptCount val="1"/>
                <c:pt idx="0">
                  <c:v>FY 2016</c:v>
                </c:pt>
              </c:strCache>
            </c:strRef>
          </c:tx>
          <c:spPr>
            <a:solidFill>
              <a:schemeClr val="accent1">
                <a:shade val="76000"/>
              </a:schemeClr>
            </a:solidFill>
            <a:ln>
              <a:noFill/>
            </a:ln>
            <a:effectLst/>
          </c:spPr>
          <c:invertIfNegative val="0"/>
          <c:cat>
            <c:strRef>
              <c:f>Sheet1!$A$2:$A$7</c:f>
              <c:strCache>
                <c:ptCount val="6"/>
                <c:pt idx="0">
                  <c:v>GENERAL  </c:v>
                </c:pt>
                <c:pt idx="1">
                  <c:v>ROADS &amp; DRAINAGE (DISTRICT)</c:v>
                </c:pt>
                <c:pt idx="2">
                  <c:v>SOLID WASTE</c:v>
                </c:pt>
                <c:pt idx="3">
                  <c:v>TRANSPORTATION (GAS TAXES)  </c:v>
                </c:pt>
                <c:pt idx="4">
                  <c:v>LOCAL OPTION SURTAX (LOST) </c:v>
                </c:pt>
                <c:pt idx="5">
                  <c:v>TOTAL ALL FUNDS</c:v>
                </c:pt>
              </c:strCache>
            </c:strRef>
          </c:cat>
          <c:val>
            <c:numRef>
              <c:f>Sheet1!$B$2:$B$7</c:f>
              <c:numCache>
                <c:formatCode>"$"#,##0_);[Red]\("$"#,##0\)</c:formatCode>
                <c:ptCount val="6"/>
                <c:pt idx="0">
                  <c:v>335706</c:v>
                </c:pt>
                <c:pt idx="1">
                  <c:v>186356</c:v>
                </c:pt>
                <c:pt idx="2">
                  <c:v>28097</c:v>
                </c:pt>
                <c:pt idx="3">
                  <c:v>935067</c:v>
                </c:pt>
                <c:pt idx="4">
                  <c:v>0</c:v>
                </c:pt>
                <c:pt idx="5">
                  <c:v>1485226</c:v>
                </c:pt>
              </c:numCache>
            </c:numRef>
          </c:val>
          <c:extLst>
            <c:ext xmlns:c16="http://schemas.microsoft.com/office/drawing/2014/chart" uri="{C3380CC4-5D6E-409C-BE32-E72D297353CC}">
              <c16:uniqueId val="{00000000-BA75-4A0C-A5D6-B7258ADE3F30}"/>
            </c:ext>
          </c:extLst>
        </c:ser>
        <c:ser>
          <c:idx val="1"/>
          <c:order val="1"/>
          <c:tx>
            <c:strRef>
              <c:f>Sheet1!$C$1</c:f>
              <c:strCache>
                <c:ptCount val="1"/>
                <c:pt idx="0">
                  <c:v>FY 2017</c:v>
                </c:pt>
              </c:strCache>
            </c:strRef>
          </c:tx>
          <c:spPr>
            <a:solidFill>
              <a:schemeClr val="accent2">
                <a:shade val="76000"/>
              </a:schemeClr>
            </a:solidFill>
            <a:ln>
              <a:noFill/>
            </a:ln>
            <a:effectLst/>
          </c:spPr>
          <c:invertIfNegative val="0"/>
          <c:cat>
            <c:strRef>
              <c:f>Sheet1!$A$2:$A$7</c:f>
              <c:strCache>
                <c:ptCount val="6"/>
                <c:pt idx="0">
                  <c:v>GENERAL  </c:v>
                </c:pt>
                <c:pt idx="1">
                  <c:v>ROADS &amp; DRAINAGE (DISTRICT)</c:v>
                </c:pt>
                <c:pt idx="2">
                  <c:v>SOLID WASTE</c:v>
                </c:pt>
                <c:pt idx="3">
                  <c:v>TRANSPORTATION (GAS TAXES)  </c:v>
                </c:pt>
                <c:pt idx="4">
                  <c:v>LOCAL OPTION SURTAX (LOST) </c:v>
                </c:pt>
                <c:pt idx="5">
                  <c:v>TOTAL ALL FUNDS</c:v>
                </c:pt>
              </c:strCache>
            </c:strRef>
          </c:cat>
          <c:val>
            <c:numRef>
              <c:f>Sheet1!$C$2:$C$7</c:f>
              <c:numCache>
                <c:formatCode>"$"#,##0_);[Red]\("$"#,##0\)</c:formatCode>
                <c:ptCount val="6"/>
                <c:pt idx="0">
                  <c:v>428975</c:v>
                </c:pt>
                <c:pt idx="1">
                  <c:v>138703</c:v>
                </c:pt>
                <c:pt idx="2">
                  <c:v>-20435</c:v>
                </c:pt>
                <c:pt idx="3">
                  <c:v>902564</c:v>
                </c:pt>
                <c:pt idx="4">
                  <c:v>160446</c:v>
                </c:pt>
                <c:pt idx="5">
                  <c:v>1610253</c:v>
                </c:pt>
              </c:numCache>
            </c:numRef>
          </c:val>
          <c:extLst>
            <c:ext xmlns:c16="http://schemas.microsoft.com/office/drawing/2014/chart" uri="{C3380CC4-5D6E-409C-BE32-E72D297353CC}">
              <c16:uniqueId val="{00000001-BA75-4A0C-A5D6-B7258ADE3F30}"/>
            </c:ext>
          </c:extLst>
        </c:ser>
        <c:ser>
          <c:idx val="2"/>
          <c:order val="2"/>
          <c:tx>
            <c:strRef>
              <c:f>Sheet1!$D$1</c:f>
              <c:strCache>
                <c:ptCount val="1"/>
                <c:pt idx="0">
                  <c:v>FY 2018</c:v>
                </c:pt>
              </c:strCache>
            </c:strRef>
          </c:tx>
          <c:spPr>
            <a:solidFill>
              <a:schemeClr val="accent3">
                <a:shade val="76000"/>
              </a:schemeClr>
            </a:solidFill>
            <a:ln>
              <a:noFill/>
            </a:ln>
            <a:effectLst/>
          </c:spPr>
          <c:invertIfNegative val="0"/>
          <c:cat>
            <c:strRef>
              <c:f>Sheet1!$A$2:$A$7</c:f>
              <c:strCache>
                <c:ptCount val="6"/>
                <c:pt idx="0">
                  <c:v>GENERAL  </c:v>
                </c:pt>
                <c:pt idx="1">
                  <c:v>ROADS &amp; DRAINAGE (DISTRICT)</c:v>
                </c:pt>
                <c:pt idx="2">
                  <c:v>SOLID WASTE</c:v>
                </c:pt>
                <c:pt idx="3">
                  <c:v>TRANSPORTATION (GAS TAXES)  </c:v>
                </c:pt>
                <c:pt idx="4">
                  <c:v>LOCAL OPTION SURTAX (LOST) </c:v>
                </c:pt>
                <c:pt idx="5">
                  <c:v>TOTAL ALL FUNDS</c:v>
                </c:pt>
              </c:strCache>
            </c:strRef>
          </c:cat>
          <c:val>
            <c:numRef>
              <c:f>Sheet1!$D$2:$D$7</c:f>
              <c:numCache>
                <c:formatCode>"$"#,##0_);[Red]\("$"#,##0\)</c:formatCode>
                <c:ptCount val="6"/>
                <c:pt idx="0">
                  <c:v>485224</c:v>
                </c:pt>
                <c:pt idx="1">
                  <c:v>241257</c:v>
                </c:pt>
                <c:pt idx="2">
                  <c:v>-8655</c:v>
                </c:pt>
                <c:pt idx="3">
                  <c:v>126093</c:v>
                </c:pt>
                <c:pt idx="4">
                  <c:v>380356</c:v>
                </c:pt>
                <c:pt idx="5">
                  <c:v>1224275</c:v>
                </c:pt>
              </c:numCache>
            </c:numRef>
          </c:val>
          <c:extLst>
            <c:ext xmlns:c16="http://schemas.microsoft.com/office/drawing/2014/chart" uri="{C3380CC4-5D6E-409C-BE32-E72D297353CC}">
              <c16:uniqueId val="{00000002-BA75-4A0C-A5D6-B7258ADE3F30}"/>
            </c:ext>
          </c:extLst>
        </c:ser>
        <c:ser>
          <c:idx val="3"/>
          <c:order val="3"/>
          <c:tx>
            <c:strRef>
              <c:f>Sheet1!$E$1</c:f>
              <c:strCache>
                <c:ptCount val="1"/>
                <c:pt idx="0">
                  <c:v>FY 2019</c:v>
                </c:pt>
              </c:strCache>
            </c:strRef>
          </c:tx>
          <c:spPr>
            <a:solidFill>
              <a:schemeClr val="accent4">
                <a:shade val="76000"/>
              </a:schemeClr>
            </a:solidFill>
            <a:ln>
              <a:noFill/>
            </a:ln>
            <a:effectLst/>
          </c:spPr>
          <c:invertIfNegative val="0"/>
          <c:cat>
            <c:strRef>
              <c:f>Sheet1!$A$2:$A$7</c:f>
              <c:strCache>
                <c:ptCount val="6"/>
                <c:pt idx="0">
                  <c:v>GENERAL  </c:v>
                </c:pt>
                <c:pt idx="1">
                  <c:v>ROADS &amp; DRAINAGE (DISTRICT)</c:v>
                </c:pt>
                <c:pt idx="2">
                  <c:v>SOLID WASTE</c:v>
                </c:pt>
                <c:pt idx="3">
                  <c:v>TRANSPORTATION (GAS TAXES)  </c:v>
                </c:pt>
                <c:pt idx="4">
                  <c:v>LOCAL OPTION SURTAX (LOST) </c:v>
                </c:pt>
                <c:pt idx="5">
                  <c:v>TOTAL ALL FUNDS</c:v>
                </c:pt>
              </c:strCache>
            </c:strRef>
          </c:cat>
          <c:val>
            <c:numRef>
              <c:f>Sheet1!$E$2:$E$7</c:f>
              <c:numCache>
                <c:formatCode>"$"#,##0_);[Red]\("$"#,##0\)</c:formatCode>
                <c:ptCount val="6"/>
                <c:pt idx="0">
                  <c:v>528975</c:v>
                </c:pt>
                <c:pt idx="1">
                  <c:v>30726</c:v>
                </c:pt>
                <c:pt idx="2">
                  <c:v>73171</c:v>
                </c:pt>
                <c:pt idx="3">
                  <c:v>910564</c:v>
                </c:pt>
                <c:pt idx="4">
                  <c:v>405130</c:v>
                </c:pt>
                <c:pt idx="5">
                  <c:v>1948566</c:v>
                </c:pt>
              </c:numCache>
            </c:numRef>
          </c:val>
          <c:extLst>
            <c:ext xmlns:c16="http://schemas.microsoft.com/office/drawing/2014/chart" uri="{C3380CC4-5D6E-409C-BE32-E72D297353CC}">
              <c16:uniqueId val="{00000003-BA75-4A0C-A5D6-B7258ADE3F30}"/>
            </c:ext>
          </c:extLst>
        </c:ser>
        <c:ser>
          <c:idx val="4"/>
          <c:order val="4"/>
          <c:tx>
            <c:strRef>
              <c:f>Sheet1!$F$1</c:f>
              <c:strCache>
                <c:ptCount val="1"/>
                <c:pt idx="0">
                  <c:v>FY 2020</c:v>
                </c:pt>
              </c:strCache>
            </c:strRef>
          </c:tx>
          <c:spPr>
            <a:solidFill>
              <a:schemeClr val="accent5">
                <a:shade val="76000"/>
              </a:schemeClr>
            </a:solidFill>
            <a:ln>
              <a:noFill/>
            </a:ln>
            <a:effectLst/>
          </c:spPr>
          <c:invertIfNegative val="0"/>
          <c:cat>
            <c:strRef>
              <c:f>Sheet1!$A$2:$A$7</c:f>
              <c:strCache>
                <c:ptCount val="6"/>
                <c:pt idx="0">
                  <c:v>GENERAL  </c:v>
                </c:pt>
                <c:pt idx="1">
                  <c:v>ROADS &amp; DRAINAGE (DISTRICT)</c:v>
                </c:pt>
                <c:pt idx="2">
                  <c:v>SOLID WASTE</c:v>
                </c:pt>
                <c:pt idx="3">
                  <c:v>TRANSPORTATION (GAS TAXES)  </c:v>
                </c:pt>
                <c:pt idx="4">
                  <c:v>LOCAL OPTION SURTAX (LOST) </c:v>
                </c:pt>
                <c:pt idx="5">
                  <c:v>TOTAL ALL FUNDS</c:v>
                </c:pt>
              </c:strCache>
            </c:strRef>
          </c:cat>
          <c:val>
            <c:numRef>
              <c:f>Sheet1!$F$2:$F$7</c:f>
              <c:numCache>
                <c:formatCode>"$"#,##0_);[Red]\("$"#,##0\)</c:formatCode>
                <c:ptCount val="6"/>
                <c:pt idx="0">
                  <c:v>370000</c:v>
                </c:pt>
                <c:pt idx="1">
                  <c:v>244161</c:v>
                </c:pt>
                <c:pt idx="2">
                  <c:v>47079</c:v>
                </c:pt>
                <c:pt idx="3">
                  <c:v>50093</c:v>
                </c:pt>
                <c:pt idx="4">
                  <c:v>822383</c:v>
                </c:pt>
                <c:pt idx="5">
                  <c:v>1533716</c:v>
                </c:pt>
              </c:numCache>
            </c:numRef>
          </c:val>
          <c:extLst>
            <c:ext xmlns:c16="http://schemas.microsoft.com/office/drawing/2014/chart" uri="{C3380CC4-5D6E-409C-BE32-E72D297353CC}">
              <c16:uniqueId val="{00000004-BA75-4A0C-A5D6-B7258ADE3F30}"/>
            </c:ext>
          </c:extLst>
        </c:ser>
        <c:ser>
          <c:idx val="5"/>
          <c:order val="5"/>
          <c:tx>
            <c:strRef>
              <c:f>Sheet1!$G$1</c:f>
              <c:strCache>
                <c:ptCount val="1"/>
                <c:pt idx="0">
                  <c:v>TARGETED</c:v>
                </c:pt>
              </c:strCache>
            </c:strRef>
          </c:tx>
          <c:spPr>
            <a:solidFill>
              <a:schemeClr val="accent6">
                <a:shade val="76000"/>
              </a:schemeClr>
            </a:solidFill>
            <a:ln>
              <a:noFill/>
            </a:ln>
            <a:effectLst/>
          </c:spPr>
          <c:invertIfNegative val="0"/>
          <c:cat>
            <c:strRef>
              <c:f>Sheet1!$A$2:$A$7</c:f>
              <c:strCache>
                <c:ptCount val="6"/>
                <c:pt idx="0">
                  <c:v>GENERAL  </c:v>
                </c:pt>
                <c:pt idx="1">
                  <c:v>ROADS &amp; DRAINAGE (DISTRICT)</c:v>
                </c:pt>
                <c:pt idx="2">
                  <c:v>SOLID WASTE</c:v>
                </c:pt>
                <c:pt idx="3">
                  <c:v>TRANSPORTATION (GAS TAXES)  </c:v>
                </c:pt>
                <c:pt idx="4">
                  <c:v>LOCAL OPTION SURTAX (LOST) </c:v>
                </c:pt>
                <c:pt idx="5">
                  <c:v>TOTAL ALL FUNDS</c:v>
                </c:pt>
              </c:strCache>
            </c:strRef>
          </c:cat>
          <c:val>
            <c:numRef>
              <c:f>Sheet1!$G$2:$G$7</c:f>
              <c:numCache>
                <c:formatCode>"$"#,##0_);[Red]\("$"#,##0\)</c:formatCode>
                <c:ptCount val="6"/>
                <c:pt idx="0">
                  <c:v>564000</c:v>
                </c:pt>
                <c:pt idx="1">
                  <c:v>450000</c:v>
                </c:pt>
                <c:pt idx="2">
                  <c:v>173000</c:v>
                </c:pt>
                <c:pt idx="3">
                  <c:v>50093</c:v>
                </c:pt>
                <c:pt idx="4">
                  <c:v>822383</c:v>
                </c:pt>
                <c:pt idx="5">
                  <c:v>2059476</c:v>
                </c:pt>
              </c:numCache>
            </c:numRef>
          </c:val>
          <c:extLst>
            <c:ext xmlns:c16="http://schemas.microsoft.com/office/drawing/2014/chart" uri="{C3380CC4-5D6E-409C-BE32-E72D297353CC}">
              <c16:uniqueId val="{00000005-BA75-4A0C-A5D6-B7258ADE3F30}"/>
            </c:ext>
          </c:extLst>
        </c:ser>
        <c:dLbls>
          <c:showLegendKey val="0"/>
          <c:showVal val="0"/>
          <c:showCatName val="0"/>
          <c:showSerName val="0"/>
          <c:showPercent val="0"/>
          <c:showBubbleSize val="0"/>
        </c:dLbls>
        <c:gapWidth val="219"/>
        <c:overlap val="-27"/>
        <c:axId val="1775099776"/>
        <c:axId val="1777862912"/>
      </c:barChart>
      <c:catAx>
        <c:axId val="1775099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accent6">
                    <a:lumMod val="50000"/>
                  </a:schemeClr>
                </a:solidFill>
                <a:latin typeface="+mn-lt"/>
                <a:ea typeface="+mn-ea"/>
                <a:cs typeface="+mn-cs"/>
              </a:defRPr>
            </a:pPr>
            <a:endParaRPr lang="en-US"/>
          </a:p>
        </c:txPr>
        <c:crossAx val="1777862912"/>
        <c:crosses val="autoZero"/>
        <c:auto val="1"/>
        <c:lblAlgn val="ctr"/>
        <c:lblOffset val="100"/>
        <c:noMultiLvlLbl val="0"/>
      </c:catAx>
      <c:valAx>
        <c:axId val="1777862912"/>
        <c:scaling>
          <c:orientation val="minMax"/>
        </c:scaling>
        <c:delete val="0"/>
        <c:axPos val="l"/>
        <c:majorGridlines>
          <c:spPr>
            <a:ln w="9525" cap="flat" cmpd="sng" algn="ctr">
              <a:solidFill>
                <a:schemeClr val="tx1">
                  <a:lumMod val="15000"/>
                  <a:lumOff val="85000"/>
                </a:schemeClr>
              </a:solidFill>
              <a:round/>
            </a:ln>
            <a:effectLst/>
          </c:spPr>
        </c:majorGridlines>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75099776"/>
        <c:crosses val="autoZero"/>
        <c:crossBetween val="between"/>
      </c:valAx>
      <c:spPr>
        <a:noFill/>
        <a:ln>
          <a:noFill/>
        </a:ln>
        <a:effectLst/>
      </c:spPr>
    </c:plotArea>
    <c:legend>
      <c:legendPos val="b"/>
      <c:layout>
        <c:manualLayout>
          <c:xMode val="edge"/>
          <c:yMode val="edge"/>
          <c:x val="0.26659724599642437"/>
          <c:y val="0.94078721930592013"/>
          <c:w val="0.46680541291034272"/>
          <c:h val="5.9212780694079904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53520606910785"/>
          <c:y val="0.11131481481481481"/>
          <c:w val="0.82362819056268266"/>
          <c:h val="0.79979629629629634"/>
        </c:manualLayout>
      </c:layout>
      <c:pieChart>
        <c:varyColors val="1"/>
        <c:ser>
          <c:idx val="0"/>
          <c:order val="0"/>
          <c:tx>
            <c:strRef>
              <c:f>Sheet1!$B$1</c:f>
              <c:strCache>
                <c:ptCount val="1"/>
                <c:pt idx="0">
                  <c:v>Revenues</c:v>
                </c:pt>
              </c:strCache>
            </c:strRef>
          </c:tx>
          <c:spPr>
            <a:ln>
              <a:noFill/>
            </a:ln>
          </c:spPr>
          <c:dPt>
            <c:idx val="0"/>
            <c:bubble3D val="0"/>
            <c:spPr>
              <a:solidFill>
                <a:schemeClr val="tx2">
                  <a:lumMod val="40000"/>
                  <a:lumOff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4-6B07-4FCA-823E-42E94B523443}"/>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8-6B07-4FCA-823E-42E94B523443}"/>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6B07-4FCA-823E-42E94B523443}"/>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6-6B07-4FCA-823E-42E94B523443}"/>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6B07-4FCA-823E-42E94B523443}"/>
              </c:ext>
            </c:extLst>
          </c:dPt>
          <c:dPt>
            <c:idx val="5"/>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9-6B07-4FCA-823E-42E94B523443}"/>
              </c:ext>
            </c:extLst>
          </c:dPt>
          <c:dPt>
            <c:idx val="6"/>
            <c:bubble3D val="0"/>
            <c:spPr>
              <a:solidFill>
                <a:schemeClr val="accent1">
                  <a:lumMod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A-6B07-4FCA-823E-42E94B523443}"/>
              </c:ext>
            </c:extLst>
          </c:dPt>
          <c:dPt>
            <c:idx val="7"/>
            <c:bubble3D val="0"/>
            <c:spPr>
              <a:solidFill>
                <a:schemeClr val="accent2">
                  <a:lumMod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6B07-4FCA-823E-42E94B523443}"/>
              </c:ext>
            </c:extLst>
          </c:dPt>
          <c:dPt>
            <c:idx val="8"/>
            <c:bubble3D val="0"/>
            <c:spPr>
              <a:solidFill>
                <a:schemeClr val="accent3">
                  <a:lumMod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2-6B07-4FCA-823E-42E94B523443}"/>
              </c:ext>
            </c:extLst>
          </c:dPt>
          <c:dPt>
            <c:idx val="9"/>
            <c:bubble3D val="0"/>
            <c:spPr>
              <a:solidFill>
                <a:schemeClr val="accent4">
                  <a:lumMod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6B07-4FCA-823E-42E94B523443}"/>
              </c:ext>
            </c:extLst>
          </c:dPt>
          <c:dLbls>
            <c:dLbl>
              <c:idx val="0"/>
              <c:layout>
                <c:manualLayout>
                  <c:x val="-0.1086640028065629"/>
                  <c:y val="-0.20558448382936026"/>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3404223881390398"/>
                      <c:h val="8.0944444444444444E-2"/>
                    </c:manualLayout>
                  </c15:layout>
                </c:ext>
                <c:ext xmlns:c16="http://schemas.microsoft.com/office/drawing/2014/chart" uri="{C3380CC4-5D6E-409C-BE32-E72D297353CC}">
                  <c16:uniqueId val="{00000004-6B07-4FCA-823E-42E94B523443}"/>
                </c:ext>
              </c:extLst>
            </c:dLbl>
            <c:dLbl>
              <c:idx val="1"/>
              <c:layout>
                <c:manualLayout>
                  <c:x val="3.8408780993332399E-2"/>
                  <c:y val="-4.6517042886411827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3861467580445922"/>
                      <c:h val="0.1072638036809816"/>
                    </c:manualLayout>
                  </c15:layout>
                </c:ext>
                <c:ext xmlns:c16="http://schemas.microsoft.com/office/drawing/2014/chart" uri="{C3380CC4-5D6E-409C-BE32-E72D297353CC}">
                  <c16:uniqueId val="{00000008-6B07-4FCA-823E-42E94B523443}"/>
                </c:ext>
              </c:extLst>
            </c:dLbl>
            <c:dLbl>
              <c:idx val="2"/>
              <c:layout>
                <c:manualLayout>
                  <c:x val="2.1339051750035786E-3"/>
                  <c:y val="7.2399654041081455E-3"/>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40916239076151212"/>
                      <c:h val="7.3963190184049066E-2"/>
                    </c:manualLayout>
                  </c15:layout>
                </c:ext>
                <c:ext xmlns:c16="http://schemas.microsoft.com/office/drawing/2014/chart" uri="{C3380CC4-5D6E-409C-BE32-E72D297353CC}">
                  <c16:uniqueId val="{00000007-6B07-4FCA-823E-42E94B523443}"/>
                </c:ext>
              </c:extLst>
            </c:dLbl>
            <c:dLbl>
              <c:idx val="3"/>
              <c:layout>
                <c:manualLayout>
                  <c:x val="1.9204390496666199E-2"/>
                  <c:y val="2.0321578769961705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30521091327027211"/>
                      <c:h val="8.0944444444444444E-2"/>
                    </c:manualLayout>
                  </c15:layout>
                </c:ext>
                <c:ext xmlns:c16="http://schemas.microsoft.com/office/drawing/2014/chart" uri="{C3380CC4-5D6E-409C-BE32-E72D297353CC}">
                  <c16:uniqueId val="{00000006-6B07-4FCA-823E-42E94B523443}"/>
                </c:ext>
              </c:extLst>
            </c:dLbl>
            <c:dLbl>
              <c:idx val="4"/>
              <c:layout>
                <c:manualLayout>
                  <c:x val="7.6943575047664324E-4"/>
                  <c:y val="3.6334622717367628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43562714490799842"/>
                      <c:h val="8.0944495435003122E-2"/>
                    </c:manualLayout>
                  </c15:layout>
                </c:ext>
                <c:ext xmlns:c16="http://schemas.microsoft.com/office/drawing/2014/chart" uri="{C3380CC4-5D6E-409C-BE32-E72D297353CC}">
                  <c16:uniqueId val="{00000005-6B07-4FCA-823E-42E94B523443}"/>
                </c:ext>
              </c:extLst>
            </c:dLbl>
            <c:dLbl>
              <c:idx val="5"/>
              <c:layout>
                <c:manualLayout>
                  <c:x val="9.5434395584233514E-2"/>
                  <c:y val="9.1006972294890853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6B07-4FCA-823E-42E94B523443}"/>
                </c:ext>
              </c:extLst>
            </c:dLbl>
            <c:dLbl>
              <c:idx val="6"/>
              <c:layout>
                <c:manualLayout>
                  <c:x val="-0.15803213971521721"/>
                  <c:y val="2.1357601458399232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5310166868175554"/>
                      <c:h val="6.851864039080395E-2"/>
                    </c:manualLayout>
                  </c15:layout>
                </c:ext>
                <c:ext xmlns:c16="http://schemas.microsoft.com/office/drawing/2014/chart" uri="{C3380CC4-5D6E-409C-BE32-E72D297353CC}">
                  <c16:uniqueId val="{0000000A-6B07-4FCA-823E-42E94B523443}"/>
                </c:ext>
              </c:extLst>
            </c:dLbl>
            <c:dLbl>
              <c:idx val="7"/>
              <c:layout>
                <c:manualLayout>
                  <c:x val="-3.925416061523946E-2"/>
                  <c:y val="9.0126039822691038E-3"/>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accent6">
                          <a:lumMod val="50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35121385861401755"/>
                      <c:h val="6.9080038577960523E-2"/>
                    </c:manualLayout>
                  </c15:layout>
                </c:ext>
                <c:ext xmlns:c16="http://schemas.microsoft.com/office/drawing/2014/chart" uri="{C3380CC4-5D6E-409C-BE32-E72D297353CC}">
                  <c16:uniqueId val="{00000003-6B07-4FCA-823E-42E94B523443}"/>
                </c:ext>
              </c:extLst>
            </c:dLbl>
            <c:dLbl>
              <c:idx val="8"/>
              <c:layout>
                <c:manualLayout>
                  <c:x val="9.5428430966012764E-2"/>
                  <c:y val="1.4010734882086337E-2"/>
                </c:manualLayout>
              </c:layout>
              <c:tx>
                <c:rich>
                  <a:bodyPr rot="0" spcFirstLastPara="1" vertOverflow="ellipsis" vert="horz" wrap="square" lIns="38100" tIns="19050" rIns="38100" bIns="19050" anchor="ctr" anchorCtr="1">
                    <a:noAutofit/>
                  </a:bodyPr>
                  <a:lstStyle/>
                  <a:p>
                    <a:pPr>
                      <a:defRPr sz="1200" b="1" i="0" u="none" strike="noStrike" kern="1200" baseline="0">
                        <a:solidFill>
                          <a:schemeClr val="accent6">
                            <a:lumMod val="50000"/>
                          </a:schemeClr>
                        </a:solidFill>
                        <a:latin typeface="+mn-lt"/>
                        <a:ea typeface="+mn-ea"/>
                        <a:cs typeface="+mn-cs"/>
                      </a:defRPr>
                    </a:pPr>
                    <a:fld id="{593A5F0D-9AE9-4D2F-A158-5012A2BF1DF8}" type="CATEGORYNAME">
                      <a:rPr lang="en-US" sz="1200">
                        <a:solidFill>
                          <a:schemeClr val="accent6">
                            <a:lumMod val="50000"/>
                          </a:schemeClr>
                        </a:solidFill>
                      </a:rPr>
                      <a:pPr>
                        <a:defRPr sz="1200">
                          <a:solidFill>
                            <a:schemeClr val="accent6">
                              <a:lumMod val="50000"/>
                            </a:schemeClr>
                          </a:solidFill>
                        </a:defRPr>
                      </a:pPr>
                      <a:t>[CATEGORY NAME]</a:t>
                    </a:fld>
                    <a:r>
                      <a:rPr lang="en-US" sz="1200" baseline="0" dirty="0">
                        <a:solidFill>
                          <a:schemeClr val="accent6">
                            <a:lumMod val="50000"/>
                          </a:schemeClr>
                        </a:solidFill>
                      </a:rPr>
                      <a:t>
1%</a:t>
                    </a:r>
                  </a:p>
                </c:rich>
              </c:tx>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accent6">
                          <a:lumMod val="50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39659850161998955"/>
                      <c:h val="7.9752475725810332E-2"/>
                    </c:manualLayout>
                  </c15:layout>
                  <c15:dlblFieldTable/>
                  <c15:showDataLabelsRange val="0"/>
                </c:ext>
                <c:ext xmlns:c16="http://schemas.microsoft.com/office/drawing/2014/chart" uri="{C3380CC4-5D6E-409C-BE32-E72D297353CC}">
                  <c16:uniqueId val="{00000002-6B07-4FCA-823E-42E94B523443}"/>
                </c:ext>
              </c:extLst>
            </c:dLbl>
            <c:dLbl>
              <c:idx val="9"/>
              <c:layout>
                <c:manualLayout>
                  <c:x val="0.17701802356410629"/>
                  <c:y val="3.8543551704589299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25826371196535836"/>
                      <c:h val="0.1072638036809816"/>
                    </c:manualLayout>
                  </c15:layout>
                </c:ext>
                <c:ext xmlns:c16="http://schemas.microsoft.com/office/drawing/2014/chart" uri="{C3380CC4-5D6E-409C-BE32-E72D297353CC}">
                  <c16:uniqueId val="{00000001-6B07-4FCA-823E-42E94B523443}"/>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6">
                        <a:lumMod val="50000"/>
                      </a:schemeClr>
                    </a:solidFill>
                    <a:latin typeface="+mn-lt"/>
                    <a:ea typeface="+mn-ea"/>
                    <a:cs typeface="+mn-cs"/>
                  </a:defRPr>
                </a:pPr>
                <a:endParaRPr lang="en-US"/>
              </a:p>
            </c:txPr>
            <c:dLblPos val="in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Sheet1!$A$2:$A$11</c:f>
              <c:strCache>
                <c:ptCount val="10"/>
                <c:pt idx="0">
                  <c:v>Taxes &amp; Assessments</c:v>
                </c:pt>
                <c:pt idx="1">
                  <c:v>Franchise Fees</c:v>
                </c:pt>
                <c:pt idx="2">
                  <c:v>Utility Taxes</c:v>
                </c:pt>
                <c:pt idx="3">
                  <c:v>Communications Tax</c:v>
                </c:pt>
                <c:pt idx="4">
                  <c:v>Intergovernmental Revenues</c:v>
                </c:pt>
                <c:pt idx="5">
                  <c:v>Gas Tax</c:v>
                </c:pt>
                <c:pt idx="6">
                  <c:v>Surtax</c:v>
                </c:pt>
                <c:pt idx="7">
                  <c:v>Licenses &amp; Permits</c:v>
                </c:pt>
                <c:pt idx="8">
                  <c:v>Cost Recovery Fees</c:v>
                </c:pt>
                <c:pt idx="9">
                  <c:v>Other Revenues</c:v>
                </c:pt>
              </c:strCache>
            </c:strRef>
          </c:cat>
          <c:val>
            <c:numRef>
              <c:f>Sheet1!$B$2:$B$11</c:f>
              <c:numCache>
                <c:formatCode>#,##0</c:formatCode>
                <c:ptCount val="10"/>
                <c:pt idx="0" formatCode="&quot;$&quot;#,##0_);[Red]\(&quot;$&quot;#,##0\)">
                  <c:v>3422553</c:v>
                </c:pt>
                <c:pt idx="1">
                  <c:v>282000</c:v>
                </c:pt>
                <c:pt idx="2">
                  <c:v>287000</c:v>
                </c:pt>
                <c:pt idx="3">
                  <c:v>100000</c:v>
                </c:pt>
                <c:pt idx="4">
                  <c:v>287000</c:v>
                </c:pt>
                <c:pt idx="5">
                  <c:v>307500</c:v>
                </c:pt>
                <c:pt idx="6">
                  <c:v>195000</c:v>
                </c:pt>
                <c:pt idx="7">
                  <c:v>85000</c:v>
                </c:pt>
                <c:pt idx="8">
                  <c:v>80000</c:v>
                </c:pt>
                <c:pt idx="9">
                  <c:v>66700</c:v>
                </c:pt>
              </c:numCache>
            </c:numRef>
          </c:val>
          <c:extLst>
            <c:ext xmlns:c16="http://schemas.microsoft.com/office/drawing/2014/chart" uri="{C3380CC4-5D6E-409C-BE32-E72D297353CC}">
              <c16:uniqueId val="{00000000-6B07-4FCA-823E-42E94B523443}"/>
            </c:ext>
          </c:extLst>
        </c:ser>
        <c:dLbls>
          <c:dLblPos val="inEnd"/>
          <c:showLegendKey val="0"/>
          <c:showVal val="0"/>
          <c:showCatName val="0"/>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53520606910785"/>
          <c:y val="0.11131481481481481"/>
          <c:w val="0.82362819056268266"/>
          <c:h val="0.79979629629629634"/>
        </c:manualLayout>
      </c:layout>
      <c:pieChart>
        <c:varyColors val="1"/>
        <c:dLbls>
          <c:dLblPos val="inEnd"/>
          <c:showLegendKey val="0"/>
          <c:showVal val="0"/>
          <c:showCatName val="0"/>
          <c:showSerName val="0"/>
          <c:showPercent val="1"/>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53520606910785"/>
          <c:y val="0.11131481481481481"/>
          <c:w val="0.82362819056268266"/>
          <c:h val="0.79979629629629634"/>
        </c:manualLayout>
      </c:layout>
      <c:pieChart>
        <c:varyColors val="1"/>
        <c:ser>
          <c:idx val="0"/>
          <c:order val="0"/>
          <c:tx>
            <c:strRef>
              <c:f>Sheet1!$B$1</c:f>
              <c:strCache>
                <c:ptCount val="1"/>
                <c:pt idx="0">
                  <c:v>Revenues</c:v>
                </c:pt>
              </c:strCache>
            </c:strRef>
          </c:tx>
          <c:spPr>
            <a:ln>
              <a:noFill/>
            </a:ln>
          </c:spPr>
          <c:dPt>
            <c:idx val="0"/>
            <c:bubble3D val="0"/>
            <c:spPr>
              <a:solidFill>
                <a:schemeClr val="tx2">
                  <a:lumMod val="40000"/>
                  <a:lumOff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6A53-42E8-915C-B8587542C41E}"/>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6A53-42E8-915C-B8587542C41E}"/>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6A53-42E8-915C-B8587542C41E}"/>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6A53-42E8-915C-B8587542C41E}"/>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9-6A53-42E8-915C-B8587542C41E}"/>
              </c:ext>
            </c:extLst>
          </c:dPt>
          <c:dPt>
            <c:idx val="5"/>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B-6A53-42E8-915C-B8587542C41E}"/>
              </c:ext>
            </c:extLst>
          </c:dPt>
          <c:dPt>
            <c:idx val="6"/>
            <c:bubble3D val="0"/>
            <c:spPr>
              <a:solidFill>
                <a:schemeClr val="accent1">
                  <a:lumMod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D-6A53-42E8-915C-B8587542C41E}"/>
              </c:ext>
            </c:extLst>
          </c:dPt>
          <c:dPt>
            <c:idx val="7"/>
            <c:bubble3D val="0"/>
            <c:spPr>
              <a:solidFill>
                <a:schemeClr val="accent2">
                  <a:lumMod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F-6A53-42E8-915C-B8587542C41E}"/>
              </c:ext>
            </c:extLst>
          </c:dPt>
          <c:dPt>
            <c:idx val="8"/>
            <c:bubble3D val="0"/>
            <c:spPr>
              <a:solidFill>
                <a:schemeClr val="accent3">
                  <a:lumMod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1-6A53-42E8-915C-B8587542C41E}"/>
              </c:ext>
            </c:extLst>
          </c:dPt>
          <c:dPt>
            <c:idx val="9"/>
            <c:bubble3D val="0"/>
            <c:spPr>
              <a:solidFill>
                <a:schemeClr val="accent4">
                  <a:lumMod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3-6A53-42E8-915C-B8587542C41E}"/>
              </c:ext>
            </c:extLst>
          </c:dPt>
          <c:dPt>
            <c:idx val="10"/>
            <c:bubble3D val="0"/>
            <c:spPr>
              <a:solidFill>
                <a:schemeClr val="accent5">
                  <a:lumMod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5-6A53-42E8-915C-B8587542C41E}"/>
              </c:ext>
            </c:extLst>
          </c:dPt>
          <c:dPt>
            <c:idx val="11"/>
            <c:bubble3D val="0"/>
            <c:spPr>
              <a:solidFill>
                <a:schemeClr val="accent6">
                  <a:lumMod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6-6A53-42E8-915C-B8587542C41E}"/>
              </c:ext>
            </c:extLst>
          </c:dPt>
          <c:dPt>
            <c:idx val="12"/>
            <c:bubble3D val="0"/>
            <c:spPr>
              <a:solidFill>
                <a:schemeClr val="accent1">
                  <a:lumMod val="80000"/>
                  <a:lumOff val="2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9-D7D2-42F8-BA6B-A1420AF0CBDE}"/>
              </c:ext>
            </c:extLst>
          </c:dPt>
          <c:dLbls>
            <c:dLbl>
              <c:idx val="0"/>
              <c:layout>
                <c:manualLayout>
                  <c:x val="-0.12360075097063668"/>
                  <c:y val="2.3814574571752234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3404223881390398"/>
                      <c:h val="8.0944444444444444E-2"/>
                    </c:manualLayout>
                  </c15:layout>
                </c:ext>
                <c:ext xmlns:c16="http://schemas.microsoft.com/office/drawing/2014/chart" uri="{C3380CC4-5D6E-409C-BE32-E72D297353CC}">
                  <c16:uniqueId val="{00000001-6A53-42E8-915C-B8587542C41E}"/>
                </c:ext>
              </c:extLst>
            </c:dLbl>
            <c:dLbl>
              <c:idx val="1"/>
              <c:layout>
                <c:manualLayout>
                  <c:x val="-8.4008707334497801E-8"/>
                  <c:y val="-2.5354909023850715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535601882063872"/>
                      <c:h val="0.10726380782437822"/>
                    </c:manualLayout>
                  </c15:layout>
                </c:ext>
                <c:ext xmlns:c16="http://schemas.microsoft.com/office/drawing/2014/chart" uri="{C3380CC4-5D6E-409C-BE32-E72D297353CC}">
                  <c16:uniqueId val="{00000003-6A53-42E8-915C-B8587542C41E}"/>
                </c:ext>
              </c:extLst>
            </c:dLbl>
            <c:dLbl>
              <c:idx val="2"/>
              <c:layout>
                <c:manualLayout>
                  <c:x val="0"/>
                  <c:y val="-3.5132430884967078E-2"/>
                </c:manualLayout>
              </c:layout>
              <c:tx>
                <c:rich>
                  <a:bodyPr rot="0" spcFirstLastPara="1" vertOverflow="ellipsis" vert="horz" wrap="square" lIns="38100" tIns="19050" rIns="38100" bIns="19050" anchor="ctr" anchorCtr="1">
                    <a:noAutofit/>
                  </a:bodyPr>
                  <a:lstStyle/>
                  <a:p>
                    <a:pPr>
                      <a:defRPr sz="1200" b="1" i="0" u="none" strike="noStrike" kern="1200" baseline="0">
                        <a:solidFill>
                          <a:schemeClr val="accent6">
                            <a:lumMod val="50000"/>
                          </a:schemeClr>
                        </a:solidFill>
                        <a:latin typeface="+mn-lt"/>
                        <a:ea typeface="+mn-ea"/>
                        <a:cs typeface="+mn-cs"/>
                      </a:defRPr>
                    </a:pPr>
                    <a:fld id="{0B348880-A8AD-4AAF-A83B-92F8DF3C2134}" type="CATEGORYNAME">
                      <a:rPr lang="en-US" smtClean="0"/>
                      <a:pPr>
                        <a:defRPr sz="1200">
                          <a:solidFill>
                            <a:schemeClr val="accent6">
                              <a:lumMod val="50000"/>
                            </a:schemeClr>
                          </a:solidFill>
                        </a:defRPr>
                      </a:pPr>
                      <a:t>[CATEGORY NAME]</a:t>
                    </a:fld>
                    <a:r>
                      <a:rPr lang="en-US" dirty="0"/>
                      <a:t>  </a:t>
                    </a:r>
                    <a:fld id="{EADD5177-755F-4282-BD13-07249333C5AD}" type="PERCENTAGE">
                      <a:rPr lang="en-US" smtClean="0"/>
                      <a:pPr>
                        <a:defRPr sz="1200">
                          <a:solidFill>
                            <a:schemeClr val="accent6">
                              <a:lumMod val="50000"/>
                            </a:schemeClr>
                          </a:solidFill>
                        </a:defRPr>
                      </a:pPr>
                      <a:t>[PERCENTAGE]</a:t>
                    </a:fld>
                    <a:endParaRPr lang="en-US" dirty="0"/>
                  </a:p>
                </c:rich>
              </c:tx>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accent6">
                          <a:lumMod val="50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5555364762446897"/>
                      <c:h val="7.6582547749584173E-2"/>
                    </c:manualLayout>
                  </c15:layout>
                  <c15:dlblFieldTable/>
                  <c15:showDataLabelsRange val="0"/>
                </c:ext>
                <c:ext xmlns:c16="http://schemas.microsoft.com/office/drawing/2014/chart" uri="{C3380CC4-5D6E-409C-BE32-E72D297353CC}">
                  <c16:uniqueId val="{00000005-6A53-42E8-915C-B8587542C41E}"/>
                </c:ext>
              </c:extLst>
            </c:dLbl>
            <c:dLbl>
              <c:idx val="3"/>
              <c:layout>
                <c:manualLayout>
                  <c:x val="0"/>
                  <c:y val="-2.4533614978514882E-2"/>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accent6">
                          <a:lumMod val="50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30947850082765377"/>
                      <c:h val="9.8324857804594282E-2"/>
                    </c:manualLayout>
                  </c15:layout>
                </c:ext>
                <c:ext xmlns:c16="http://schemas.microsoft.com/office/drawing/2014/chart" uri="{C3380CC4-5D6E-409C-BE32-E72D297353CC}">
                  <c16:uniqueId val="{00000007-6A53-42E8-915C-B8587542C41E}"/>
                </c:ext>
              </c:extLst>
            </c:dLbl>
            <c:dLbl>
              <c:idx val="4"/>
              <c:layout>
                <c:manualLayout>
                  <c:x val="-4.2676423325924105E-3"/>
                  <c:y val="5.2842684983183232E-4"/>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33533755706711488"/>
                      <c:h val="8.0944421435894337E-2"/>
                    </c:manualLayout>
                  </c15:layout>
                </c:ext>
                <c:ext xmlns:c16="http://schemas.microsoft.com/office/drawing/2014/chart" uri="{C3380CC4-5D6E-409C-BE32-E72D297353CC}">
                  <c16:uniqueId val="{00000009-6A53-42E8-915C-B8587542C41E}"/>
                </c:ext>
              </c:extLst>
            </c:dLbl>
            <c:dLbl>
              <c:idx val="5"/>
              <c:layout>
                <c:manualLayout>
                  <c:x val="4.2676423325924785E-2"/>
                  <c:y val="-8.5533643546751753E-8"/>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40748524303046957"/>
                      <c:h val="0.10200143593880784"/>
                    </c:manualLayout>
                  </c15:layout>
                </c:ext>
                <c:ext xmlns:c16="http://schemas.microsoft.com/office/drawing/2014/chart" uri="{C3380CC4-5D6E-409C-BE32-E72D297353CC}">
                  <c16:uniqueId val="{0000000B-6A53-42E8-915C-B8587542C41E}"/>
                </c:ext>
              </c:extLst>
            </c:dLbl>
            <c:dLbl>
              <c:idx val="6"/>
              <c:layout>
                <c:manualLayout>
                  <c:x val="-3.6404333236331354E-2"/>
                  <c:y val="-4.2426402718765618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6A53-42E8-915C-B8587542C41E}"/>
                </c:ext>
              </c:extLst>
            </c:dLbl>
            <c:dLbl>
              <c:idx val="7"/>
              <c:layout>
                <c:manualLayout>
                  <c:x val="-2.0271301079814331E-2"/>
                  <c:y val="4.1088651686988567E-2"/>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accent6">
                          <a:lumMod val="50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13996556315068942"/>
                      <c:h val="8.211537701604936E-2"/>
                    </c:manualLayout>
                  </c15:layout>
                </c:ext>
                <c:ext xmlns:c16="http://schemas.microsoft.com/office/drawing/2014/chart" uri="{C3380CC4-5D6E-409C-BE32-E72D297353CC}">
                  <c16:uniqueId val="{0000000F-6A53-42E8-915C-B8587542C41E}"/>
                </c:ext>
              </c:extLst>
            </c:dLbl>
            <c:dLbl>
              <c:idx val="8"/>
              <c:layout>
                <c:manualLayout>
                  <c:x val="0"/>
                  <c:y val="1.6695654018464658E-2"/>
                </c:manualLayout>
              </c:layout>
              <c:tx>
                <c:rich>
                  <a:bodyPr rot="0" spcFirstLastPara="1" vertOverflow="ellipsis" vert="horz" wrap="square" lIns="38100" tIns="19050" rIns="38100" bIns="19050" anchor="ctr" anchorCtr="1">
                    <a:noAutofit/>
                  </a:bodyPr>
                  <a:lstStyle/>
                  <a:p>
                    <a:pPr>
                      <a:defRPr sz="1200" b="1" i="0" u="none" strike="noStrike" kern="1200" baseline="0">
                        <a:solidFill>
                          <a:schemeClr val="accent6">
                            <a:lumMod val="50000"/>
                          </a:schemeClr>
                        </a:solidFill>
                        <a:latin typeface="+mn-lt"/>
                        <a:ea typeface="+mn-ea"/>
                        <a:cs typeface="+mn-cs"/>
                      </a:defRPr>
                    </a:pPr>
                    <a:fld id="{593A5F0D-9AE9-4D2F-A158-5012A2BF1DF8}" type="CATEGORYNAME">
                      <a:rPr lang="en-US" sz="1200">
                        <a:solidFill>
                          <a:schemeClr val="accent6">
                            <a:lumMod val="50000"/>
                          </a:schemeClr>
                        </a:solidFill>
                      </a:rPr>
                      <a:pPr>
                        <a:defRPr sz="1200">
                          <a:solidFill>
                            <a:schemeClr val="accent6">
                              <a:lumMod val="50000"/>
                            </a:schemeClr>
                          </a:solidFill>
                        </a:defRPr>
                      </a:pPr>
                      <a:t>[CATEGORY NAME]</a:t>
                    </a:fld>
                    <a:r>
                      <a:rPr lang="en-US" sz="1200" baseline="0" dirty="0">
                        <a:solidFill>
                          <a:schemeClr val="accent6">
                            <a:lumMod val="50000"/>
                          </a:schemeClr>
                        </a:solidFill>
                      </a:rPr>
                      <a:t>
1%</a:t>
                    </a:r>
                  </a:p>
                </c:rich>
              </c:tx>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accent6">
                          <a:lumMod val="50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24296343067366247"/>
                      <c:h val="0.10582307913247672"/>
                    </c:manualLayout>
                  </c15:layout>
                  <c15:dlblFieldTable/>
                  <c15:showDataLabelsRange val="0"/>
                </c:ext>
                <c:ext xmlns:c16="http://schemas.microsoft.com/office/drawing/2014/chart" uri="{C3380CC4-5D6E-409C-BE32-E72D297353CC}">
                  <c16:uniqueId val="{00000011-6A53-42E8-915C-B8587542C41E}"/>
                </c:ext>
              </c:extLst>
            </c:dLbl>
            <c:dLbl>
              <c:idx val="9"/>
              <c:layout>
                <c:manualLayout>
                  <c:x val="1.2713793759295558E-2"/>
                  <c:y val="-4.5489357647468982E-3"/>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25826371196535836"/>
                      <c:h val="0.1072638036809816"/>
                    </c:manualLayout>
                  </c15:layout>
                </c:ext>
                <c:ext xmlns:c16="http://schemas.microsoft.com/office/drawing/2014/chart" uri="{C3380CC4-5D6E-409C-BE32-E72D297353CC}">
                  <c16:uniqueId val="{00000013-6A53-42E8-915C-B8587542C41E}"/>
                </c:ext>
              </c:extLst>
            </c:dLbl>
            <c:dLbl>
              <c:idx val="10"/>
              <c:layout>
                <c:manualLayout>
                  <c:x val="1.2659776160479475E-2"/>
                  <c:y val="-1.0780816183768461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5-6A53-42E8-915C-B8587542C41E}"/>
                </c:ext>
              </c:extLst>
            </c:dLbl>
            <c:dLbl>
              <c:idx val="11"/>
              <c:layout>
                <c:manualLayout>
                  <c:x val="-1.7349478238720486E-3"/>
                  <c:y val="7.45502049662943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6-6A53-42E8-915C-B8587542C41E}"/>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6">
                        <a:lumMod val="50000"/>
                      </a:schemeClr>
                    </a:solidFill>
                    <a:latin typeface="+mn-lt"/>
                    <a:ea typeface="+mn-ea"/>
                    <a:cs typeface="+mn-cs"/>
                  </a:defRPr>
                </a:pPr>
                <a:endParaRPr lang="en-US"/>
              </a:p>
            </c:txPr>
            <c:dLblPos val="in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Sheet1!$A$2:$A$14</c:f>
              <c:strCache>
                <c:ptCount val="12"/>
                <c:pt idx="0">
                  <c:v>Public Safety</c:v>
                </c:pt>
                <c:pt idx="1">
                  <c:v>Solid Waste</c:v>
                </c:pt>
                <c:pt idx="2">
                  <c:v>Legal Services (incl Magistrates)</c:v>
                </c:pt>
                <c:pt idx="3">
                  <c:v>Engineering Services</c:v>
                </c:pt>
                <c:pt idx="4">
                  <c:v>Other Contracted Services</c:v>
                </c:pt>
                <c:pt idx="5">
                  <c:v>Operations &amp; Maintenance</c:v>
                </c:pt>
                <c:pt idx="6">
                  <c:v>Staffing Costs</c:v>
                </c:pt>
                <c:pt idx="7">
                  <c:v>Insurance</c:v>
                </c:pt>
                <c:pt idx="8">
                  <c:v>Communications &amp; Technology</c:v>
                </c:pt>
                <c:pt idx="9">
                  <c:v>Capital Projects </c:v>
                </c:pt>
                <c:pt idx="10">
                  <c:v>Debt Service</c:v>
                </c:pt>
                <c:pt idx="11">
                  <c:v>All Other</c:v>
                </c:pt>
              </c:strCache>
            </c:strRef>
          </c:cat>
          <c:val>
            <c:numRef>
              <c:f>Sheet1!$B$2:$B$14</c:f>
              <c:numCache>
                <c:formatCode>#,##0</c:formatCode>
                <c:ptCount val="13"/>
                <c:pt idx="0" formatCode="&quot;$&quot;#,##0_);[Red]\(&quot;$&quot;#,##0\)">
                  <c:v>624000</c:v>
                </c:pt>
                <c:pt idx="1">
                  <c:v>654500</c:v>
                </c:pt>
                <c:pt idx="2">
                  <c:v>143000</c:v>
                </c:pt>
                <c:pt idx="3">
                  <c:v>175000</c:v>
                </c:pt>
                <c:pt idx="4">
                  <c:v>307000</c:v>
                </c:pt>
                <c:pt idx="5">
                  <c:v>928865</c:v>
                </c:pt>
                <c:pt idx="6">
                  <c:v>1069000</c:v>
                </c:pt>
                <c:pt idx="7">
                  <c:v>140000</c:v>
                </c:pt>
                <c:pt idx="8">
                  <c:v>93000</c:v>
                </c:pt>
                <c:pt idx="9">
                  <c:v>107500</c:v>
                </c:pt>
                <c:pt idx="10">
                  <c:v>306000</c:v>
                </c:pt>
                <c:pt idx="11">
                  <c:v>291498</c:v>
                </c:pt>
              </c:numCache>
            </c:numRef>
          </c:val>
          <c:extLst>
            <c:ext xmlns:c16="http://schemas.microsoft.com/office/drawing/2014/chart" uri="{C3380CC4-5D6E-409C-BE32-E72D297353CC}">
              <c16:uniqueId val="{00000014-6A53-42E8-915C-B8587542C41E}"/>
            </c:ext>
          </c:extLst>
        </c:ser>
        <c:dLbls>
          <c:dLblPos val="inEnd"/>
          <c:showLegendKey val="0"/>
          <c:showVal val="0"/>
          <c:showCatName val="0"/>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acrossLinear" id="2">
  <a:schemeClr val="accent1"/>
  <a:schemeClr val="accent2"/>
  <a:schemeClr val="accent3"/>
  <a:schemeClr val="accent4"/>
  <a:schemeClr val="accent5"/>
  <a:schemeClr val="accent6"/>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038A5-42D7-4AE0-B4C0-D074267BD74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8799489-4924-470B-89E9-54D1865A13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02BAD24-CDFF-4C1D-898E-9EA29BFFCE7F}"/>
              </a:ext>
            </a:extLst>
          </p:cNvPr>
          <p:cNvSpPr>
            <a:spLocks noGrp="1"/>
          </p:cNvSpPr>
          <p:nvPr>
            <p:ph type="dt" sz="half" idx="10"/>
          </p:nvPr>
        </p:nvSpPr>
        <p:spPr/>
        <p:txBody>
          <a:bodyPr/>
          <a:lstStyle/>
          <a:p>
            <a:fld id="{5D23AA78-8A6B-4B90-B74A-EF385B4D8197}" type="datetimeFigureOut">
              <a:rPr lang="en-US" smtClean="0"/>
              <a:t>7/20/2020</a:t>
            </a:fld>
            <a:endParaRPr lang="en-US"/>
          </a:p>
        </p:txBody>
      </p:sp>
      <p:sp>
        <p:nvSpPr>
          <p:cNvPr id="5" name="Footer Placeholder 4">
            <a:extLst>
              <a:ext uri="{FF2B5EF4-FFF2-40B4-BE49-F238E27FC236}">
                <a16:creationId xmlns:a16="http://schemas.microsoft.com/office/drawing/2014/main" id="{C98F2664-1684-4032-AAE2-D56C0B3361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C76BD0-2B1C-4D7F-8391-EBE45FC49906}"/>
              </a:ext>
            </a:extLst>
          </p:cNvPr>
          <p:cNvSpPr>
            <a:spLocks noGrp="1"/>
          </p:cNvSpPr>
          <p:nvPr>
            <p:ph type="sldNum" sz="quarter" idx="12"/>
          </p:nvPr>
        </p:nvSpPr>
        <p:spPr/>
        <p:txBody>
          <a:bodyPr/>
          <a:lstStyle/>
          <a:p>
            <a:fld id="{192D5FDE-06C9-44D0-BE93-D53840A96CE9}" type="slidenum">
              <a:rPr lang="en-US" smtClean="0"/>
              <a:t>‹#›</a:t>
            </a:fld>
            <a:endParaRPr lang="en-US"/>
          </a:p>
        </p:txBody>
      </p:sp>
    </p:spTree>
    <p:extLst>
      <p:ext uri="{BB962C8B-B14F-4D97-AF65-F5344CB8AC3E}">
        <p14:creationId xmlns:p14="http://schemas.microsoft.com/office/powerpoint/2010/main" val="3514311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2B46F-F764-401A-ACD2-05CD276E6CE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2DA425-1602-4DFD-8217-D815973F743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AFE213-60C7-4097-8F26-34B3104317EB}"/>
              </a:ext>
            </a:extLst>
          </p:cNvPr>
          <p:cNvSpPr>
            <a:spLocks noGrp="1"/>
          </p:cNvSpPr>
          <p:nvPr>
            <p:ph type="dt" sz="half" idx="10"/>
          </p:nvPr>
        </p:nvSpPr>
        <p:spPr/>
        <p:txBody>
          <a:bodyPr/>
          <a:lstStyle/>
          <a:p>
            <a:fld id="{5D23AA78-8A6B-4B90-B74A-EF385B4D8197}" type="datetimeFigureOut">
              <a:rPr lang="en-US" smtClean="0"/>
              <a:t>7/20/2020</a:t>
            </a:fld>
            <a:endParaRPr lang="en-US"/>
          </a:p>
        </p:txBody>
      </p:sp>
      <p:sp>
        <p:nvSpPr>
          <p:cNvPr id="5" name="Footer Placeholder 4">
            <a:extLst>
              <a:ext uri="{FF2B5EF4-FFF2-40B4-BE49-F238E27FC236}">
                <a16:creationId xmlns:a16="http://schemas.microsoft.com/office/drawing/2014/main" id="{9C4B161E-CCD4-4CBA-9718-88660E8EE6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9308E8-97F4-4242-97CC-940A7339F12E}"/>
              </a:ext>
            </a:extLst>
          </p:cNvPr>
          <p:cNvSpPr>
            <a:spLocks noGrp="1"/>
          </p:cNvSpPr>
          <p:nvPr>
            <p:ph type="sldNum" sz="quarter" idx="12"/>
          </p:nvPr>
        </p:nvSpPr>
        <p:spPr/>
        <p:txBody>
          <a:bodyPr/>
          <a:lstStyle/>
          <a:p>
            <a:fld id="{192D5FDE-06C9-44D0-BE93-D53840A96CE9}" type="slidenum">
              <a:rPr lang="en-US" smtClean="0"/>
              <a:t>‹#›</a:t>
            </a:fld>
            <a:endParaRPr lang="en-US"/>
          </a:p>
        </p:txBody>
      </p:sp>
    </p:spTree>
    <p:extLst>
      <p:ext uri="{BB962C8B-B14F-4D97-AF65-F5344CB8AC3E}">
        <p14:creationId xmlns:p14="http://schemas.microsoft.com/office/powerpoint/2010/main" val="4045766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DE190D-D912-4549-8951-CDBB48DFDF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7603BDC-8C3D-4DA0-88A8-6D10697A8EB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6CBD20-3C80-41F3-935E-BB1E5541D3B8}"/>
              </a:ext>
            </a:extLst>
          </p:cNvPr>
          <p:cNvSpPr>
            <a:spLocks noGrp="1"/>
          </p:cNvSpPr>
          <p:nvPr>
            <p:ph type="dt" sz="half" idx="10"/>
          </p:nvPr>
        </p:nvSpPr>
        <p:spPr/>
        <p:txBody>
          <a:bodyPr/>
          <a:lstStyle/>
          <a:p>
            <a:fld id="{5D23AA78-8A6B-4B90-B74A-EF385B4D8197}" type="datetimeFigureOut">
              <a:rPr lang="en-US" smtClean="0"/>
              <a:t>7/20/2020</a:t>
            </a:fld>
            <a:endParaRPr lang="en-US"/>
          </a:p>
        </p:txBody>
      </p:sp>
      <p:sp>
        <p:nvSpPr>
          <p:cNvPr id="5" name="Footer Placeholder 4">
            <a:extLst>
              <a:ext uri="{FF2B5EF4-FFF2-40B4-BE49-F238E27FC236}">
                <a16:creationId xmlns:a16="http://schemas.microsoft.com/office/drawing/2014/main" id="{70F763D2-14C5-486A-8F4A-F299FBD4D8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8D20A0-AA62-4EC3-BA56-D0B0C4CBB4E0}"/>
              </a:ext>
            </a:extLst>
          </p:cNvPr>
          <p:cNvSpPr>
            <a:spLocks noGrp="1"/>
          </p:cNvSpPr>
          <p:nvPr>
            <p:ph type="sldNum" sz="quarter" idx="12"/>
          </p:nvPr>
        </p:nvSpPr>
        <p:spPr/>
        <p:txBody>
          <a:bodyPr/>
          <a:lstStyle/>
          <a:p>
            <a:fld id="{192D5FDE-06C9-44D0-BE93-D53840A96CE9}" type="slidenum">
              <a:rPr lang="en-US" smtClean="0"/>
              <a:t>‹#›</a:t>
            </a:fld>
            <a:endParaRPr lang="en-US"/>
          </a:p>
        </p:txBody>
      </p:sp>
    </p:spTree>
    <p:extLst>
      <p:ext uri="{BB962C8B-B14F-4D97-AF65-F5344CB8AC3E}">
        <p14:creationId xmlns:p14="http://schemas.microsoft.com/office/powerpoint/2010/main" val="20428792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smtClean="0"/>
              <a:pPr/>
              <a:t>7/20/2020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smtClean="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756316374"/>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7/20/2020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9433120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smtClean="0"/>
              <a:pPr/>
              <a:t>7/20/2020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smtClean="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345948713"/>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t>7/20/2020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5726024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t>7/20/2020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2302033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t>7/20/2020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2227431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7/20/2020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3188531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smtClean="0"/>
              <a:pPr/>
              <a:t>7/20/2020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smtClean="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07433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66F04-895C-4277-9CD2-98CD6BACD9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DEDC71-454F-4CBD-B8E6-59D152EE8B3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077731-9C35-4631-A6CF-D53FAB44520C}"/>
              </a:ext>
            </a:extLst>
          </p:cNvPr>
          <p:cNvSpPr>
            <a:spLocks noGrp="1"/>
          </p:cNvSpPr>
          <p:nvPr>
            <p:ph type="dt" sz="half" idx="10"/>
          </p:nvPr>
        </p:nvSpPr>
        <p:spPr/>
        <p:txBody>
          <a:bodyPr/>
          <a:lstStyle/>
          <a:p>
            <a:fld id="{5D23AA78-8A6B-4B90-B74A-EF385B4D8197}" type="datetimeFigureOut">
              <a:rPr lang="en-US" smtClean="0"/>
              <a:t>7/20/2020</a:t>
            </a:fld>
            <a:endParaRPr lang="en-US"/>
          </a:p>
        </p:txBody>
      </p:sp>
      <p:sp>
        <p:nvSpPr>
          <p:cNvPr id="5" name="Footer Placeholder 4">
            <a:extLst>
              <a:ext uri="{FF2B5EF4-FFF2-40B4-BE49-F238E27FC236}">
                <a16:creationId xmlns:a16="http://schemas.microsoft.com/office/drawing/2014/main" id="{A28277EA-F0AA-4906-861A-C1A864881B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0C5361-AAE3-414C-BDCC-06C7381A6622}"/>
              </a:ext>
            </a:extLst>
          </p:cNvPr>
          <p:cNvSpPr>
            <a:spLocks noGrp="1"/>
          </p:cNvSpPr>
          <p:nvPr>
            <p:ph type="sldNum" sz="quarter" idx="12"/>
          </p:nvPr>
        </p:nvSpPr>
        <p:spPr/>
        <p:txBody>
          <a:bodyPr/>
          <a:lstStyle/>
          <a:p>
            <a:fld id="{192D5FDE-06C9-44D0-BE93-D53840A96CE9}" type="slidenum">
              <a:rPr lang="en-US" smtClean="0"/>
              <a:t>‹#›</a:t>
            </a:fld>
            <a:endParaRPr lang="en-US"/>
          </a:p>
        </p:txBody>
      </p:sp>
    </p:spTree>
    <p:extLst>
      <p:ext uri="{BB962C8B-B14F-4D97-AF65-F5344CB8AC3E}">
        <p14:creationId xmlns:p14="http://schemas.microsoft.com/office/powerpoint/2010/main" val="29534589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smtClean="0"/>
              <a:pPr/>
              <a:t>7/20/2020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smtClean="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166242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7/20/2020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9419752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7/20/2020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146718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47EE7-D3D5-44E6-B753-D68B5E440D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8EA222-73D5-4DE4-84AF-03E290D1C3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BC69971-7795-4BD1-8785-883647C80093}"/>
              </a:ext>
            </a:extLst>
          </p:cNvPr>
          <p:cNvSpPr>
            <a:spLocks noGrp="1"/>
          </p:cNvSpPr>
          <p:nvPr>
            <p:ph type="dt" sz="half" idx="10"/>
          </p:nvPr>
        </p:nvSpPr>
        <p:spPr/>
        <p:txBody>
          <a:bodyPr/>
          <a:lstStyle/>
          <a:p>
            <a:fld id="{5D23AA78-8A6B-4B90-B74A-EF385B4D8197}" type="datetimeFigureOut">
              <a:rPr lang="en-US" smtClean="0"/>
              <a:t>7/20/2020</a:t>
            </a:fld>
            <a:endParaRPr lang="en-US"/>
          </a:p>
        </p:txBody>
      </p:sp>
      <p:sp>
        <p:nvSpPr>
          <p:cNvPr id="5" name="Footer Placeholder 4">
            <a:extLst>
              <a:ext uri="{FF2B5EF4-FFF2-40B4-BE49-F238E27FC236}">
                <a16:creationId xmlns:a16="http://schemas.microsoft.com/office/drawing/2014/main" id="{FBFEAE98-0FF4-4421-9100-E562BC3B35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FE84A9-9926-4713-B2C4-7DD8449B5E1B}"/>
              </a:ext>
            </a:extLst>
          </p:cNvPr>
          <p:cNvSpPr>
            <a:spLocks noGrp="1"/>
          </p:cNvSpPr>
          <p:nvPr>
            <p:ph type="sldNum" sz="quarter" idx="12"/>
          </p:nvPr>
        </p:nvSpPr>
        <p:spPr/>
        <p:txBody>
          <a:bodyPr/>
          <a:lstStyle/>
          <a:p>
            <a:fld id="{192D5FDE-06C9-44D0-BE93-D53840A96CE9}" type="slidenum">
              <a:rPr lang="en-US" smtClean="0"/>
              <a:t>‹#›</a:t>
            </a:fld>
            <a:endParaRPr lang="en-US"/>
          </a:p>
        </p:txBody>
      </p:sp>
    </p:spTree>
    <p:extLst>
      <p:ext uri="{BB962C8B-B14F-4D97-AF65-F5344CB8AC3E}">
        <p14:creationId xmlns:p14="http://schemas.microsoft.com/office/powerpoint/2010/main" val="406047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2D07C-802B-4F56-A660-8F725AB4E49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9F1125-64D0-4507-9034-E16107F457F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076CDE-32C4-4141-90CE-002C0D8A7F3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57E95BD-73D4-44EE-B1E6-86114AB9AE55}"/>
              </a:ext>
            </a:extLst>
          </p:cNvPr>
          <p:cNvSpPr>
            <a:spLocks noGrp="1"/>
          </p:cNvSpPr>
          <p:nvPr>
            <p:ph type="dt" sz="half" idx="10"/>
          </p:nvPr>
        </p:nvSpPr>
        <p:spPr/>
        <p:txBody>
          <a:bodyPr/>
          <a:lstStyle/>
          <a:p>
            <a:fld id="{5D23AA78-8A6B-4B90-B74A-EF385B4D8197}" type="datetimeFigureOut">
              <a:rPr lang="en-US" smtClean="0"/>
              <a:t>7/20/2020</a:t>
            </a:fld>
            <a:endParaRPr lang="en-US"/>
          </a:p>
        </p:txBody>
      </p:sp>
      <p:sp>
        <p:nvSpPr>
          <p:cNvPr id="6" name="Footer Placeholder 5">
            <a:extLst>
              <a:ext uri="{FF2B5EF4-FFF2-40B4-BE49-F238E27FC236}">
                <a16:creationId xmlns:a16="http://schemas.microsoft.com/office/drawing/2014/main" id="{3EBB4121-D2EB-4DD1-A8C3-82F2EABC43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259265-BC2A-4BD8-B122-4E0A0CAD854C}"/>
              </a:ext>
            </a:extLst>
          </p:cNvPr>
          <p:cNvSpPr>
            <a:spLocks noGrp="1"/>
          </p:cNvSpPr>
          <p:nvPr>
            <p:ph type="sldNum" sz="quarter" idx="12"/>
          </p:nvPr>
        </p:nvSpPr>
        <p:spPr/>
        <p:txBody>
          <a:bodyPr/>
          <a:lstStyle/>
          <a:p>
            <a:fld id="{192D5FDE-06C9-44D0-BE93-D53840A96CE9}" type="slidenum">
              <a:rPr lang="en-US" smtClean="0"/>
              <a:t>‹#›</a:t>
            </a:fld>
            <a:endParaRPr lang="en-US"/>
          </a:p>
        </p:txBody>
      </p:sp>
    </p:spTree>
    <p:extLst>
      <p:ext uri="{BB962C8B-B14F-4D97-AF65-F5344CB8AC3E}">
        <p14:creationId xmlns:p14="http://schemas.microsoft.com/office/powerpoint/2010/main" val="1698113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CCBE5-9212-46C9-8E6E-35C1449C4E5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B3A0311-7870-406D-B572-C0158620F7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45C8B9D-7454-4555-AD58-5CCDA76A8BA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B48989D-9F05-4F8A-87BA-E941944713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77A516A-08A1-47CD-BA40-3C1E011B842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0409728-2EDB-48FA-BB99-8DF0CC0E5FE5}"/>
              </a:ext>
            </a:extLst>
          </p:cNvPr>
          <p:cNvSpPr>
            <a:spLocks noGrp="1"/>
          </p:cNvSpPr>
          <p:nvPr>
            <p:ph type="dt" sz="half" idx="10"/>
          </p:nvPr>
        </p:nvSpPr>
        <p:spPr/>
        <p:txBody>
          <a:bodyPr/>
          <a:lstStyle/>
          <a:p>
            <a:fld id="{5D23AA78-8A6B-4B90-B74A-EF385B4D8197}" type="datetimeFigureOut">
              <a:rPr lang="en-US" smtClean="0"/>
              <a:t>7/20/2020</a:t>
            </a:fld>
            <a:endParaRPr lang="en-US"/>
          </a:p>
        </p:txBody>
      </p:sp>
      <p:sp>
        <p:nvSpPr>
          <p:cNvPr id="8" name="Footer Placeholder 7">
            <a:extLst>
              <a:ext uri="{FF2B5EF4-FFF2-40B4-BE49-F238E27FC236}">
                <a16:creationId xmlns:a16="http://schemas.microsoft.com/office/drawing/2014/main" id="{E093F820-683C-4365-ACD3-95DD98A5A01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3EB56B-9B6D-45DE-A277-82B00E2A6F20}"/>
              </a:ext>
            </a:extLst>
          </p:cNvPr>
          <p:cNvSpPr>
            <a:spLocks noGrp="1"/>
          </p:cNvSpPr>
          <p:nvPr>
            <p:ph type="sldNum" sz="quarter" idx="12"/>
          </p:nvPr>
        </p:nvSpPr>
        <p:spPr/>
        <p:txBody>
          <a:bodyPr/>
          <a:lstStyle/>
          <a:p>
            <a:fld id="{192D5FDE-06C9-44D0-BE93-D53840A96CE9}" type="slidenum">
              <a:rPr lang="en-US" smtClean="0"/>
              <a:t>‹#›</a:t>
            </a:fld>
            <a:endParaRPr lang="en-US"/>
          </a:p>
        </p:txBody>
      </p:sp>
    </p:spTree>
    <p:extLst>
      <p:ext uri="{BB962C8B-B14F-4D97-AF65-F5344CB8AC3E}">
        <p14:creationId xmlns:p14="http://schemas.microsoft.com/office/powerpoint/2010/main" val="2025723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C58EA-6078-4399-BFF5-D492DB46C2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A474748-FBF7-4272-BA27-15EC9238B0AC}"/>
              </a:ext>
            </a:extLst>
          </p:cNvPr>
          <p:cNvSpPr>
            <a:spLocks noGrp="1"/>
          </p:cNvSpPr>
          <p:nvPr>
            <p:ph type="dt" sz="half" idx="10"/>
          </p:nvPr>
        </p:nvSpPr>
        <p:spPr/>
        <p:txBody>
          <a:bodyPr/>
          <a:lstStyle/>
          <a:p>
            <a:fld id="{5D23AA78-8A6B-4B90-B74A-EF385B4D8197}" type="datetimeFigureOut">
              <a:rPr lang="en-US" smtClean="0"/>
              <a:t>7/20/2020</a:t>
            </a:fld>
            <a:endParaRPr lang="en-US"/>
          </a:p>
        </p:txBody>
      </p:sp>
      <p:sp>
        <p:nvSpPr>
          <p:cNvPr id="4" name="Footer Placeholder 3">
            <a:extLst>
              <a:ext uri="{FF2B5EF4-FFF2-40B4-BE49-F238E27FC236}">
                <a16:creationId xmlns:a16="http://schemas.microsoft.com/office/drawing/2014/main" id="{B085DFF6-EC4A-40AD-A19D-BCF4A66B6FF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6B5DB84-80E4-47F4-89AD-649DB6BA7071}"/>
              </a:ext>
            </a:extLst>
          </p:cNvPr>
          <p:cNvSpPr>
            <a:spLocks noGrp="1"/>
          </p:cNvSpPr>
          <p:nvPr>
            <p:ph type="sldNum" sz="quarter" idx="12"/>
          </p:nvPr>
        </p:nvSpPr>
        <p:spPr/>
        <p:txBody>
          <a:bodyPr/>
          <a:lstStyle/>
          <a:p>
            <a:fld id="{192D5FDE-06C9-44D0-BE93-D53840A96CE9}" type="slidenum">
              <a:rPr lang="en-US" smtClean="0"/>
              <a:t>‹#›</a:t>
            </a:fld>
            <a:endParaRPr lang="en-US"/>
          </a:p>
        </p:txBody>
      </p:sp>
    </p:spTree>
    <p:extLst>
      <p:ext uri="{BB962C8B-B14F-4D97-AF65-F5344CB8AC3E}">
        <p14:creationId xmlns:p14="http://schemas.microsoft.com/office/powerpoint/2010/main" val="3397082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27BA59-04AB-4BB3-8EC8-58688FC1B6BC}"/>
              </a:ext>
            </a:extLst>
          </p:cNvPr>
          <p:cNvSpPr>
            <a:spLocks noGrp="1"/>
          </p:cNvSpPr>
          <p:nvPr>
            <p:ph type="dt" sz="half" idx="10"/>
          </p:nvPr>
        </p:nvSpPr>
        <p:spPr/>
        <p:txBody>
          <a:bodyPr/>
          <a:lstStyle/>
          <a:p>
            <a:fld id="{5D23AA78-8A6B-4B90-B74A-EF385B4D8197}" type="datetimeFigureOut">
              <a:rPr lang="en-US" smtClean="0"/>
              <a:t>7/20/2020</a:t>
            </a:fld>
            <a:endParaRPr lang="en-US"/>
          </a:p>
        </p:txBody>
      </p:sp>
      <p:sp>
        <p:nvSpPr>
          <p:cNvPr id="3" name="Footer Placeholder 2">
            <a:extLst>
              <a:ext uri="{FF2B5EF4-FFF2-40B4-BE49-F238E27FC236}">
                <a16:creationId xmlns:a16="http://schemas.microsoft.com/office/drawing/2014/main" id="{C95DE21A-5927-4D11-BB57-53A91AE22D9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3BE592B-53D9-4611-B677-93FEAC968507}"/>
              </a:ext>
            </a:extLst>
          </p:cNvPr>
          <p:cNvSpPr>
            <a:spLocks noGrp="1"/>
          </p:cNvSpPr>
          <p:nvPr>
            <p:ph type="sldNum" sz="quarter" idx="12"/>
          </p:nvPr>
        </p:nvSpPr>
        <p:spPr/>
        <p:txBody>
          <a:bodyPr/>
          <a:lstStyle/>
          <a:p>
            <a:fld id="{192D5FDE-06C9-44D0-BE93-D53840A96CE9}" type="slidenum">
              <a:rPr lang="en-US" smtClean="0"/>
              <a:t>‹#›</a:t>
            </a:fld>
            <a:endParaRPr lang="en-US"/>
          </a:p>
        </p:txBody>
      </p:sp>
    </p:spTree>
    <p:extLst>
      <p:ext uri="{BB962C8B-B14F-4D97-AF65-F5344CB8AC3E}">
        <p14:creationId xmlns:p14="http://schemas.microsoft.com/office/powerpoint/2010/main" val="1278224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FAE6A-9F77-4E4F-9F13-0E1700A82C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598542-F3B3-44ED-8A8E-943686F8B3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8B93439-D988-4E1F-B14B-F9E744848B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656FB48-D0DC-431F-B3D6-3674D435FD02}"/>
              </a:ext>
            </a:extLst>
          </p:cNvPr>
          <p:cNvSpPr>
            <a:spLocks noGrp="1"/>
          </p:cNvSpPr>
          <p:nvPr>
            <p:ph type="dt" sz="half" idx="10"/>
          </p:nvPr>
        </p:nvSpPr>
        <p:spPr/>
        <p:txBody>
          <a:bodyPr/>
          <a:lstStyle/>
          <a:p>
            <a:fld id="{5D23AA78-8A6B-4B90-B74A-EF385B4D8197}" type="datetimeFigureOut">
              <a:rPr lang="en-US" smtClean="0"/>
              <a:t>7/20/2020</a:t>
            </a:fld>
            <a:endParaRPr lang="en-US"/>
          </a:p>
        </p:txBody>
      </p:sp>
      <p:sp>
        <p:nvSpPr>
          <p:cNvPr id="6" name="Footer Placeholder 5">
            <a:extLst>
              <a:ext uri="{FF2B5EF4-FFF2-40B4-BE49-F238E27FC236}">
                <a16:creationId xmlns:a16="http://schemas.microsoft.com/office/drawing/2014/main" id="{CDC6CBCE-E7FF-499A-8B47-89BB9C9634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93C4DB-267C-4C61-9B5B-7C50AE3B1491}"/>
              </a:ext>
            </a:extLst>
          </p:cNvPr>
          <p:cNvSpPr>
            <a:spLocks noGrp="1"/>
          </p:cNvSpPr>
          <p:nvPr>
            <p:ph type="sldNum" sz="quarter" idx="12"/>
          </p:nvPr>
        </p:nvSpPr>
        <p:spPr/>
        <p:txBody>
          <a:bodyPr/>
          <a:lstStyle/>
          <a:p>
            <a:fld id="{192D5FDE-06C9-44D0-BE93-D53840A96CE9}" type="slidenum">
              <a:rPr lang="en-US" smtClean="0"/>
              <a:t>‹#›</a:t>
            </a:fld>
            <a:endParaRPr lang="en-US"/>
          </a:p>
        </p:txBody>
      </p:sp>
    </p:spTree>
    <p:extLst>
      <p:ext uri="{BB962C8B-B14F-4D97-AF65-F5344CB8AC3E}">
        <p14:creationId xmlns:p14="http://schemas.microsoft.com/office/powerpoint/2010/main" val="2779786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8D24F-8C38-4588-916E-EBB1B0563A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62ADDFE-C7EF-4784-B635-D6E35A4E20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EDCDFE4-86F1-4094-BFD1-12D2658759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F9AFE6D-0B66-4ED8-A7F8-03D253B6CB3F}"/>
              </a:ext>
            </a:extLst>
          </p:cNvPr>
          <p:cNvSpPr>
            <a:spLocks noGrp="1"/>
          </p:cNvSpPr>
          <p:nvPr>
            <p:ph type="dt" sz="half" idx="10"/>
          </p:nvPr>
        </p:nvSpPr>
        <p:spPr/>
        <p:txBody>
          <a:bodyPr/>
          <a:lstStyle/>
          <a:p>
            <a:fld id="{5D23AA78-8A6B-4B90-B74A-EF385B4D8197}" type="datetimeFigureOut">
              <a:rPr lang="en-US" smtClean="0"/>
              <a:t>7/20/2020</a:t>
            </a:fld>
            <a:endParaRPr lang="en-US"/>
          </a:p>
        </p:txBody>
      </p:sp>
      <p:sp>
        <p:nvSpPr>
          <p:cNvPr id="6" name="Footer Placeholder 5">
            <a:extLst>
              <a:ext uri="{FF2B5EF4-FFF2-40B4-BE49-F238E27FC236}">
                <a16:creationId xmlns:a16="http://schemas.microsoft.com/office/drawing/2014/main" id="{B90DA44F-4DF7-4028-8A98-AA56EFDD13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2F00E0-DB7C-4003-98F9-C67D4CCEA164}"/>
              </a:ext>
            </a:extLst>
          </p:cNvPr>
          <p:cNvSpPr>
            <a:spLocks noGrp="1"/>
          </p:cNvSpPr>
          <p:nvPr>
            <p:ph type="sldNum" sz="quarter" idx="12"/>
          </p:nvPr>
        </p:nvSpPr>
        <p:spPr/>
        <p:txBody>
          <a:bodyPr/>
          <a:lstStyle/>
          <a:p>
            <a:fld id="{192D5FDE-06C9-44D0-BE93-D53840A96CE9}" type="slidenum">
              <a:rPr lang="en-US" smtClean="0"/>
              <a:t>‹#›</a:t>
            </a:fld>
            <a:endParaRPr lang="en-US"/>
          </a:p>
        </p:txBody>
      </p:sp>
    </p:spTree>
    <p:extLst>
      <p:ext uri="{BB962C8B-B14F-4D97-AF65-F5344CB8AC3E}">
        <p14:creationId xmlns:p14="http://schemas.microsoft.com/office/powerpoint/2010/main" val="1544625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1444F-060E-43A0-9DF1-D59284E79B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A0866A2-36D8-456C-9FD6-6BB815F246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E7DF2F-BC89-493D-9D37-0D251B0265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23AA78-8A6B-4B90-B74A-EF385B4D8197}" type="datetimeFigureOut">
              <a:rPr lang="en-US" smtClean="0"/>
              <a:t>7/20/2020</a:t>
            </a:fld>
            <a:endParaRPr lang="en-US"/>
          </a:p>
        </p:txBody>
      </p:sp>
      <p:sp>
        <p:nvSpPr>
          <p:cNvPr id="5" name="Footer Placeholder 4">
            <a:extLst>
              <a:ext uri="{FF2B5EF4-FFF2-40B4-BE49-F238E27FC236}">
                <a16:creationId xmlns:a16="http://schemas.microsoft.com/office/drawing/2014/main" id="{125BC4BA-4702-49BA-9F5D-95662CC8A8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24105CF-A648-4378-80FA-AC195A6C7B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2D5FDE-06C9-44D0-BE93-D53840A96CE9}" type="slidenum">
              <a:rPr lang="en-US" smtClean="0"/>
              <a:t>‹#›</a:t>
            </a:fld>
            <a:endParaRPr lang="en-US"/>
          </a:p>
        </p:txBody>
      </p:sp>
    </p:spTree>
    <p:extLst>
      <p:ext uri="{BB962C8B-B14F-4D97-AF65-F5344CB8AC3E}">
        <p14:creationId xmlns:p14="http://schemas.microsoft.com/office/powerpoint/2010/main" val="3232360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smtClean="0"/>
              <a:pPr/>
              <a:t>7/20/2020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smtClean="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010891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639729"/>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A420CB-E81D-473B-9E52-895B049BD7FE}"/>
              </a:ext>
            </a:extLst>
          </p:cNvPr>
          <p:cNvSpPr>
            <a:spLocks noGrp="1"/>
          </p:cNvSpPr>
          <p:nvPr>
            <p:ph type="title"/>
          </p:nvPr>
        </p:nvSpPr>
        <p:spPr/>
        <p:txBody>
          <a:bodyPr>
            <a:normAutofit/>
          </a:bodyPr>
          <a:lstStyle/>
          <a:p>
            <a:r>
              <a:rPr lang="en-US" sz="5400" dirty="0"/>
              <a:t>FY 2020-2021</a:t>
            </a:r>
            <a:br>
              <a:rPr lang="en-US" sz="5400" dirty="0"/>
            </a:br>
            <a:r>
              <a:rPr lang="en-US" sz="5400" dirty="0"/>
              <a:t>BUDGET WORKSHOP</a:t>
            </a:r>
          </a:p>
        </p:txBody>
      </p:sp>
      <p:sp>
        <p:nvSpPr>
          <p:cNvPr id="5" name="Text Placeholder 4">
            <a:extLst>
              <a:ext uri="{FF2B5EF4-FFF2-40B4-BE49-F238E27FC236}">
                <a16:creationId xmlns:a16="http://schemas.microsoft.com/office/drawing/2014/main" id="{2809DFE2-FD56-4E5B-B365-B2ABD1721D38}"/>
              </a:ext>
            </a:extLst>
          </p:cNvPr>
          <p:cNvSpPr>
            <a:spLocks noGrp="1"/>
          </p:cNvSpPr>
          <p:nvPr>
            <p:ph type="body" idx="1"/>
          </p:nvPr>
        </p:nvSpPr>
        <p:spPr/>
        <p:txBody>
          <a:bodyPr/>
          <a:lstStyle/>
          <a:p>
            <a:r>
              <a:rPr lang="en-US" dirty="0"/>
              <a:t>Town of Loxahatchee Groves</a:t>
            </a:r>
          </a:p>
          <a:p>
            <a:r>
              <a:rPr lang="en-US" dirty="0"/>
              <a:t>July 2020</a:t>
            </a:r>
          </a:p>
        </p:txBody>
      </p:sp>
    </p:spTree>
    <p:extLst>
      <p:ext uri="{BB962C8B-B14F-4D97-AF65-F5344CB8AC3E}">
        <p14:creationId xmlns:p14="http://schemas.microsoft.com/office/powerpoint/2010/main" val="1500024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DF4F7-CBD0-427A-8C1B-FB3B3843F393}"/>
              </a:ext>
            </a:extLst>
          </p:cNvPr>
          <p:cNvSpPr>
            <a:spLocks noGrp="1"/>
          </p:cNvSpPr>
          <p:nvPr>
            <p:ph type="title"/>
          </p:nvPr>
        </p:nvSpPr>
        <p:spPr>
          <a:xfrm>
            <a:off x="935739" y="525200"/>
            <a:ext cx="10515600" cy="638286"/>
          </a:xfrm>
        </p:spPr>
        <p:txBody>
          <a:bodyPr>
            <a:normAutofit fontScale="90000"/>
          </a:bodyPr>
          <a:lstStyle/>
          <a:p>
            <a:r>
              <a:rPr lang="en-US" sz="3800" b="1" dirty="0">
                <a:solidFill>
                  <a:schemeClr val="accent6">
                    <a:lumMod val="75000"/>
                  </a:schemeClr>
                </a:solidFill>
              </a:rPr>
              <a:t>AVAILABLE RESERVES OR FUND BALANCE FY 2016-2020</a:t>
            </a:r>
            <a:br>
              <a:rPr lang="en-US" dirty="0"/>
            </a:br>
            <a:endParaRPr lang="en-US" dirty="0"/>
          </a:p>
        </p:txBody>
      </p:sp>
      <p:grpSp>
        <p:nvGrpSpPr>
          <p:cNvPr id="15" name="Group 14">
            <a:extLst>
              <a:ext uri="{FF2B5EF4-FFF2-40B4-BE49-F238E27FC236}">
                <a16:creationId xmlns:a16="http://schemas.microsoft.com/office/drawing/2014/main" id="{FBCA28A6-11CF-4A9A-B015-21210CB6372B}"/>
              </a:ext>
            </a:extLst>
          </p:cNvPr>
          <p:cNvGrpSpPr/>
          <p:nvPr/>
        </p:nvGrpSpPr>
        <p:grpSpPr>
          <a:xfrm>
            <a:off x="1007405" y="832278"/>
            <a:ext cx="9404604" cy="12065"/>
            <a:chOff x="0" y="0"/>
            <a:chExt cx="6632543" cy="12192"/>
          </a:xfrm>
        </p:grpSpPr>
        <p:sp>
          <p:nvSpPr>
            <p:cNvPr id="16" name="Shape 8225">
              <a:extLst>
                <a:ext uri="{FF2B5EF4-FFF2-40B4-BE49-F238E27FC236}">
                  <a16:creationId xmlns:a16="http://schemas.microsoft.com/office/drawing/2014/main" id="{0E6D7043-D0B6-497A-A618-7A94E9DFF4C9}"/>
                </a:ext>
              </a:extLst>
            </p:cNvPr>
            <p:cNvSpPr/>
            <p:nvPr/>
          </p:nvSpPr>
          <p:spPr>
            <a:xfrm>
              <a:off x="0" y="0"/>
              <a:ext cx="6632543"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graphicFrame>
        <p:nvGraphicFramePr>
          <p:cNvPr id="11" name="Content Placeholder 10">
            <a:extLst>
              <a:ext uri="{FF2B5EF4-FFF2-40B4-BE49-F238E27FC236}">
                <a16:creationId xmlns:a16="http://schemas.microsoft.com/office/drawing/2014/main" id="{4AE5B3F4-09FF-4337-BBD1-CD1B66923F2D}"/>
              </a:ext>
            </a:extLst>
          </p:cNvPr>
          <p:cNvGraphicFramePr>
            <a:graphicFrameLocks noGrp="1"/>
          </p:cNvGraphicFramePr>
          <p:nvPr>
            <p:ph idx="1"/>
            <p:extLst>
              <p:ext uri="{D42A27DB-BD31-4B8C-83A1-F6EECF244321}">
                <p14:modId xmlns:p14="http://schemas.microsoft.com/office/powerpoint/2010/main" val="3166823980"/>
              </p:ext>
            </p:extLst>
          </p:nvPr>
        </p:nvGraphicFramePr>
        <p:xfrm>
          <a:off x="819257" y="1470564"/>
          <a:ext cx="10553485" cy="3634024"/>
        </p:xfrm>
        <a:graphic>
          <a:graphicData uri="http://schemas.openxmlformats.org/drawingml/2006/table">
            <a:tbl>
              <a:tblPr firstRow="1" firstCol="1" bandRow="1"/>
              <a:tblGrid>
                <a:gridCol w="2103120">
                  <a:extLst>
                    <a:ext uri="{9D8B030D-6E8A-4147-A177-3AD203B41FA5}">
                      <a16:colId xmlns:a16="http://schemas.microsoft.com/office/drawing/2014/main" val="2280573876"/>
                    </a:ext>
                  </a:extLst>
                </a:gridCol>
                <a:gridCol w="914400">
                  <a:extLst>
                    <a:ext uri="{9D8B030D-6E8A-4147-A177-3AD203B41FA5}">
                      <a16:colId xmlns:a16="http://schemas.microsoft.com/office/drawing/2014/main" val="583354388"/>
                    </a:ext>
                  </a:extLst>
                </a:gridCol>
                <a:gridCol w="457200">
                  <a:extLst>
                    <a:ext uri="{9D8B030D-6E8A-4147-A177-3AD203B41FA5}">
                      <a16:colId xmlns:a16="http://schemas.microsoft.com/office/drawing/2014/main" val="3750697334"/>
                    </a:ext>
                  </a:extLst>
                </a:gridCol>
                <a:gridCol w="914400">
                  <a:extLst>
                    <a:ext uri="{9D8B030D-6E8A-4147-A177-3AD203B41FA5}">
                      <a16:colId xmlns:a16="http://schemas.microsoft.com/office/drawing/2014/main" val="3648643251"/>
                    </a:ext>
                  </a:extLst>
                </a:gridCol>
                <a:gridCol w="457200">
                  <a:extLst>
                    <a:ext uri="{9D8B030D-6E8A-4147-A177-3AD203B41FA5}">
                      <a16:colId xmlns:a16="http://schemas.microsoft.com/office/drawing/2014/main" val="2442493771"/>
                    </a:ext>
                  </a:extLst>
                </a:gridCol>
                <a:gridCol w="37885">
                  <a:extLst>
                    <a:ext uri="{9D8B030D-6E8A-4147-A177-3AD203B41FA5}">
                      <a16:colId xmlns:a16="http://schemas.microsoft.com/office/drawing/2014/main" val="24117962"/>
                    </a:ext>
                  </a:extLst>
                </a:gridCol>
                <a:gridCol w="914400">
                  <a:extLst>
                    <a:ext uri="{9D8B030D-6E8A-4147-A177-3AD203B41FA5}">
                      <a16:colId xmlns:a16="http://schemas.microsoft.com/office/drawing/2014/main" val="2537995934"/>
                    </a:ext>
                  </a:extLst>
                </a:gridCol>
                <a:gridCol w="457200">
                  <a:extLst>
                    <a:ext uri="{9D8B030D-6E8A-4147-A177-3AD203B41FA5}">
                      <a16:colId xmlns:a16="http://schemas.microsoft.com/office/drawing/2014/main" val="2715471094"/>
                    </a:ext>
                  </a:extLst>
                </a:gridCol>
                <a:gridCol w="1005840">
                  <a:extLst>
                    <a:ext uri="{9D8B030D-6E8A-4147-A177-3AD203B41FA5}">
                      <a16:colId xmlns:a16="http://schemas.microsoft.com/office/drawing/2014/main" val="1009905942"/>
                    </a:ext>
                  </a:extLst>
                </a:gridCol>
                <a:gridCol w="457200">
                  <a:extLst>
                    <a:ext uri="{9D8B030D-6E8A-4147-A177-3AD203B41FA5}">
                      <a16:colId xmlns:a16="http://schemas.microsoft.com/office/drawing/2014/main" val="989161296"/>
                    </a:ext>
                  </a:extLst>
                </a:gridCol>
                <a:gridCol w="1005840">
                  <a:extLst>
                    <a:ext uri="{9D8B030D-6E8A-4147-A177-3AD203B41FA5}">
                      <a16:colId xmlns:a16="http://schemas.microsoft.com/office/drawing/2014/main" val="3493698319"/>
                    </a:ext>
                  </a:extLst>
                </a:gridCol>
                <a:gridCol w="457200">
                  <a:extLst>
                    <a:ext uri="{9D8B030D-6E8A-4147-A177-3AD203B41FA5}">
                      <a16:colId xmlns:a16="http://schemas.microsoft.com/office/drawing/2014/main" val="1718819698"/>
                    </a:ext>
                  </a:extLst>
                </a:gridCol>
                <a:gridCol w="914400">
                  <a:extLst>
                    <a:ext uri="{9D8B030D-6E8A-4147-A177-3AD203B41FA5}">
                      <a16:colId xmlns:a16="http://schemas.microsoft.com/office/drawing/2014/main" val="2439714425"/>
                    </a:ext>
                  </a:extLst>
                </a:gridCol>
                <a:gridCol w="457200">
                  <a:extLst>
                    <a:ext uri="{9D8B030D-6E8A-4147-A177-3AD203B41FA5}">
                      <a16:colId xmlns:a16="http://schemas.microsoft.com/office/drawing/2014/main" val="421845119"/>
                    </a:ext>
                  </a:extLst>
                </a:gridCol>
              </a:tblGrid>
              <a:tr h="579135">
                <a:tc>
                  <a:txBody>
                    <a:bodyPr/>
                    <a:lstStyle/>
                    <a:p>
                      <a:pPr algn="ctr">
                        <a:lnSpc>
                          <a:spcPct val="115000"/>
                        </a:lnSpc>
                      </a:pPr>
                      <a:endParaRPr lang="en-US" sz="1600" dirty="0">
                        <a:effectLst/>
                        <a:latin typeface="Calibri" panose="020F0502020204030204" pitchFamily="34" charset="0"/>
                        <a:cs typeface="Times New Roman" panose="02020603050405020304" pitchFamily="18" charset="0"/>
                      </a:endParaRPr>
                    </a:p>
                  </a:txBody>
                  <a:tcPr marL="14633" marR="43889" marT="53641" marB="2931"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FY 2016</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A</a:t>
                      </a: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UDITED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FY 2017</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A</a:t>
                      </a: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UDITED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a:solidFill>
                            <a:srgbClr val="0033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FY 2018</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A</a:t>
                      </a: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UDITED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FY 2019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E</a:t>
                      </a: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STIMATED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FY 2020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P</a:t>
                      </a: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ROJECTED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FY 2020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T</a:t>
                      </a: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ARGETED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extLst>
                  <a:ext uri="{0D108BD9-81ED-4DB2-BD59-A6C34878D82A}">
                    <a16:rowId xmlns:a16="http://schemas.microsoft.com/office/drawing/2014/main" val="101797136"/>
                  </a:ext>
                </a:extLst>
              </a:tr>
              <a:tr h="309152">
                <a:tc>
                  <a:txBody>
                    <a:bodyPr/>
                    <a:lstStyle/>
                    <a:p>
                      <a:pPr marL="0" lvl="1" algn="l" defTabSz="914400" rtl="0" eaLnBrk="1" latinLnBrk="0" hangingPunct="1"/>
                      <a:r>
                        <a:rPr lang="en-US" sz="1800" b="1" kern="1200" dirty="0">
                          <a:solidFill>
                            <a:schemeClr val="accent6">
                              <a:lumMod val="50000"/>
                            </a:schemeClr>
                          </a:solidFill>
                          <a:latin typeface="+mn-lt"/>
                          <a:ea typeface="+mn-ea"/>
                          <a:cs typeface="+mn-cs"/>
                        </a:rPr>
                        <a:t>G</a:t>
                      </a:r>
                      <a:r>
                        <a:rPr lang="en-US" sz="1400" b="1" kern="1200" dirty="0">
                          <a:solidFill>
                            <a:schemeClr val="accent6">
                              <a:lumMod val="50000"/>
                            </a:schemeClr>
                          </a:solidFill>
                          <a:latin typeface="+mn-lt"/>
                          <a:ea typeface="+mn-ea"/>
                          <a:cs typeface="+mn-cs"/>
                        </a:rPr>
                        <a:t>ENERAL 	</a:t>
                      </a:r>
                    </a:p>
                  </a:txBody>
                  <a:tcPr marL="114111" marR="114111" marT="57055" marB="57055"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a:solidFill>
                            <a:srgbClr val="525252"/>
                          </a:solidFill>
                          <a:effectLst/>
                          <a:latin typeface="Calibri" panose="020F0502020204030204" pitchFamily="34" charset="0"/>
                          <a:ea typeface="Calibri" panose="020F0502020204030204" pitchFamily="34" charset="0"/>
                          <a:cs typeface="Calibri" panose="020F0502020204030204" pitchFamily="34" charset="0"/>
                        </a:rPr>
                        <a:t>  $485,224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$485,224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$485,224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($215,000)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$370,000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$564,000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extLst>
                  <a:ext uri="{0D108BD9-81ED-4DB2-BD59-A6C34878D82A}">
                    <a16:rowId xmlns:a16="http://schemas.microsoft.com/office/drawing/2014/main" val="2351925879"/>
                  </a:ext>
                </a:extLst>
              </a:tr>
              <a:tr h="3091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accent6">
                              <a:lumMod val="50000"/>
                            </a:schemeClr>
                          </a:solidFill>
                        </a:rPr>
                        <a:t>T</a:t>
                      </a:r>
                      <a:r>
                        <a:rPr lang="en-US" sz="1400" b="1" dirty="0">
                          <a:solidFill>
                            <a:schemeClr val="accent6">
                              <a:lumMod val="50000"/>
                            </a:schemeClr>
                          </a:solidFill>
                        </a:rPr>
                        <a:t>RANSPORTATION (</a:t>
                      </a:r>
                      <a:r>
                        <a:rPr lang="en-US" sz="1800" b="1" dirty="0">
                          <a:solidFill>
                            <a:schemeClr val="accent6">
                              <a:lumMod val="50000"/>
                            </a:schemeClr>
                          </a:solidFill>
                        </a:rPr>
                        <a:t>G</a:t>
                      </a:r>
                      <a:r>
                        <a:rPr lang="en-US" sz="1400" b="1" dirty="0">
                          <a:solidFill>
                            <a:schemeClr val="accent6">
                              <a:lumMod val="50000"/>
                            </a:schemeClr>
                          </a:solidFill>
                        </a:rPr>
                        <a:t>AS </a:t>
                      </a:r>
                      <a:r>
                        <a:rPr lang="en-US" sz="1800" b="1" dirty="0">
                          <a:solidFill>
                            <a:schemeClr val="accent6">
                              <a:lumMod val="50000"/>
                            </a:schemeClr>
                          </a:solidFill>
                        </a:rPr>
                        <a:t>T</a:t>
                      </a:r>
                      <a:r>
                        <a:rPr lang="en-US" sz="1400" b="1" dirty="0">
                          <a:solidFill>
                            <a:schemeClr val="accent6">
                              <a:lumMod val="50000"/>
                            </a:schemeClr>
                          </a:solidFill>
                        </a:rPr>
                        <a:t>AXES)  </a:t>
                      </a:r>
                    </a:p>
                  </a:txBody>
                  <a:tcPr marL="114111" marR="114111" marT="57055" marB="57055"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525252"/>
                          </a:solidFill>
                          <a:effectLst/>
                          <a:latin typeface="Calibri" panose="020F0502020204030204" pitchFamily="34" charset="0"/>
                          <a:ea typeface="Calibri" panose="020F0502020204030204" pitchFamily="34" charset="0"/>
                          <a:cs typeface="Calibri" panose="020F0502020204030204" pitchFamily="34" charset="0"/>
                        </a:rPr>
                        <a:t>  $126,093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$126,093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$126,093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($84,000)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$50,093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$50,093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2183312922"/>
                  </a:ext>
                </a:extLst>
              </a:tr>
              <a:tr h="3091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accent6">
                              <a:lumMod val="50000"/>
                            </a:schemeClr>
                          </a:solidFill>
                        </a:rPr>
                        <a:t>L</a:t>
                      </a:r>
                      <a:r>
                        <a:rPr lang="en-US" sz="1400" b="1" dirty="0">
                          <a:solidFill>
                            <a:schemeClr val="accent6">
                              <a:lumMod val="50000"/>
                            </a:schemeClr>
                          </a:solidFill>
                        </a:rPr>
                        <a:t>OCAL </a:t>
                      </a:r>
                      <a:r>
                        <a:rPr lang="en-US" sz="1800" b="1" dirty="0">
                          <a:solidFill>
                            <a:schemeClr val="accent6">
                              <a:lumMod val="50000"/>
                            </a:schemeClr>
                          </a:solidFill>
                        </a:rPr>
                        <a:t>O</a:t>
                      </a:r>
                      <a:r>
                        <a:rPr lang="en-US" sz="1400" b="1" dirty="0">
                          <a:solidFill>
                            <a:schemeClr val="accent6">
                              <a:lumMod val="50000"/>
                            </a:schemeClr>
                          </a:solidFill>
                        </a:rPr>
                        <a:t>PTION </a:t>
                      </a:r>
                      <a:r>
                        <a:rPr lang="en-US" sz="1800" b="1" dirty="0">
                          <a:solidFill>
                            <a:schemeClr val="accent6">
                              <a:lumMod val="50000"/>
                            </a:schemeClr>
                          </a:solidFill>
                        </a:rPr>
                        <a:t>S</a:t>
                      </a:r>
                      <a:r>
                        <a:rPr lang="en-US" sz="1400" b="1" dirty="0">
                          <a:solidFill>
                            <a:schemeClr val="accent6">
                              <a:lumMod val="50000"/>
                            </a:schemeClr>
                          </a:solidFill>
                        </a:rPr>
                        <a:t>URTAX (LOST) </a:t>
                      </a:r>
                    </a:p>
                  </a:txBody>
                  <a:tcPr marL="114111" marR="114111" marT="57055" marB="57055"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525252"/>
                          </a:solidFill>
                          <a:effectLst/>
                          <a:latin typeface="Calibri" panose="020F0502020204030204" pitchFamily="34" charset="0"/>
                          <a:ea typeface="Calibri" panose="020F0502020204030204" pitchFamily="34" charset="0"/>
                          <a:cs typeface="Calibri" panose="020F0502020204030204" pitchFamily="34" charset="0"/>
                        </a:rPr>
                        <a:t>  $380,356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$380,356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525252"/>
                          </a:solidFill>
                          <a:effectLst/>
                          <a:latin typeface="Calibri" panose="020F0502020204030204" pitchFamily="34" charset="0"/>
                          <a:ea typeface="Calibri" panose="020F0502020204030204" pitchFamily="34" charset="0"/>
                          <a:cs typeface="Calibri" panose="020F0502020204030204" pitchFamily="34"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$380,356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$197,343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$822,383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$822,383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3304678114"/>
                  </a:ext>
                </a:extLst>
              </a:tr>
              <a:tr h="3091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accent6">
                              <a:lumMod val="50000"/>
                            </a:schemeClr>
                          </a:solidFill>
                        </a:rPr>
                        <a:t>R</a:t>
                      </a:r>
                      <a:r>
                        <a:rPr lang="en-US" sz="1400" b="1" dirty="0">
                          <a:solidFill>
                            <a:schemeClr val="accent6">
                              <a:lumMod val="50000"/>
                            </a:schemeClr>
                          </a:solidFill>
                        </a:rPr>
                        <a:t>OADS &amp; </a:t>
                      </a:r>
                      <a:r>
                        <a:rPr lang="en-US" sz="1800" b="1" dirty="0">
                          <a:solidFill>
                            <a:schemeClr val="accent6">
                              <a:lumMod val="50000"/>
                            </a:schemeClr>
                          </a:solidFill>
                        </a:rPr>
                        <a:t>D</a:t>
                      </a:r>
                      <a:r>
                        <a:rPr lang="en-US" sz="1400" b="1" dirty="0">
                          <a:solidFill>
                            <a:schemeClr val="accent6">
                              <a:lumMod val="50000"/>
                            </a:schemeClr>
                          </a:solidFill>
                        </a:rPr>
                        <a:t>RAINAGE (</a:t>
                      </a:r>
                      <a:r>
                        <a:rPr lang="en-US" sz="1600" b="1" dirty="0">
                          <a:solidFill>
                            <a:schemeClr val="accent6">
                              <a:lumMod val="50000"/>
                            </a:schemeClr>
                          </a:solidFill>
                        </a:rPr>
                        <a:t>D</a:t>
                      </a:r>
                      <a:r>
                        <a:rPr lang="en-US" sz="1400" b="1" dirty="0">
                          <a:solidFill>
                            <a:schemeClr val="accent6">
                              <a:lumMod val="50000"/>
                            </a:schemeClr>
                          </a:solidFill>
                        </a:rPr>
                        <a:t>ISTRICT)</a:t>
                      </a:r>
                    </a:p>
                  </a:txBody>
                  <a:tcPr marL="114111" marR="114111" marT="57055" marB="57055"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525252"/>
                          </a:solidFill>
                          <a:effectLst/>
                          <a:latin typeface="Calibri" panose="020F0502020204030204" pitchFamily="34" charset="0"/>
                          <a:ea typeface="Calibri" panose="020F0502020204030204" pitchFamily="34" charset="0"/>
                          <a:cs typeface="Calibri" panose="020F0502020204030204" pitchFamily="34" charset="0"/>
                        </a:rPr>
                        <a:t>  $241,257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$241,257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525252"/>
                          </a:solidFill>
                          <a:effectLst/>
                          <a:latin typeface="Calibri" panose="020F0502020204030204" pitchFamily="34" charset="0"/>
                          <a:ea typeface="Calibri" panose="020F0502020204030204" pitchFamily="34" charset="0"/>
                          <a:cs typeface="Calibri" panose="020F0502020204030204" pitchFamily="34"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$241,257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$110,881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$244,161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$425,000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1086734481"/>
                  </a:ext>
                </a:extLst>
              </a:tr>
              <a:tr h="309152">
                <a:tc>
                  <a:txBody>
                    <a:bodyPr/>
                    <a:lstStyle/>
                    <a:p>
                      <a:pPr marL="117475"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schemeClr val="accent6">
                              <a:lumMod val="50000"/>
                            </a:schemeClr>
                          </a:solidFill>
                        </a:rPr>
                        <a:t>S</a:t>
                      </a:r>
                      <a:r>
                        <a:rPr lang="en-US" sz="1400" b="1" dirty="0">
                          <a:solidFill>
                            <a:schemeClr val="accent6">
                              <a:lumMod val="50000"/>
                            </a:schemeClr>
                          </a:solidFill>
                        </a:rPr>
                        <a:t>OLID</a:t>
                      </a:r>
                      <a:r>
                        <a:rPr lang="en-US" sz="1600" b="1" dirty="0">
                          <a:solidFill>
                            <a:schemeClr val="accent6">
                              <a:lumMod val="50000"/>
                            </a:schemeClr>
                          </a:solidFill>
                        </a:rPr>
                        <a:t> </a:t>
                      </a:r>
                      <a:r>
                        <a:rPr lang="en-US" sz="2000" b="1" dirty="0">
                          <a:solidFill>
                            <a:schemeClr val="accent6">
                              <a:lumMod val="50000"/>
                            </a:schemeClr>
                          </a:solidFill>
                        </a:rPr>
                        <a:t>W</a:t>
                      </a:r>
                      <a:r>
                        <a:rPr lang="en-US" sz="1400" b="1" dirty="0">
                          <a:solidFill>
                            <a:schemeClr val="accent6">
                              <a:lumMod val="50000"/>
                            </a:schemeClr>
                          </a:solidFill>
                        </a:rPr>
                        <a:t>ASTE</a:t>
                      </a:r>
                      <a:endParaRPr lang="en-US" sz="1600" b="1" dirty="0">
                        <a:solidFill>
                          <a:schemeClr val="accent6">
                            <a:lumMod val="50000"/>
                          </a:schemeClr>
                        </a:solidFill>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525252"/>
                          </a:solidFill>
                          <a:effectLst/>
                          <a:latin typeface="Calibri" panose="020F0502020204030204" pitchFamily="34" charset="0"/>
                          <a:ea typeface="Calibri" panose="020F0502020204030204" pitchFamily="34" charset="0"/>
                          <a:cs typeface="Calibri" panose="020F0502020204030204" pitchFamily="34" charset="0"/>
                        </a:rPr>
                        <a:t>     ($8,655)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($8,655)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($8,655)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($36,298)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$47,079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$173,000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2493847016"/>
                  </a:ext>
                </a:extLst>
              </a:tr>
              <a:tr h="309152">
                <a:tc>
                  <a:txBody>
                    <a:bodyPr/>
                    <a:lstStyle/>
                    <a:p>
                      <a:pPr marL="0" marR="0" algn="r">
                        <a:lnSpc>
                          <a:spcPct val="115000"/>
                        </a:lnSpc>
                        <a:spcBef>
                          <a:spcPts val="0"/>
                        </a:spcBef>
                        <a:spcAft>
                          <a:spcPts val="0"/>
                        </a:spcAft>
                      </a:pPr>
                      <a:r>
                        <a:rPr lang="en-US" sz="1800" b="1" kern="1200" dirty="0">
                          <a:solidFill>
                            <a:schemeClr val="accent6">
                              <a:lumMod val="50000"/>
                            </a:schemeClr>
                          </a:solidFill>
                          <a:latin typeface="+mn-lt"/>
                          <a:ea typeface="+mn-ea"/>
                          <a:cs typeface="+mn-cs"/>
                        </a:rPr>
                        <a:t>T</a:t>
                      </a:r>
                      <a:r>
                        <a:rPr lang="en-US" sz="1600" b="1" kern="1200" dirty="0">
                          <a:solidFill>
                            <a:schemeClr val="accent6">
                              <a:lumMod val="50000"/>
                            </a:schemeClr>
                          </a:solidFill>
                          <a:latin typeface="+mn-lt"/>
                          <a:ea typeface="+mn-ea"/>
                          <a:cs typeface="+mn-cs"/>
                        </a:rPr>
                        <a:t>OTAL </a:t>
                      </a:r>
                      <a:r>
                        <a:rPr lang="en-US" sz="1800" b="1" kern="1200" dirty="0">
                          <a:solidFill>
                            <a:schemeClr val="accent6">
                              <a:lumMod val="50000"/>
                            </a:schemeClr>
                          </a:solidFill>
                          <a:latin typeface="+mn-lt"/>
                          <a:ea typeface="+mn-ea"/>
                          <a:cs typeface="+mn-cs"/>
                        </a:rPr>
                        <a:t>A</a:t>
                      </a:r>
                      <a:r>
                        <a:rPr lang="en-US" sz="1600" b="1" kern="1200" dirty="0">
                          <a:solidFill>
                            <a:schemeClr val="accent6">
                              <a:lumMod val="50000"/>
                            </a:schemeClr>
                          </a:solidFill>
                          <a:latin typeface="+mn-lt"/>
                          <a:ea typeface="+mn-ea"/>
                          <a:cs typeface="+mn-cs"/>
                        </a:rPr>
                        <a:t>LL</a:t>
                      </a:r>
                      <a:r>
                        <a:rPr lang="en-US" sz="1800" b="1" kern="1200" dirty="0">
                          <a:solidFill>
                            <a:schemeClr val="accent6">
                              <a:lumMod val="50000"/>
                            </a:schemeClr>
                          </a:solidFill>
                          <a:latin typeface="+mn-lt"/>
                          <a:ea typeface="+mn-ea"/>
                          <a:cs typeface="+mn-cs"/>
                        </a:rPr>
                        <a:t> F</a:t>
                      </a:r>
                      <a:r>
                        <a:rPr lang="en-US" sz="1600" b="1" kern="1200" dirty="0">
                          <a:solidFill>
                            <a:schemeClr val="accent6">
                              <a:lumMod val="50000"/>
                            </a:schemeClr>
                          </a:solidFill>
                          <a:latin typeface="+mn-lt"/>
                          <a:ea typeface="+mn-ea"/>
                          <a:cs typeface="+mn-cs"/>
                        </a:rPr>
                        <a:t>UNDS</a:t>
                      </a:r>
                      <a:endParaRPr lang="en-US" sz="1800" b="1" kern="1200" dirty="0">
                        <a:solidFill>
                          <a:schemeClr val="accent6">
                            <a:lumMod val="50000"/>
                          </a:schemeClr>
                        </a:solidFill>
                        <a:latin typeface="+mn-lt"/>
                        <a:ea typeface="+mn-ea"/>
                        <a:cs typeface="+mn-cs"/>
                      </a:endParaRPr>
                    </a:p>
                  </a:txBody>
                  <a:tcPr marL="14633" marR="43889" marT="53641" marB="2931"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kern="1200" dirty="0">
                          <a:solidFill>
                            <a:srgbClr val="525252"/>
                          </a:solidFill>
                          <a:effectLst/>
                          <a:latin typeface="Calibri" panose="020F0502020204030204" pitchFamily="34" charset="0"/>
                          <a:ea typeface="+mn-ea"/>
                          <a:cs typeface="Calibri" panose="020F0502020204030204" pitchFamily="34" charset="0"/>
                        </a:rPr>
                        <a:t>$1,224,275</a:t>
                      </a:r>
                      <a:endParaRPr lang="en-US" sz="1400" b="1" kern="1200" dirty="0">
                        <a:solidFill>
                          <a:srgbClr val="525252"/>
                        </a:solidFill>
                        <a:effectLst/>
                        <a:latin typeface="Calibri" panose="020F0502020204030204" pitchFamily="34" charset="0"/>
                        <a:ea typeface="Calibri" panose="020F0502020204030204" pitchFamily="34" charset="0"/>
                        <a:cs typeface="Calibri" panose="020F0502020204030204" pitchFamily="34" charset="0"/>
                      </a:endParaRPr>
                    </a:p>
                  </a:txBody>
                  <a:tcPr marL="14633" marR="43889" marT="53641" marB="2931"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400" b="1" kern="1200" dirty="0">
                        <a:solidFill>
                          <a:srgbClr val="525252"/>
                        </a:solidFill>
                        <a:effectLst/>
                        <a:latin typeface="Calibri" panose="020F0502020204030204" pitchFamily="34" charset="0"/>
                        <a:ea typeface="Calibri" panose="020F0502020204030204" pitchFamily="34" charset="0"/>
                        <a:cs typeface="Calibri" panose="020F0502020204030204" pitchFamily="34" charset="0"/>
                      </a:endParaRPr>
                    </a:p>
                  </a:txBody>
                  <a:tcPr marL="14633" marR="43889" marT="53641" marB="2931"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kern="1200" dirty="0">
                          <a:solidFill>
                            <a:srgbClr val="525252"/>
                          </a:solidFill>
                          <a:effectLst/>
                          <a:latin typeface="Calibri" panose="020F0502020204030204" pitchFamily="34" charset="0"/>
                          <a:ea typeface="+mn-ea"/>
                          <a:cs typeface="Calibri" panose="020F0502020204030204" pitchFamily="34" charset="0"/>
                        </a:rPr>
                        <a:t>$1,224,275</a:t>
                      </a:r>
                      <a:endParaRPr lang="en-US" sz="1400" b="1" kern="1200" dirty="0">
                        <a:solidFill>
                          <a:srgbClr val="525252"/>
                        </a:solidFill>
                        <a:effectLst/>
                        <a:latin typeface="Calibri" panose="020F0502020204030204" pitchFamily="34" charset="0"/>
                        <a:ea typeface="Calibri" panose="020F0502020204030204" pitchFamily="34" charset="0"/>
                        <a:cs typeface="Calibri" panose="020F0502020204030204" pitchFamily="34" charset="0"/>
                      </a:endParaRPr>
                    </a:p>
                  </a:txBody>
                  <a:tcPr marL="14633" marR="43889" marT="53641" marB="2931"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400" b="1" kern="1200" dirty="0">
                        <a:solidFill>
                          <a:srgbClr val="525252"/>
                        </a:solidFill>
                        <a:effectLst/>
                        <a:latin typeface="Calibri" panose="020F0502020204030204" pitchFamily="34" charset="0"/>
                        <a:ea typeface="Calibri" panose="020F0502020204030204" pitchFamily="34" charset="0"/>
                        <a:cs typeface="Calibri" panose="020F0502020204030204" pitchFamily="34" charset="0"/>
                      </a:endParaRPr>
                    </a:p>
                  </a:txBody>
                  <a:tcPr marL="14633" marR="43889" marT="53641" marB="2931"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kern="1200" dirty="0">
                          <a:solidFill>
                            <a:srgbClr val="525252"/>
                          </a:solidFill>
                          <a:effectLst/>
                          <a:latin typeface="Calibri" panose="020F0502020204030204" pitchFamily="34" charset="0"/>
                          <a:ea typeface="+mn-ea"/>
                          <a:cs typeface="Calibri" panose="020F0502020204030204" pitchFamily="34" charset="0"/>
                        </a:rPr>
                        <a:t>$1,224,275</a:t>
                      </a:r>
                      <a:endParaRPr lang="en-US" sz="1400" b="1" kern="1200" dirty="0">
                        <a:solidFill>
                          <a:srgbClr val="525252"/>
                        </a:solidFill>
                        <a:effectLst/>
                        <a:latin typeface="Calibri" panose="020F0502020204030204" pitchFamily="34" charset="0"/>
                        <a:ea typeface="Calibri" panose="020F0502020204030204" pitchFamily="34" charset="0"/>
                        <a:cs typeface="Calibri" panose="020F0502020204030204" pitchFamily="34" charset="0"/>
                      </a:endParaRPr>
                    </a:p>
                  </a:txBody>
                  <a:tcPr marL="14633" marR="43889" marT="53641" marB="2931"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400" b="1" kern="1200" dirty="0">
                        <a:solidFill>
                          <a:srgbClr val="525252"/>
                        </a:solidFill>
                        <a:effectLst/>
                        <a:latin typeface="Calibri" panose="020F0502020204030204" pitchFamily="34" charset="0"/>
                        <a:ea typeface="Calibri" panose="020F0502020204030204" pitchFamily="34" charset="0"/>
                        <a:cs typeface="Calibri" panose="020F0502020204030204" pitchFamily="34" charset="0"/>
                      </a:endParaRPr>
                    </a:p>
                  </a:txBody>
                  <a:tcPr marL="14633" marR="43889" marT="53641" marB="2931"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defTabSz="914400" rtl="0" eaLnBrk="1" latinLnBrk="0" hangingPunct="1">
                        <a:lnSpc>
                          <a:spcPct val="115000"/>
                        </a:lnSpc>
                        <a:spcBef>
                          <a:spcPts val="0"/>
                        </a:spcBef>
                        <a:spcAft>
                          <a:spcPts val="0"/>
                        </a:spcAft>
                      </a:pPr>
                      <a:r>
                        <a:rPr lang="en-US" sz="1400" b="1" kern="12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($27,074)</a:t>
                      </a: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defTabSz="914400" rtl="0" eaLnBrk="1" latinLnBrk="0" hangingPunct="1">
                        <a:lnSpc>
                          <a:spcPct val="115000"/>
                        </a:lnSpc>
                        <a:spcBef>
                          <a:spcPts val="0"/>
                        </a:spcBef>
                        <a:spcAft>
                          <a:spcPts val="0"/>
                        </a:spcAft>
                      </a:pPr>
                      <a:endParaRPr lang="en-US" sz="1400" b="1" kern="1200" dirty="0">
                        <a:solidFill>
                          <a:srgbClr val="525252"/>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defTabSz="914400" rtl="0" eaLnBrk="1" latinLnBrk="0" hangingPunct="1">
                        <a:lnSpc>
                          <a:spcPct val="115000"/>
                        </a:lnSpc>
                        <a:spcBef>
                          <a:spcPts val="0"/>
                        </a:spcBef>
                        <a:spcAft>
                          <a:spcPts val="0"/>
                        </a:spcAft>
                      </a:pPr>
                      <a:r>
                        <a:rPr lang="en-US" sz="1400" b="1" kern="12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$1,533,716</a:t>
                      </a: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defTabSz="914400" rtl="0" eaLnBrk="1" latinLnBrk="0" hangingPunct="1">
                        <a:lnSpc>
                          <a:spcPct val="115000"/>
                        </a:lnSpc>
                        <a:spcBef>
                          <a:spcPts val="0"/>
                        </a:spcBef>
                        <a:spcAft>
                          <a:spcPts val="0"/>
                        </a:spcAft>
                      </a:pPr>
                      <a:endParaRPr lang="en-US" sz="1400" b="1" kern="1200" dirty="0">
                        <a:solidFill>
                          <a:srgbClr val="525252"/>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defTabSz="914400" rtl="0" eaLnBrk="1" latinLnBrk="0" hangingPunct="1">
                        <a:lnSpc>
                          <a:spcPct val="115000"/>
                        </a:lnSpc>
                        <a:spcBef>
                          <a:spcPts val="0"/>
                        </a:spcBef>
                        <a:spcAft>
                          <a:spcPts val="0"/>
                        </a:spcAft>
                      </a:pPr>
                      <a:r>
                        <a:rPr lang="en-US" sz="1400" b="1" kern="12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$2,034,476</a:t>
                      </a: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defTabSz="914400" rtl="0" eaLnBrk="1" latinLnBrk="0" hangingPunct="1">
                        <a:lnSpc>
                          <a:spcPct val="115000"/>
                        </a:lnSpc>
                        <a:spcBef>
                          <a:spcPts val="0"/>
                        </a:spcBef>
                        <a:spcAft>
                          <a:spcPts val="0"/>
                        </a:spcAft>
                      </a:pPr>
                      <a:endParaRPr lang="en-US" sz="1400" b="1" kern="1200" dirty="0">
                        <a:solidFill>
                          <a:srgbClr val="525252"/>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extLst>
                  <a:ext uri="{0D108BD9-81ED-4DB2-BD59-A6C34878D82A}">
                    <a16:rowId xmlns:a16="http://schemas.microsoft.com/office/drawing/2014/main" val="3545395821"/>
                  </a:ext>
                </a:extLst>
              </a:tr>
            </a:tbl>
          </a:graphicData>
        </a:graphic>
      </p:graphicFrame>
    </p:spTree>
    <p:extLst>
      <p:ext uri="{BB962C8B-B14F-4D97-AF65-F5344CB8AC3E}">
        <p14:creationId xmlns:p14="http://schemas.microsoft.com/office/powerpoint/2010/main" val="1767054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DF4F7-CBD0-427A-8C1B-FB3B3843F393}"/>
              </a:ext>
            </a:extLst>
          </p:cNvPr>
          <p:cNvSpPr>
            <a:spLocks noGrp="1"/>
          </p:cNvSpPr>
          <p:nvPr>
            <p:ph type="title"/>
          </p:nvPr>
        </p:nvSpPr>
        <p:spPr>
          <a:xfrm>
            <a:off x="935739" y="525200"/>
            <a:ext cx="10515600" cy="638286"/>
          </a:xfrm>
        </p:spPr>
        <p:txBody>
          <a:bodyPr>
            <a:normAutofit fontScale="90000"/>
          </a:bodyPr>
          <a:lstStyle/>
          <a:p>
            <a:r>
              <a:rPr lang="en-US" sz="3800" b="1" dirty="0">
                <a:solidFill>
                  <a:schemeClr val="accent6">
                    <a:lumMod val="75000"/>
                  </a:schemeClr>
                </a:solidFill>
              </a:rPr>
              <a:t>AVAILABLE RESERVES OR FUND BALANCE FY 2016-2020</a:t>
            </a:r>
            <a:br>
              <a:rPr lang="en-US" dirty="0"/>
            </a:br>
            <a:endParaRPr lang="en-US" dirty="0"/>
          </a:p>
        </p:txBody>
      </p:sp>
      <p:grpSp>
        <p:nvGrpSpPr>
          <p:cNvPr id="15" name="Group 14">
            <a:extLst>
              <a:ext uri="{FF2B5EF4-FFF2-40B4-BE49-F238E27FC236}">
                <a16:creationId xmlns:a16="http://schemas.microsoft.com/office/drawing/2014/main" id="{FBCA28A6-11CF-4A9A-B015-21210CB6372B}"/>
              </a:ext>
            </a:extLst>
          </p:cNvPr>
          <p:cNvGrpSpPr/>
          <p:nvPr/>
        </p:nvGrpSpPr>
        <p:grpSpPr>
          <a:xfrm>
            <a:off x="1007405" y="832278"/>
            <a:ext cx="9404604" cy="12065"/>
            <a:chOff x="0" y="0"/>
            <a:chExt cx="6632543" cy="12192"/>
          </a:xfrm>
        </p:grpSpPr>
        <p:sp>
          <p:nvSpPr>
            <p:cNvPr id="16" name="Shape 8225">
              <a:extLst>
                <a:ext uri="{FF2B5EF4-FFF2-40B4-BE49-F238E27FC236}">
                  <a16:creationId xmlns:a16="http://schemas.microsoft.com/office/drawing/2014/main" id="{0E6D7043-D0B6-497A-A618-7A94E9DFF4C9}"/>
                </a:ext>
              </a:extLst>
            </p:cNvPr>
            <p:cNvSpPr/>
            <p:nvPr/>
          </p:nvSpPr>
          <p:spPr>
            <a:xfrm>
              <a:off x="0" y="0"/>
              <a:ext cx="6632543"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graphicFrame>
        <p:nvGraphicFramePr>
          <p:cNvPr id="5" name="Content Placeholder 4">
            <a:extLst>
              <a:ext uri="{FF2B5EF4-FFF2-40B4-BE49-F238E27FC236}">
                <a16:creationId xmlns:a16="http://schemas.microsoft.com/office/drawing/2014/main" id="{132295AE-C150-4822-BB84-47BCB9594B47}"/>
              </a:ext>
            </a:extLst>
          </p:cNvPr>
          <p:cNvGraphicFramePr>
            <a:graphicFrameLocks noGrp="1"/>
          </p:cNvGraphicFramePr>
          <p:nvPr>
            <p:ph idx="1"/>
            <p:extLst>
              <p:ext uri="{D42A27DB-BD31-4B8C-83A1-F6EECF244321}">
                <p14:modId xmlns:p14="http://schemas.microsoft.com/office/powerpoint/2010/main" val="1797131923"/>
              </p:ext>
            </p:extLst>
          </p:nvPr>
        </p:nvGraphicFramePr>
        <p:xfrm>
          <a:off x="386516" y="1841666"/>
          <a:ext cx="11462576" cy="3245350"/>
        </p:xfrm>
        <a:graphic>
          <a:graphicData uri="http://schemas.openxmlformats.org/drawingml/2006/table">
            <a:tbl>
              <a:tblPr firstRow="1" firstCol="1" bandRow="1"/>
              <a:tblGrid>
                <a:gridCol w="3017520">
                  <a:extLst>
                    <a:ext uri="{9D8B030D-6E8A-4147-A177-3AD203B41FA5}">
                      <a16:colId xmlns:a16="http://schemas.microsoft.com/office/drawing/2014/main" val="4021435697"/>
                    </a:ext>
                  </a:extLst>
                </a:gridCol>
                <a:gridCol w="914400">
                  <a:extLst>
                    <a:ext uri="{9D8B030D-6E8A-4147-A177-3AD203B41FA5}">
                      <a16:colId xmlns:a16="http://schemas.microsoft.com/office/drawing/2014/main" val="2519495107"/>
                    </a:ext>
                  </a:extLst>
                </a:gridCol>
                <a:gridCol w="500809">
                  <a:extLst>
                    <a:ext uri="{9D8B030D-6E8A-4147-A177-3AD203B41FA5}">
                      <a16:colId xmlns:a16="http://schemas.microsoft.com/office/drawing/2014/main" val="85945523"/>
                    </a:ext>
                  </a:extLst>
                </a:gridCol>
                <a:gridCol w="914400">
                  <a:extLst>
                    <a:ext uri="{9D8B030D-6E8A-4147-A177-3AD203B41FA5}">
                      <a16:colId xmlns:a16="http://schemas.microsoft.com/office/drawing/2014/main" val="2192090830"/>
                    </a:ext>
                  </a:extLst>
                </a:gridCol>
                <a:gridCol w="457200">
                  <a:extLst>
                    <a:ext uri="{9D8B030D-6E8A-4147-A177-3AD203B41FA5}">
                      <a16:colId xmlns:a16="http://schemas.microsoft.com/office/drawing/2014/main" val="3291763572"/>
                    </a:ext>
                  </a:extLst>
                </a:gridCol>
                <a:gridCol w="903367">
                  <a:extLst>
                    <a:ext uri="{9D8B030D-6E8A-4147-A177-3AD203B41FA5}">
                      <a16:colId xmlns:a16="http://schemas.microsoft.com/office/drawing/2014/main" val="2911876104"/>
                    </a:ext>
                  </a:extLst>
                </a:gridCol>
                <a:gridCol w="457200">
                  <a:extLst>
                    <a:ext uri="{9D8B030D-6E8A-4147-A177-3AD203B41FA5}">
                      <a16:colId xmlns:a16="http://schemas.microsoft.com/office/drawing/2014/main" val="3603227015"/>
                    </a:ext>
                  </a:extLst>
                </a:gridCol>
                <a:gridCol w="1005840">
                  <a:extLst>
                    <a:ext uri="{9D8B030D-6E8A-4147-A177-3AD203B41FA5}">
                      <a16:colId xmlns:a16="http://schemas.microsoft.com/office/drawing/2014/main" val="754696031"/>
                    </a:ext>
                  </a:extLst>
                </a:gridCol>
                <a:gridCol w="457200">
                  <a:extLst>
                    <a:ext uri="{9D8B030D-6E8A-4147-A177-3AD203B41FA5}">
                      <a16:colId xmlns:a16="http://schemas.microsoft.com/office/drawing/2014/main" val="3923300808"/>
                    </a:ext>
                  </a:extLst>
                </a:gridCol>
                <a:gridCol w="1005840">
                  <a:extLst>
                    <a:ext uri="{9D8B030D-6E8A-4147-A177-3AD203B41FA5}">
                      <a16:colId xmlns:a16="http://schemas.microsoft.com/office/drawing/2014/main" val="270332473"/>
                    </a:ext>
                  </a:extLst>
                </a:gridCol>
                <a:gridCol w="457200">
                  <a:extLst>
                    <a:ext uri="{9D8B030D-6E8A-4147-A177-3AD203B41FA5}">
                      <a16:colId xmlns:a16="http://schemas.microsoft.com/office/drawing/2014/main" val="1294558982"/>
                    </a:ext>
                  </a:extLst>
                </a:gridCol>
                <a:gridCol w="914400">
                  <a:extLst>
                    <a:ext uri="{9D8B030D-6E8A-4147-A177-3AD203B41FA5}">
                      <a16:colId xmlns:a16="http://schemas.microsoft.com/office/drawing/2014/main" val="3016556651"/>
                    </a:ext>
                  </a:extLst>
                </a:gridCol>
                <a:gridCol w="457200">
                  <a:extLst>
                    <a:ext uri="{9D8B030D-6E8A-4147-A177-3AD203B41FA5}">
                      <a16:colId xmlns:a16="http://schemas.microsoft.com/office/drawing/2014/main" val="2951731648"/>
                    </a:ext>
                  </a:extLst>
                </a:gridCol>
              </a:tblGrid>
              <a:tr h="223136">
                <a:tc rowSpan="2">
                  <a:txBody>
                    <a:bodyPr/>
                    <a:lstStyle/>
                    <a:p>
                      <a:pPr algn="ctr" fontAlgn="ctr"/>
                      <a:r>
                        <a:rPr lang="en-US" sz="1800" b="0" i="0" u="none" strike="noStrike" dirty="0">
                          <a:solidFill>
                            <a:srgbClr val="000000"/>
                          </a:solidFill>
                          <a:effectLst/>
                          <a:latin typeface="+mn-lt"/>
                        </a:rPr>
                        <a:t> </a:t>
                      </a:r>
                    </a:p>
                  </a:txBody>
                  <a:tcPr marL="7694" marR="7694" marT="7694"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algn="ctr" rtl="0" fontAlgn="ctr"/>
                      <a:r>
                        <a:rPr lang="en-US" sz="1500" b="1" i="0" u="none" strike="noStrike" dirty="0">
                          <a:solidFill>
                            <a:srgbClr val="003300"/>
                          </a:solidFill>
                          <a:effectLst/>
                          <a:latin typeface="Calibri" panose="020F0502020204030204" pitchFamily="34" charset="0"/>
                        </a:rPr>
                        <a:t>FY 2016</a:t>
                      </a:r>
                    </a:p>
                  </a:txBody>
                  <a:tcPr marL="7694" marR="7694" marT="7694" marB="0" anchor="ctr">
                    <a:lnL>
                      <a:noFill/>
                    </a:lnL>
                    <a:lnR>
                      <a:noFill/>
                    </a:lnR>
                    <a:lnT w="19050" cap="flat" cmpd="sng" algn="ctr">
                      <a:solidFill>
                        <a:srgbClr val="CC9900"/>
                      </a:solidFill>
                      <a:prstDash val="solid"/>
                      <a:round/>
                      <a:headEnd type="none" w="med" len="med"/>
                      <a:tailEnd type="none" w="med" len="med"/>
                    </a:lnT>
                    <a:lnB>
                      <a:noFill/>
                    </a:lnB>
                  </a:tcPr>
                </a:tc>
                <a:tc rowSpan="2">
                  <a:txBody>
                    <a:bodyPr/>
                    <a:lstStyle/>
                    <a:p>
                      <a:pPr algn="ctr" fontAlgn="ctr"/>
                      <a:r>
                        <a:rPr lang="en-US" sz="1500" b="0" i="0" u="none" strike="noStrike">
                          <a:solidFill>
                            <a:srgbClr val="000000"/>
                          </a:solidFill>
                          <a:effectLst/>
                          <a:latin typeface="Arial" panose="020B0604020202020204" pitchFamily="34" charset="0"/>
                        </a:rPr>
                        <a:t> </a:t>
                      </a:r>
                    </a:p>
                  </a:txBody>
                  <a:tcPr marL="7694" marR="7694" marT="7694"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algn="ctr" defTabSz="914400" rtl="0" eaLnBrk="1" fontAlgn="ctr" latinLnBrk="0" hangingPunct="1"/>
                      <a:r>
                        <a:rPr lang="en-US" sz="1500" b="1" i="0" u="none" strike="noStrike" kern="1200" dirty="0">
                          <a:solidFill>
                            <a:srgbClr val="003300"/>
                          </a:solidFill>
                          <a:effectLst/>
                          <a:latin typeface="Calibri" panose="020F0502020204030204" pitchFamily="34" charset="0"/>
                          <a:ea typeface="+mn-ea"/>
                          <a:cs typeface="+mn-cs"/>
                        </a:rPr>
                        <a:t>FY 2017</a:t>
                      </a:r>
                    </a:p>
                  </a:txBody>
                  <a:tcPr marL="7694" marR="7694" marT="7694" marB="0" anchor="ctr">
                    <a:lnL>
                      <a:noFill/>
                    </a:lnL>
                    <a:lnR>
                      <a:noFill/>
                    </a:lnR>
                    <a:lnT w="19050" cap="flat" cmpd="sng" algn="ctr">
                      <a:solidFill>
                        <a:srgbClr val="CC9900"/>
                      </a:solidFill>
                      <a:prstDash val="solid"/>
                      <a:round/>
                      <a:headEnd type="none" w="med" len="med"/>
                      <a:tailEnd type="none" w="med" len="med"/>
                    </a:lnT>
                    <a:lnB>
                      <a:noFill/>
                    </a:lnB>
                  </a:tcPr>
                </a:tc>
                <a:tc rowSpan="2">
                  <a:txBody>
                    <a:bodyPr/>
                    <a:lstStyle/>
                    <a:p>
                      <a:pPr algn="ctr" fontAlgn="ctr"/>
                      <a:r>
                        <a:rPr lang="en-US" sz="1500" b="0" i="0" u="none" strike="noStrike">
                          <a:solidFill>
                            <a:srgbClr val="000000"/>
                          </a:solidFill>
                          <a:effectLst/>
                          <a:latin typeface="Arial" panose="020B0604020202020204" pitchFamily="34" charset="0"/>
                        </a:rPr>
                        <a:t> </a:t>
                      </a:r>
                    </a:p>
                  </a:txBody>
                  <a:tcPr marL="7694" marR="7694" marT="7694"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algn="ctr" defTabSz="914400" rtl="0" eaLnBrk="1" fontAlgn="ctr" latinLnBrk="0" hangingPunct="1"/>
                      <a:r>
                        <a:rPr lang="en-US" sz="1500" b="1" i="0" u="none" strike="noStrike" kern="1200" dirty="0">
                          <a:solidFill>
                            <a:srgbClr val="003300"/>
                          </a:solidFill>
                          <a:effectLst/>
                          <a:latin typeface="Calibri" panose="020F0502020204030204" pitchFamily="34" charset="0"/>
                          <a:ea typeface="+mn-ea"/>
                          <a:cs typeface="+mn-cs"/>
                        </a:rPr>
                        <a:t>FY 2018</a:t>
                      </a:r>
                    </a:p>
                  </a:txBody>
                  <a:tcPr marL="7694" marR="7694" marT="7694" marB="0" anchor="ctr">
                    <a:lnL>
                      <a:noFill/>
                    </a:lnL>
                    <a:lnR>
                      <a:noFill/>
                    </a:lnR>
                    <a:lnT w="19050" cap="flat" cmpd="sng" algn="ctr">
                      <a:solidFill>
                        <a:srgbClr val="CC9900"/>
                      </a:solidFill>
                      <a:prstDash val="solid"/>
                      <a:round/>
                      <a:headEnd type="none" w="med" len="med"/>
                      <a:tailEnd type="none" w="med" len="med"/>
                    </a:lnT>
                    <a:lnB>
                      <a:noFill/>
                    </a:lnB>
                  </a:tcPr>
                </a:tc>
                <a:tc rowSpan="2">
                  <a:txBody>
                    <a:bodyPr/>
                    <a:lstStyle/>
                    <a:p>
                      <a:pPr algn="ctr" fontAlgn="ctr"/>
                      <a:r>
                        <a:rPr lang="en-US" sz="1500" b="0" i="0" u="none" strike="noStrike">
                          <a:solidFill>
                            <a:srgbClr val="000000"/>
                          </a:solidFill>
                          <a:effectLst/>
                          <a:latin typeface="Arial" panose="020B0604020202020204" pitchFamily="34" charset="0"/>
                        </a:rPr>
                        <a:t> </a:t>
                      </a:r>
                    </a:p>
                  </a:txBody>
                  <a:tcPr marL="7694" marR="7694" marT="7694"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algn="ctr" defTabSz="914400" rtl="0" eaLnBrk="1" fontAlgn="ctr" latinLnBrk="0" hangingPunct="1"/>
                      <a:r>
                        <a:rPr lang="en-US" sz="1500" b="1" i="0" u="none" strike="noStrike" kern="1200" dirty="0">
                          <a:solidFill>
                            <a:srgbClr val="003300"/>
                          </a:solidFill>
                          <a:effectLst/>
                          <a:latin typeface="Calibri" panose="020F0502020204030204" pitchFamily="34" charset="0"/>
                          <a:ea typeface="+mn-ea"/>
                          <a:cs typeface="+mn-cs"/>
                        </a:rPr>
                        <a:t>FY 2019</a:t>
                      </a:r>
                    </a:p>
                  </a:txBody>
                  <a:tcPr marL="7694" marR="7694" marT="7694" marB="0" anchor="ctr">
                    <a:lnL>
                      <a:noFill/>
                    </a:lnL>
                    <a:lnR>
                      <a:noFill/>
                    </a:lnR>
                    <a:lnT w="19050" cap="flat" cmpd="sng" algn="ctr">
                      <a:solidFill>
                        <a:srgbClr val="CC9900"/>
                      </a:solidFill>
                      <a:prstDash val="solid"/>
                      <a:round/>
                      <a:headEnd type="none" w="med" len="med"/>
                      <a:tailEnd type="none" w="med" len="med"/>
                    </a:lnT>
                    <a:lnB>
                      <a:noFill/>
                    </a:lnB>
                  </a:tcPr>
                </a:tc>
                <a:tc rowSpan="2">
                  <a:txBody>
                    <a:bodyPr/>
                    <a:lstStyle/>
                    <a:p>
                      <a:pPr algn="ctr" fontAlgn="ctr"/>
                      <a:r>
                        <a:rPr lang="en-US" sz="1500" b="0" i="0" u="none" strike="noStrike">
                          <a:solidFill>
                            <a:srgbClr val="000000"/>
                          </a:solidFill>
                          <a:effectLst/>
                          <a:latin typeface="Arial" panose="020B0604020202020204" pitchFamily="34" charset="0"/>
                        </a:rPr>
                        <a:t> </a:t>
                      </a:r>
                    </a:p>
                  </a:txBody>
                  <a:tcPr marL="7694" marR="7694" marT="7694"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algn="ctr" rtl="0" fontAlgn="ctr"/>
                      <a:r>
                        <a:rPr lang="en-US" sz="1500" b="1" i="0" u="none" strike="noStrike" dirty="0">
                          <a:solidFill>
                            <a:srgbClr val="003300"/>
                          </a:solidFill>
                          <a:effectLst/>
                          <a:latin typeface="Calibri" panose="020F0502020204030204" pitchFamily="34" charset="0"/>
                        </a:rPr>
                        <a:t>FY 2020</a:t>
                      </a:r>
                    </a:p>
                  </a:txBody>
                  <a:tcPr marL="7694" marR="7694" marT="7694" marB="0" anchor="ctr">
                    <a:lnL>
                      <a:noFill/>
                    </a:lnL>
                    <a:lnR>
                      <a:noFill/>
                    </a:lnR>
                    <a:lnT w="19050" cap="flat" cmpd="sng" algn="ctr">
                      <a:solidFill>
                        <a:srgbClr val="CC9900"/>
                      </a:solidFill>
                      <a:prstDash val="solid"/>
                      <a:round/>
                      <a:headEnd type="none" w="med" len="med"/>
                      <a:tailEnd type="none" w="med" len="med"/>
                    </a:lnT>
                    <a:lnB>
                      <a:noFill/>
                    </a:lnB>
                  </a:tcPr>
                </a:tc>
                <a:tc rowSpan="2">
                  <a:txBody>
                    <a:bodyPr/>
                    <a:lstStyle/>
                    <a:p>
                      <a:pPr algn="ctr" fontAlgn="ctr"/>
                      <a:r>
                        <a:rPr lang="en-US" sz="1500" b="0" i="0" u="none" strike="noStrike">
                          <a:solidFill>
                            <a:srgbClr val="000000"/>
                          </a:solidFill>
                          <a:effectLst/>
                          <a:latin typeface="Arial" panose="020B0604020202020204" pitchFamily="34" charset="0"/>
                        </a:rPr>
                        <a:t> </a:t>
                      </a:r>
                    </a:p>
                  </a:txBody>
                  <a:tcPr marL="7694" marR="7694" marT="7694"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algn="ctr" defTabSz="914400" rtl="0" eaLnBrk="1" fontAlgn="ctr" latinLnBrk="0" hangingPunct="1"/>
                      <a:r>
                        <a:rPr lang="en-US" sz="1500" b="1" i="0" u="none" strike="noStrike" kern="1200" dirty="0">
                          <a:solidFill>
                            <a:srgbClr val="003300"/>
                          </a:solidFill>
                          <a:effectLst/>
                          <a:latin typeface="Calibri" panose="020F0502020204030204" pitchFamily="34" charset="0"/>
                          <a:ea typeface="+mn-ea"/>
                          <a:cs typeface="+mn-cs"/>
                        </a:rPr>
                        <a:t>FY 2020</a:t>
                      </a:r>
                    </a:p>
                  </a:txBody>
                  <a:tcPr marL="7694" marR="7694" marT="7694" marB="0" anchor="ctr">
                    <a:lnL>
                      <a:noFill/>
                    </a:lnL>
                    <a:lnR>
                      <a:noFill/>
                    </a:lnR>
                    <a:lnT w="19050" cap="flat" cmpd="sng" algn="ctr">
                      <a:solidFill>
                        <a:srgbClr val="CC9900"/>
                      </a:solidFill>
                      <a:prstDash val="solid"/>
                      <a:round/>
                      <a:headEnd type="none" w="med" len="med"/>
                      <a:tailEnd type="none" w="med" len="med"/>
                    </a:lnT>
                    <a:lnB>
                      <a:noFill/>
                    </a:lnB>
                  </a:tcPr>
                </a:tc>
                <a:tc rowSpan="2">
                  <a:txBody>
                    <a:bodyPr/>
                    <a:lstStyle/>
                    <a:p>
                      <a:pPr algn="ctr" fontAlgn="ctr"/>
                      <a:r>
                        <a:rPr lang="en-US" sz="1500" b="0" i="0" u="none" strike="noStrike">
                          <a:solidFill>
                            <a:srgbClr val="000000"/>
                          </a:solidFill>
                          <a:effectLst/>
                          <a:latin typeface="Arial" panose="020B0604020202020204" pitchFamily="34" charset="0"/>
                        </a:rPr>
                        <a:t> </a:t>
                      </a:r>
                    </a:p>
                  </a:txBody>
                  <a:tcPr marL="7694" marR="7694" marT="7694"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extLst>
                  <a:ext uri="{0D108BD9-81ED-4DB2-BD59-A6C34878D82A}">
                    <a16:rowId xmlns:a16="http://schemas.microsoft.com/office/drawing/2014/main" val="390905222"/>
                  </a:ext>
                </a:extLst>
              </a:tr>
              <a:tr h="450888">
                <a:tc vMerge="1">
                  <a:txBody>
                    <a:bodyPr/>
                    <a:lstStyle/>
                    <a:p>
                      <a:endParaRPr lang="en-US"/>
                    </a:p>
                  </a:txBody>
                  <a:tcPr/>
                </a:tc>
                <a:tc>
                  <a:txBody>
                    <a:bodyPr/>
                    <a:lstStyle/>
                    <a:p>
                      <a:pPr algn="ctr" rtl="0" fontAlgn="ctr"/>
                      <a:r>
                        <a:rPr lang="en-US" sz="1500" b="1" i="0" u="none" strike="noStrike" dirty="0">
                          <a:solidFill>
                            <a:srgbClr val="003300"/>
                          </a:solidFill>
                          <a:effectLst/>
                          <a:latin typeface="Calibri" panose="020F0502020204030204" pitchFamily="34" charset="0"/>
                        </a:rPr>
                        <a:t>AUDITED</a:t>
                      </a:r>
                    </a:p>
                  </a:txBody>
                  <a:tcPr marL="7694" marR="7694" marT="7694" marB="0" anchor="ctr">
                    <a:lnL>
                      <a:noFill/>
                    </a:lnL>
                    <a:lnR>
                      <a:noFill/>
                    </a:lnR>
                    <a:lnT>
                      <a:noFill/>
                    </a:lnT>
                    <a:lnB w="12700" cap="flat" cmpd="sng" algn="ctr">
                      <a:solidFill>
                        <a:srgbClr val="CC9900"/>
                      </a:solidFill>
                      <a:prstDash val="solid"/>
                      <a:round/>
                      <a:headEnd type="none" w="med" len="med"/>
                      <a:tailEnd type="none" w="med" len="med"/>
                    </a:lnB>
                  </a:tcPr>
                </a:tc>
                <a:tc vMerge="1">
                  <a:txBody>
                    <a:bodyPr/>
                    <a:lstStyle/>
                    <a:p>
                      <a:endParaRPr lang="en-US"/>
                    </a:p>
                  </a:txBody>
                  <a:tcPr/>
                </a:tc>
                <a:tc>
                  <a:txBody>
                    <a:bodyPr/>
                    <a:lstStyle/>
                    <a:p>
                      <a:pPr algn="ctr" rtl="0" fontAlgn="ctr"/>
                      <a:r>
                        <a:rPr lang="en-US" sz="1500" b="1" i="0" u="none" strike="noStrike" dirty="0">
                          <a:solidFill>
                            <a:srgbClr val="003300"/>
                          </a:solidFill>
                          <a:effectLst/>
                          <a:latin typeface="Calibri" panose="020F0502020204030204" pitchFamily="34" charset="0"/>
                        </a:rPr>
                        <a:t>AUDITED</a:t>
                      </a:r>
                    </a:p>
                  </a:txBody>
                  <a:tcPr marL="7694" marR="7694" marT="7694" marB="0" anchor="ctr">
                    <a:lnL>
                      <a:noFill/>
                    </a:lnL>
                    <a:lnR>
                      <a:noFill/>
                    </a:lnR>
                    <a:lnT>
                      <a:noFill/>
                    </a:lnT>
                    <a:lnB w="12700" cap="flat" cmpd="sng" algn="ctr">
                      <a:solidFill>
                        <a:srgbClr val="CC9900"/>
                      </a:solidFill>
                      <a:prstDash val="solid"/>
                      <a:round/>
                      <a:headEnd type="none" w="med" len="med"/>
                      <a:tailEnd type="none" w="med" len="med"/>
                    </a:lnB>
                  </a:tcPr>
                </a:tc>
                <a:tc vMerge="1">
                  <a:txBody>
                    <a:bodyPr/>
                    <a:lstStyle/>
                    <a:p>
                      <a:endParaRPr lang="en-US"/>
                    </a:p>
                  </a:txBody>
                  <a:tcPr/>
                </a:tc>
                <a:tc>
                  <a:txBody>
                    <a:bodyPr/>
                    <a:lstStyle/>
                    <a:p>
                      <a:pPr algn="ctr" rtl="0" fontAlgn="ctr"/>
                      <a:r>
                        <a:rPr lang="en-US" sz="1500" b="1" i="0" u="none" strike="noStrike">
                          <a:solidFill>
                            <a:srgbClr val="003300"/>
                          </a:solidFill>
                          <a:effectLst/>
                          <a:latin typeface="Calibri" panose="020F0502020204030204" pitchFamily="34" charset="0"/>
                        </a:rPr>
                        <a:t>AUDITED</a:t>
                      </a:r>
                    </a:p>
                  </a:txBody>
                  <a:tcPr marL="7694" marR="7694" marT="7694" marB="0" anchor="ctr">
                    <a:lnL>
                      <a:noFill/>
                    </a:lnL>
                    <a:lnR>
                      <a:noFill/>
                    </a:lnR>
                    <a:lnT>
                      <a:noFill/>
                    </a:lnT>
                    <a:lnB w="12700" cap="flat" cmpd="sng" algn="ctr">
                      <a:solidFill>
                        <a:srgbClr val="CC9900"/>
                      </a:solidFill>
                      <a:prstDash val="solid"/>
                      <a:round/>
                      <a:headEnd type="none" w="med" len="med"/>
                      <a:tailEnd type="none" w="med" len="med"/>
                    </a:lnB>
                  </a:tcPr>
                </a:tc>
                <a:tc vMerge="1">
                  <a:txBody>
                    <a:bodyPr/>
                    <a:lstStyle/>
                    <a:p>
                      <a:endParaRPr lang="en-US"/>
                    </a:p>
                  </a:txBody>
                  <a:tcPr/>
                </a:tc>
                <a:tc>
                  <a:txBody>
                    <a:bodyPr/>
                    <a:lstStyle/>
                    <a:p>
                      <a:pPr algn="ctr" rtl="0" fontAlgn="ctr"/>
                      <a:r>
                        <a:rPr lang="en-US" sz="1500" b="1" i="0" u="none" strike="noStrike" dirty="0">
                          <a:solidFill>
                            <a:srgbClr val="003300"/>
                          </a:solidFill>
                          <a:effectLst/>
                          <a:latin typeface="Calibri" panose="020F0502020204030204" pitchFamily="34" charset="0"/>
                        </a:rPr>
                        <a:t>ESTIMATED</a:t>
                      </a:r>
                    </a:p>
                  </a:txBody>
                  <a:tcPr marL="7694" marR="7694" marT="7694" marB="0" anchor="ctr">
                    <a:lnL>
                      <a:noFill/>
                    </a:lnL>
                    <a:lnR>
                      <a:noFill/>
                    </a:lnR>
                    <a:lnT>
                      <a:noFill/>
                    </a:lnT>
                    <a:lnB w="12700" cap="flat" cmpd="sng" algn="ctr">
                      <a:solidFill>
                        <a:srgbClr val="CC9900"/>
                      </a:solidFill>
                      <a:prstDash val="solid"/>
                      <a:round/>
                      <a:headEnd type="none" w="med" len="med"/>
                      <a:tailEnd type="none" w="med" len="med"/>
                    </a:lnB>
                  </a:tcPr>
                </a:tc>
                <a:tc vMerge="1">
                  <a:txBody>
                    <a:bodyPr/>
                    <a:lstStyle/>
                    <a:p>
                      <a:endParaRPr lang="en-US"/>
                    </a:p>
                  </a:txBody>
                  <a:tcPr/>
                </a:tc>
                <a:tc>
                  <a:txBody>
                    <a:bodyPr/>
                    <a:lstStyle/>
                    <a:p>
                      <a:pPr algn="ctr" rtl="0" fontAlgn="ctr"/>
                      <a:r>
                        <a:rPr lang="en-US" sz="1500" b="1" i="0" u="none" strike="noStrike" dirty="0">
                          <a:solidFill>
                            <a:srgbClr val="003300"/>
                          </a:solidFill>
                          <a:effectLst/>
                          <a:latin typeface="Calibri" panose="020F0502020204030204" pitchFamily="34" charset="0"/>
                        </a:rPr>
                        <a:t>PROJECTED</a:t>
                      </a:r>
                    </a:p>
                  </a:txBody>
                  <a:tcPr marL="7694" marR="7694" marT="7694" marB="0" anchor="ctr">
                    <a:lnL>
                      <a:noFill/>
                    </a:lnL>
                    <a:lnR>
                      <a:noFill/>
                    </a:lnR>
                    <a:lnT>
                      <a:noFill/>
                    </a:lnT>
                    <a:lnB w="12700" cap="flat" cmpd="sng" algn="ctr">
                      <a:solidFill>
                        <a:srgbClr val="CC9900"/>
                      </a:solidFill>
                      <a:prstDash val="solid"/>
                      <a:round/>
                      <a:headEnd type="none" w="med" len="med"/>
                      <a:tailEnd type="none" w="med" len="med"/>
                    </a:lnB>
                  </a:tcPr>
                </a:tc>
                <a:tc vMerge="1">
                  <a:txBody>
                    <a:bodyPr/>
                    <a:lstStyle/>
                    <a:p>
                      <a:endParaRPr lang="en-US"/>
                    </a:p>
                  </a:txBody>
                  <a:tcPr/>
                </a:tc>
                <a:tc>
                  <a:txBody>
                    <a:bodyPr/>
                    <a:lstStyle/>
                    <a:p>
                      <a:pPr algn="ctr" rtl="0" fontAlgn="ctr"/>
                      <a:r>
                        <a:rPr lang="en-US" sz="1500" b="1" i="0" u="none" strike="noStrike">
                          <a:solidFill>
                            <a:srgbClr val="003300"/>
                          </a:solidFill>
                          <a:effectLst/>
                          <a:latin typeface="Calibri" panose="020F0502020204030204" pitchFamily="34" charset="0"/>
                        </a:rPr>
                        <a:t>TARGETED</a:t>
                      </a:r>
                    </a:p>
                  </a:txBody>
                  <a:tcPr marL="7694" marR="7694" marT="7694" marB="0" anchor="ctr">
                    <a:lnL>
                      <a:noFill/>
                    </a:lnL>
                    <a:lnR>
                      <a:noFill/>
                    </a:lnR>
                    <a:lnT>
                      <a:noFill/>
                    </a:lnT>
                    <a:lnB w="12700" cap="flat" cmpd="sng" algn="ctr">
                      <a:solidFill>
                        <a:srgbClr val="CC99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2600071605"/>
                  </a:ext>
                </a:extLst>
              </a:tr>
              <a:tr h="229291">
                <a:tc>
                  <a:txBody>
                    <a:bodyPr/>
                    <a:lstStyle/>
                    <a:p>
                      <a:pPr marL="0" lvl="1" algn="l" defTabSz="914400" rtl="0" eaLnBrk="1" latinLnBrk="0" hangingPunct="1"/>
                      <a:r>
                        <a:rPr lang="en-US" sz="2000" b="1" kern="1200" dirty="0">
                          <a:solidFill>
                            <a:schemeClr val="accent6">
                              <a:lumMod val="50000"/>
                            </a:schemeClr>
                          </a:solidFill>
                          <a:latin typeface="+mn-lt"/>
                          <a:ea typeface="+mn-ea"/>
                          <a:cs typeface="+mn-cs"/>
                        </a:rPr>
                        <a:t>G</a:t>
                      </a:r>
                      <a:r>
                        <a:rPr lang="en-US" sz="1600" b="1" kern="1200" dirty="0">
                          <a:solidFill>
                            <a:schemeClr val="accent6">
                              <a:lumMod val="50000"/>
                            </a:schemeClr>
                          </a:solidFill>
                          <a:latin typeface="+mn-lt"/>
                          <a:ea typeface="+mn-ea"/>
                          <a:cs typeface="+mn-cs"/>
                        </a:rPr>
                        <a:t>ENERAL 	</a:t>
                      </a:r>
                    </a:p>
                  </a:txBody>
                  <a:tcPr marL="114111" marR="114111" marT="57055" marB="57055"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algn="ctr" rtl="0" fontAlgn="ctr"/>
                      <a:r>
                        <a:rPr lang="en-US" sz="1400" b="0" i="0" u="none" strike="noStrike" dirty="0">
                          <a:solidFill>
                            <a:srgbClr val="525252"/>
                          </a:solidFill>
                          <a:effectLst/>
                          <a:latin typeface="Calibri" panose="020F0502020204030204" pitchFamily="34" charset="0"/>
                        </a:rPr>
                        <a:t>$335,706 </a:t>
                      </a:r>
                    </a:p>
                  </a:txBody>
                  <a:tcPr marL="7694" marR="7694" marT="7694"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algn="ctr" rtl="0" fontAlgn="ctr"/>
                      <a:r>
                        <a:rPr lang="en-US" sz="1400" b="0" i="0" u="none" strike="noStrike" dirty="0">
                          <a:solidFill>
                            <a:srgbClr val="525252"/>
                          </a:solidFill>
                          <a:effectLst/>
                          <a:latin typeface="Calibri" panose="020F0502020204030204" pitchFamily="34" charset="0"/>
                        </a:rPr>
                        <a:t>24%</a:t>
                      </a:r>
                    </a:p>
                  </a:txBody>
                  <a:tcPr marL="7694" marR="7694" marT="7694"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algn="ctr" rtl="0" fontAlgn="ctr"/>
                      <a:r>
                        <a:rPr lang="en-US" sz="1400" b="0" i="0" u="none" strike="noStrike" dirty="0">
                          <a:solidFill>
                            <a:srgbClr val="525252"/>
                          </a:solidFill>
                          <a:effectLst/>
                          <a:latin typeface="Calibri" panose="020F0502020204030204" pitchFamily="34" charset="0"/>
                        </a:rPr>
                        <a:t>$428,975 </a:t>
                      </a:r>
                    </a:p>
                  </a:txBody>
                  <a:tcPr marL="7694" marR="7694" marT="7694"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algn="ctr" rtl="0" fontAlgn="ctr"/>
                      <a:r>
                        <a:rPr lang="en-US" sz="1400" b="0" i="0" u="none" strike="noStrike" dirty="0">
                          <a:solidFill>
                            <a:srgbClr val="525252"/>
                          </a:solidFill>
                          <a:effectLst/>
                          <a:latin typeface="Calibri" panose="020F0502020204030204" pitchFamily="34" charset="0"/>
                        </a:rPr>
                        <a:t>24%</a:t>
                      </a:r>
                    </a:p>
                  </a:txBody>
                  <a:tcPr marL="7694" marR="7694" marT="7694"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algn="ctr" rtl="0" fontAlgn="ctr"/>
                      <a:r>
                        <a:rPr lang="en-US" sz="1400" b="0" i="0" u="none" strike="noStrike" dirty="0">
                          <a:solidFill>
                            <a:srgbClr val="525252"/>
                          </a:solidFill>
                          <a:effectLst/>
                          <a:latin typeface="Calibri" panose="020F0502020204030204" pitchFamily="34" charset="0"/>
                        </a:rPr>
                        <a:t>$485,224 </a:t>
                      </a:r>
                    </a:p>
                  </a:txBody>
                  <a:tcPr marL="7694" marR="7694" marT="7694"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19%</a:t>
                      </a:r>
                    </a:p>
                  </a:txBody>
                  <a:tcPr marL="7694" marR="7694" marT="7694"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$585,224 </a:t>
                      </a:r>
                    </a:p>
                  </a:txBody>
                  <a:tcPr marL="7694" marR="7694" marT="7694"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26%</a:t>
                      </a:r>
                    </a:p>
                  </a:txBody>
                  <a:tcPr marL="7694" marR="7694" marT="7694"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$370,000 </a:t>
                      </a:r>
                    </a:p>
                  </a:txBody>
                  <a:tcPr marL="7694" marR="7694" marT="7694"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17%</a:t>
                      </a:r>
                    </a:p>
                  </a:txBody>
                  <a:tcPr marL="7694" marR="7694" marT="7694"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$564,000 </a:t>
                      </a:r>
                    </a:p>
                  </a:txBody>
                  <a:tcPr marL="7694" marR="7694" marT="7694"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26%</a:t>
                      </a:r>
                    </a:p>
                  </a:txBody>
                  <a:tcPr marL="7694" marR="7694" marT="7694" marB="0" anchor="ctr">
                    <a:lnL>
                      <a:noFill/>
                    </a:lnL>
                    <a:lnR>
                      <a:noFill/>
                    </a:lnR>
                    <a:lnT w="12700" cap="flat" cmpd="sng" algn="ctr">
                      <a:solidFill>
                        <a:srgbClr val="CC9900"/>
                      </a:solidFill>
                      <a:prstDash val="solid"/>
                      <a:round/>
                      <a:headEnd type="none" w="med" len="med"/>
                      <a:tailEnd type="none" w="med" len="med"/>
                    </a:lnT>
                    <a:lnB>
                      <a:noFill/>
                    </a:lnB>
                  </a:tcPr>
                </a:tc>
                <a:extLst>
                  <a:ext uri="{0D108BD9-81ED-4DB2-BD59-A6C34878D82A}">
                    <a16:rowId xmlns:a16="http://schemas.microsoft.com/office/drawing/2014/main" val="2310031746"/>
                  </a:ext>
                </a:extLst>
              </a:tr>
              <a:tr h="4508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schemeClr val="accent6">
                              <a:lumMod val="50000"/>
                            </a:schemeClr>
                          </a:solidFill>
                        </a:rPr>
                        <a:t>T</a:t>
                      </a:r>
                      <a:r>
                        <a:rPr lang="en-US" sz="1600" b="1" dirty="0">
                          <a:solidFill>
                            <a:schemeClr val="accent6">
                              <a:lumMod val="50000"/>
                            </a:schemeClr>
                          </a:solidFill>
                        </a:rPr>
                        <a:t>RANSPORTATION (</a:t>
                      </a:r>
                      <a:r>
                        <a:rPr lang="en-US" sz="2000" b="1" dirty="0">
                          <a:solidFill>
                            <a:schemeClr val="accent6">
                              <a:lumMod val="50000"/>
                            </a:schemeClr>
                          </a:solidFill>
                        </a:rPr>
                        <a:t>G</a:t>
                      </a:r>
                      <a:r>
                        <a:rPr lang="en-US" sz="1600" b="1" dirty="0">
                          <a:solidFill>
                            <a:schemeClr val="accent6">
                              <a:lumMod val="50000"/>
                            </a:schemeClr>
                          </a:solidFill>
                        </a:rPr>
                        <a:t>AS </a:t>
                      </a:r>
                      <a:r>
                        <a:rPr lang="en-US" sz="2000" b="1" dirty="0">
                          <a:solidFill>
                            <a:schemeClr val="accent6">
                              <a:lumMod val="50000"/>
                            </a:schemeClr>
                          </a:solidFill>
                        </a:rPr>
                        <a:t>T</a:t>
                      </a:r>
                      <a:r>
                        <a:rPr lang="en-US" sz="1600" b="1" dirty="0">
                          <a:solidFill>
                            <a:schemeClr val="accent6">
                              <a:lumMod val="50000"/>
                            </a:schemeClr>
                          </a:solidFill>
                        </a:rPr>
                        <a:t>AXES)  </a:t>
                      </a:r>
                    </a:p>
                  </a:txBody>
                  <a:tcPr marL="114111" marR="114111" marT="57055" marB="57055"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$935,067 </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$902,564 </a:t>
                      </a:r>
                    </a:p>
                  </a:txBody>
                  <a:tcPr marL="7694" marR="7694" marT="7694" marB="0" anchor="ctr">
                    <a:lnL>
                      <a:noFill/>
                    </a:lnL>
                    <a:lnR>
                      <a:noFill/>
                    </a:lnR>
                    <a:lnT>
                      <a:noFill/>
                    </a:lnT>
                    <a:lnB>
                      <a:noFill/>
                    </a:lnB>
                  </a:tcPr>
                </a:tc>
                <a:tc>
                  <a:txBody>
                    <a:bodyPr/>
                    <a:lstStyle/>
                    <a:p>
                      <a:pPr algn="ctr" rtl="0" fontAlgn="ctr"/>
                      <a:r>
                        <a:rPr lang="en-US" sz="1400" b="0" i="0" u="none" strike="noStrike" dirty="0">
                          <a:solidFill>
                            <a:srgbClr val="525252"/>
                          </a:solidFill>
                          <a:effectLst/>
                          <a:latin typeface="Calibri" panose="020F0502020204030204" pitchFamily="34" charset="0"/>
                        </a:rPr>
                        <a:t>-</a:t>
                      </a:r>
                    </a:p>
                  </a:txBody>
                  <a:tcPr marL="7694" marR="7694" marT="7694" marB="0" anchor="ctr">
                    <a:lnL>
                      <a:noFill/>
                    </a:lnL>
                    <a:lnR>
                      <a:noFill/>
                    </a:lnR>
                    <a:lnT>
                      <a:noFill/>
                    </a:lnT>
                    <a:lnB>
                      <a:noFill/>
                    </a:lnB>
                  </a:tcPr>
                </a:tc>
                <a:tc>
                  <a:txBody>
                    <a:bodyPr/>
                    <a:lstStyle/>
                    <a:p>
                      <a:pPr algn="ctr" rtl="0" fontAlgn="ctr"/>
                      <a:r>
                        <a:rPr lang="en-US" sz="1400" b="0" i="0" u="none" strike="noStrike" dirty="0">
                          <a:solidFill>
                            <a:srgbClr val="525252"/>
                          </a:solidFill>
                          <a:effectLst/>
                          <a:latin typeface="Calibri" panose="020F0502020204030204" pitchFamily="34" charset="0"/>
                        </a:rPr>
                        <a:t>$126,093 </a:t>
                      </a:r>
                    </a:p>
                  </a:txBody>
                  <a:tcPr marL="7694" marR="7694" marT="7694" marB="0" anchor="ctr">
                    <a:lnL>
                      <a:noFill/>
                    </a:lnL>
                    <a:lnR>
                      <a:noFill/>
                    </a:lnR>
                    <a:lnT>
                      <a:noFill/>
                    </a:lnT>
                    <a:lnB>
                      <a:noFill/>
                    </a:lnB>
                  </a:tcPr>
                </a:tc>
                <a:tc>
                  <a:txBody>
                    <a:bodyPr/>
                    <a:lstStyle/>
                    <a:p>
                      <a:pPr algn="ctr" rtl="0" fontAlgn="ctr"/>
                      <a:r>
                        <a:rPr lang="en-US" sz="1400" b="0" i="0" u="none" strike="noStrike" dirty="0">
                          <a:solidFill>
                            <a:srgbClr val="525252"/>
                          </a:solidFill>
                          <a:effectLst/>
                          <a:latin typeface="Calibri" panose="020F0502020204030204" pitchFamily="34" charset="0"/>
                        </a:rPr>
                        <a:t>-</a:t>
                      </a:r>
                    </a:p>
                  </a:txBody>
                  <a:tcPr marL="7694" marR="7694" marT="7694" marB="0" anchor="ctr">
                    <a:lnL>
                      <a:noFill/>
                    </a:lnL>
                    <a:lnR>
                      <a:noFill/>
                    </a:lnR>
                    <a:lnT>
                      <a:noFill/>
                    </a:lnT>
                    <a:lnB>
                      <a:noFill/>
                    </a:lnB>
                  </a:tcPr>
                </a:tc>
                <a:tc>
                  <a:txBody>
                    <a:bodyPr/>
                    <a:lstStyle/>
                    <a:p>
                      <a:pPr algn="ctr" rtl="0" fontAlgn="ctr"/>
                      <a:r>
                        <a:rPr lang="en-US" sz="1400" b="0" i="0" u="none" strike="noStrike" dirty="0">
                          <a:solidFill>
                            <a:srgbClr val="525252"/>
                          </a:solidFill>
                          <a:effectLst/>
                          <a:latin typeface="Calibri" panose="020F0502020204030204" pitchFamily="34" charset="0"/>
                        </a:rPr>
                        <a:t>$134,093 </a:t>
                      </a:r>
                    </a:p>
                  </a:txBody>
                  <a:tcPr marL="7694" marR="7694" marT="7694" marB="0" anchor="ctr">
                    <a:lnL>
                      <a:noFill/>
                    </a:lnL>
                    <a:lnR>
                      <a:noFill/>
                    </a:lnR>
                    <a:lnT>
                      <a:noFill/>
                    </a:lnT>
                    <a:lnB>
                      <a:noFill/>
                    </a:lnB>
                  </a:tcPr>
                </a:tc>
                <a:tc>
                  <a:txBody>
                    <a:bodyPr/>
                    <a:lstStyle/>
                    <a:p>
                      <a:pPr algn="ctr" rtl="0" fontAlgn="ctr"/>
                      <a:r>
                        <a:rPr lang="en-US" sz="1400" b="0" i="0" u="none" strike="noStrike" dirty="0">
                          <a:solidFill>
                            <a:srgbClr val="525252"/>
                          </a:solidFill>
                          <a:effectLst/>
                          <a:latin typeface="Calibri" panose="020F0502020204030204" pitchFamily="34" charset="0"/>
                        </a:rPr>
                        <a:t>-</a:t>
                      </a:r>
                    </a:p>
                  </a:txBody>
                  <a:tcPr marL="7694" marR="7694" marT="7694" marB="0" anchor="ctr">
                    <a:lnL>
                      <a:noFill/>
                    </a:lnL>
                    <a:lnR>
                      <a:noFill/>
                    </a:lnR>
                    <a:lnT>
                      <a:noFill/>
                    </a:lnT>
                    <a:lnB>
                      <a:noFill/>
                    </a:lnB>
                  </a:tcPr>
                </a:tc>
                <a:tc>
                  <a:txBody>
                    <a:bodyPr/>
                    <a:lstStyle/>
                    <a:p>
                      <a:pPr algn="ctr" rtl="0" fontAlgn="ctr"/>
                      <a:r>
                        <a:rPr lang="en-US" sz="1400" b="0" i="0" u="none" strike="noStrike" dirty="0">
                          <a:solidFill>
                            <a:srgbClr val="525252"/>
                          </a:solidFill>
                          <a:effectLst/>
                          <a:latin typeface="Calibri" panose="020F0502020204030204" pitchFamily="34" charset="0"/>
                        </a:rPr>
                        <a:t>$50,093 </a:t>
                      </a:r>
                    </a:p>
                  </a:txBody>
                  <a:tcPr marL="7694" marR="7694" marT="7694" marB="0" anchor="ctr">
                    <a:lnL>
                      <a:noFill/>
                    </a:lnL>
                    <a:lnR>
                      <a:noFill/>
                    </a:lnR>
                    <a:lnT>
                      <a:noFill/>
                    </a:lnT>
                    <a:lnB>
                      <a:noFill/>
                    </a:lnB>
                  </a:tcPr>
                </a:tc>
                <a:tc>
                  <a:txBody>
                    <a:bodyPr/>
                    <a:lstStyle/>
                    <a:p>
                      <a:pPr algn="ctr" rtl="0" fontAlgn="ctr"/>
                      <a:r>
                        <a:rPr lang="en-US" sz="1400" b="0" i="0" u="none" strike="noStrike" dirty="0">
                          <a:solidFill>
                            <a:srgbClr val="525252"/>
                          </a:solidFill>
                          <a:effectLst/>
                          <a:latin typeface="Calibri" panose="020F0502020204030204" pitchFamily="34" charset="0"/>
                        </a:rPr>
                        <a:t>-</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$50,093 </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a:t>
                      </a:r>
                    </a:p>
                  </a:txBody>
                  <a:tcPr marL="7694" marR="7694" marT="7694" marB="0" anchor="ctr">
                    <a:lnL>
                      <a:noFill/>
                    </a:lnL>
                    <a:lnR>
                      <a:noFill/>
                    </a:lnR>
                    <a:lnT>
                      <a:noFill/>
                    </a:lnT>
                    <a:lnB>
                      <a:noFill/>
                    </a:lnB>
                  </a:tcPr>
                </a:tc>
                <a:extLst>
                  <a:ext uri="{0D108BD9-81ED-4DB2-BD59-A6C34878D82A}">
                    <a16:rowId xmlns:a16="http://schemas.microsoft.com/office/drawing/2014/main" val="2198844992"/>
                  </a:ext>
                </a:extLst>
              </a:tr>
              <a:tr h="2292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schemeClr val="accent6">
                              <a:lumMod val="50000"/>
                            </a:schemeClr>
                          </a:solidFill>
                        </a:rPr>
                        <a:t>L</a:t>
                      </a:r>
                      <a:r>
                        <a:rPr lang="en-US" sz="1600" b="1" dirty="0">
                          <a:solidFill>
                            <a:schemeClr val="accent6">
                              <a:lumMod val="50000"/>
                            </a:schemeClr>
                          </a:solidFill>
                        </a:rPr>
                        <a:t>OCAL </a:t>
                      </a:r>
                      <a:r>
                        <a:rPr lang="en-US" sz="2000" b="1" dirty="0">
                          <a:solidFill>
                            <a:schemeClr val="accent6">
                              <a:lumMod val="50000"/>
                            </a:schemeClr>
                          </a:solidFill>
                        </a:rPr>
                        <a:t>O</a:t>
                      </a:r>
                      <a:r>
                        <a:rPr lang="en-US" sz="1600" b="1" dirty="0">
                          <a:solidFill>
                            <a:schemeClr val="accent6">
                              <a:lumMod val="50000"/>
                            </a:schemeClr>
                          </a:solidFill>
                        </a:rPr>
                        <a:t>PTION </a:t>
                      </a:r>
                      <a:r>
                        <a:rPr lang="en-US" sz="2000" b="1" dirty="0">
                          <a:solidFill>
                            <a:schemeClr val="accent6">
                              <a:lumMod val="50000"/>
                            </a:schemeClr>
                          </a:solidFill>
                        </a:rPr>
                        <a:t>S</a:t>
                      </a:r>
                      <a:r>
                        <a:rPr lang="en-US" sz="1600" b="1" dirty="0">
                          <a:solidFill>
                            <a:schemeClr val="accent6">
                              <a:lumMod val="50000"/>
                            </a:schemeClr>
                          </a:solidFill>
                        </a:rPr>
                        <a:t>URTAX (LOST) </a:t>
                      </a:r>
                    </a:p>
                  </a:txBody>
                  <a:tcPr marL="114111" marR="114111" marT="57055" marB="57055"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a:t>
                      </a:r>
                    </a:p>
                  </a:txBody>
                  <a:tcPr marL="7694" marR="7694" marT="7694" marB="0" anchor="ctr">
                    <a:lnL>
                      <a:noFill/>
                    </a:lnL>
                    <a:lnR>
                      <a:noFill/>
                    </a:lnR>
                    <a:lnT>
                      <a:noFill/>
                    </a:lnT>
                    <a:lnB>
                      <a:noFill/>
                    </a:lnB>
                  </a:tcPr>
                </a:tc>
                <a:tc>
                  <a:txBody>
                    <a:bodyPr/>
                    <a:lstStyle/>
                    <a:p>
                      <a:pPr algn="ctr" rtl="0" fontAlgn="ctr"/>
                      <a:r>
                        <a:rPr lang="en-US" sz="1400" b="0" i="0" u="none" strike="noStrike" dirty="0">
                          <a:solidFill>
                            <a:srgbClr val="525252"/>
                          </a:solidFill>
                          <a:effectLst/>
                          <a:latin typeface="Calibri" panose="020F0502020204030204" pitchFamily="34" charset="0"/>
                        </a:rPr>
                        <a:t>-</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$160,446 </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$380,356 </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$625,040 </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$822,383 </a:t>
                      </a:r>
                    </a:p>
                  </a:txBody>
                  <a:tcPr marL="7694" marR="7694" marT="7694" marB="0" anchor="ctr">
                    <a:lnL>
                      <a:noFill/>
                    </a:lnL>
                    <a:lnR>
                      <a:noFill/>
                    </a:lnR>
                    <a:lnT>
                      <a:noFill/>
                    </a:lnT>
                    <a:lnB>
                      <a:noFill/>
                    </a:lnB>
                  </a:tcPr>
                </a:tc>
                <a:tc>
                  <a:txBody>
                    <a:bodyPr/>
                    <a:lstStyle/>
                    <a:p>
                      <a:pPr algn="ctr" rtl="0" fontAlgn="ctr"/>
                      <a:r>
                        <a:rPr lang="en-US" sz="1400" b="0" i="0" u="none" strike="noStrike" dirty="0">
                          <a:solidFill>
                            <a:srgbClr val="525252"/>
                          </a:solidFill>
                          <a:effectLst/>
                          <a:latin typeface="Calibri" panose="020F0502020204030204" pitchFamily="34" charset="0"/>
                        </a:rPr>
                        <a:t>-</a:t>
                      </a:r>
                    </a:p>
                  </a:txBody>
                  <a:tcPr marL="7694" marR="7694" marT="7694" marB="0" anchor="ctr">
                    <a:lnL>
                      <a:noFill/>
                    </a:lnL>
                    <a:lnR>
                      <a:noFill/>
                    </a:lnR>
                    <a:lnT>
                      <a:noFill/>
                    </a:lnT>
                    <a:lnB>
                      <a:noFill/>
                    </a:lnB>
                  </a:tcPr>
                </a:tc>
                <a:tc>
                  <a:txBody>
                    <a:bodyPr/>
                    <a:lstStyle/>
                    <a:p>
                      <a:pPr algn="ctr" rtl="0" fontAlgn="ctr"/>
                      <a:r>
                        <a:rPr lang="en-US" sz="1400" b="0" i="0" u="none" strike="noStrike" dirty="0">
                          <a:solidFill>
                            <a:srgbClr val="525252"/>
                          </a:solidFill>
                          <a:effectLst/>
                          <a:latin typeface="Calibri" panose="020F0502020204030204" pitchFamily="34" charset="0"/>
                        </a:rPr>
                        <a:t>$822,383 </a:t>
                      </a:r>
                    </a:p>
                  </a:txBody>
                  <a:tcPr marL="7694" marR="7694" marT="7694" marB="0" anchor="ctr">
                    <a:lnL>
                      <a:noFill/>
                    </a:lnL>
                    <a:lnR>
                      <a:noFill/>
                    </a:lnR>
                    <a:lnT>
                      <a:noFill/>
                    </a:lnT>
                    <a:lnB>
                      <a:noFill/>
                    </a:lnB>
                  </a:tcPr>
                </a:tc>
                <a:tc>
                  <a:txBody>
                    <a:bodyPr/>
                    <a:lstStyle/>
                    <a:p>
                      <a:pPr algn="ctr" rtl="0" fontAlgn="ctr"/>
                      <a:r>
                        <a:rPr lang="en-US" sz="1400" b="0" i="0" u="none" strike="noStrike" dirty="0">
                          <a:solidFill>
                            <a:srgbClr val="525252"/>
                          </a:solidFill>
                          <a:effectLst/>
                          <a:latin typeface="Calibri" panose="020F0502020204030204" pitchFamily="34" charset="0"/>
                        </a:rPr>
                        <a:t>-</a:t>
                      </a:r>
                    </a:p>
                  </a:txBody>
                  <a:tcPr marL="7694" marR="7694" marT="7694" marB="0" anchor="ctr">
                    <a:lnL>
                      <a:noFill/>
                    </a:lnL>
                    <a:lnR>
                      <a:noFill/>
                    </a:lnR>
                    <a:lnT>
                      <a:noFill/>
                    </a:lnT>
                    <a:lnB>
                      <a:noFill/>
                    </a:lnB>
                  </a:tcPr>
                </a:tc>
                <a:extLst>
                  <a:ext uri="{0D108BD9-81ED-4DB2-BD59-A6C34878D82A}">
                    <a16:rowId xmlns:a16="http://schemas.microsoft.com/office/drawing/2014/main" val="3239121627"/>
                  </a:ext>
                </a:extLst>
              </a:tr>
              <a:tr h="4508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schemeClr val="accent6">
                              <a:lumMod val="50000"/>
                            </a:schemeClr>
                          </a:solidFill>
                        </a:rPr>
                        <a:t>R</a:t>
                      </a:r>
                      <a:r>
                        <a:rPr lang="en-US" sz="1600" b="1" dirty="0">
                          <a:solidFill>
                            <a:schemeClr val="accent6">
                              <a:lumMod val="50000"/>
                            </a:schemeClr>
                          </a:solidFill>
                        </a:rPr>
                        <a:t>OADS &amp; </a:t>
                      </a:r>
                      <a:r>
                        <a:rPr lang="en-US" sz="2000" b="1" dirty="0">
                          <a:solidFill>
                            <a:schemeClr val="accent6">
                              <a:lumMod val="50000"/>
                            </a:schemeClr>
                          </a:solidFill>
                        </a:rPr>
                        <a:t>D</a:t>
                      </a:r>
                      <a:r>
                        <a:rPr lang="en-US" sz="1600" b="1" dirty="0">
                          <a:solidFill>
                            <a:schemeClr val="accent6">
                              <a:lumMod val="50000"/>
                            </a:schemeClr>
                          </a:solidFill>
                        </a:rPr>
                        <a:t>RAINAGE (</a:t>
                      </a:r>
                      <a:r>
                        <a:rPr lang="en-US" sz="1800" b="1" dirty="0">
                          <a:solidFill>
                            <a:schemeClr val="accent6">
                              <a:lumMod val="50000"/>
                            </a:schemeClr>
                          </a:solidFill>
                        </a:rPr>
                        <a:t>D</a:t>
                      </a:r>
                      <a:r>
                        <a:rPr lang="en-US" sz="1600" b="1" dirty="0">
                          <a:solidFill>
                            <a:schemeClr val="accent6">
                              <a:lumMod val="50000"/>
                            </a:schemeClr>
                          </a:solidFill>
                        </a:rPr>
                        <a:t>ISTRICT)</a:t>
                      </a:r>
                    </a:p>
                  </a:txBody>
                  <a:tcPr marL="114111" marR="114111" marT="57055" marB="57055"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$186,356 </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13%</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$138,703 </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9%</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$241,257 </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12%</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$133,280 </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6%</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$244,161 </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14%</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$450,000 </a:t>
                      </a:r>
                    </a:p>
                  </a:txBody>
                  <a:tcPr marL="7694" marR="7694" marT="7694" marB="0" anchor="ctr">
                    <a:lnL>
                      <a:noFill/>
                    </a:lnL>
                    <a:lnR>
                      <a:noFill/>
                    </a:lnR>
                    <a:lnT>
                      <a:noFill/>
                    </a:lnT>
                    <a:lnB>
                      <a:noFill/>
                    </a:lnB>
                  </a:tcPr>
                </a:tc>
                <a:tc>
                  <a:txBody>
                    <a:bodyPr/>
                    <a:lstStyle/>
                    <a:p>
                      <a:pPr algn="ctr" rtl="0" fontAlgn="ctr"/>
                      <a:r>
                        <a:rPr lang="en-US" sz="1400" b="0" i="0" u="none" strike="noStrike" dirty="0">
                          <a:solidFill>
                            <a:srgbClr val="525252"/>
                          </a:solidFill>
                          <a:effectLst/>
                          <a:latin typeface="Calibri" panose="020F0502020204030204" pitchFamily="34" charset="0"/>
                        </a:rPr>
                        <a:t>25%</a:t>
                      </a:r>
                    </a:p>
                  </a:txBody>
                  <a:tcPr marL="7694" marR="7694" marT="7694" marB="0" anchor="ctr">
                    <a:lnL>
                      <a:noFill/>
                    </a:lnL>
                    <a:lnR>
                      <a:noFill/>
                    </a:lnR>
                    <a:lnT>
                      <a:noFill/>
                    </a:lnT>
                    <a:lnB>
                      <a:noFill/>
                    </a:lnB>
                  </a:tcPr>
                </a:tc>
                <a:extLst>
                  <a:ext uri="{0D108BD9-81ED-4DB2-BD59-A6C34878D82A}">
                    <a16:rowId xmlns:a16="http://schemas.microsoft.com/office/drawing/2014/main" val="3746249109"/>
                  </a:ext>
                </a:extLst>
              </a:tr>
              <a:tr h="253913">
                <a:tc>
                  <a:txBody>
                    <a:bodyPr/>
                    <a:lstStyle/>
                    <a:p>
                      <a:pPr marL="117475"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schemeClr val="accent6">
                              <a:lumMod val="50000"/>
                            </a:schemeClr>
                          </a:solidFill>
                        </a:rPr>
                        <a:t>S</a:t>
                      </a:r>
                      <a:r>
                        <a:rPr lang="en-US" sz="1600" b="1" dirty="0">
                          <a:solidFill>
                            <a:schemeClr val="accent6">
                              <a:lumMod val="50000"/>
                            </a:schemeClr>
                          </a:solidFill>
                        </a:rPr>
                        <a:t>OLID</a:t>
                      </a:r>
                      <a:r>
                        <a:rPr lang="en-US" sz="1800" b="1" dirty="0">
                          <a:solidFill>
                            <a:schemeClr val="accent6">
                              <a:lumMod val="50000"/>
                            </a:schemeClr>
                          </a:solidFill>
                        </a:rPr>
                        <a:t> </a:t>
                      </a:r>
                      <a:r>
                        <a:rPr lang="en-US" sz="2000" b="1" dirty="0">
                          <a:solidFill>
                            <a:schemeClr val="accent6">
                              <a:lumMod val="50000"/>
                            </a:schemeClr>
                          </a:solidFill>
                        </a:rPr>
                        <a:t>W</a:t>
                      </a:r>
                      <a:r>
                        <a:rPr lang="en-US" sz="1600" b="1" dirty="0">
                          <a:solidFill>
                            <a:schemeClr val="accent6">
                              <a:lumMod val="50000"/>
                            </a:schemeClr>
                          </a:solidFill>
                        </a:rPr>
                        <a:t>ASTE</a:t>
                      </a:r>
                      <a:endParaRPr lang="en-US" sz="1800" b="1" dirty="0">
                        <a:solidFill>
                          <a:schemeClr val="accent6">
                            <a:lumMod val="50000"/>
                          </a:schemeClr>
                        </a:solidFill>
                      </a:endParaRPr>
                    </a:p>
                  </a:txBody>
                  <a:tcPr marL="14633" marR="43889" marT="53641" marB="2931"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$28,097 </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6%</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($20,435)</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-7%</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($8,655)</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-2%</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$84,951 </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15%</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$47,079 </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7%</a:t>
                      </a:r>
                    </a:p>
                  </a:txBody>
                  <a:tcPr marL="7694" marR="7694" marT="7694" marB="0" anchor="ctr">
                    <a:lnL>
                      <a:noFill/>
                    </a:lnL>
                    <a:lnR>
                      <a:noFill/>
                    </a:lnR>
                    <a:lnT>
                      <a:noFill/>
                    </a:lnT>
                    <a:lnB>
                      <a:noFill/>
                    </a:lnB>
                  </a:tcPr>
                </a:tc>
                <a:tc>
                  <a:txBody>
                    <a:bodyPr/>
                    <a:lstStyle/>
                    <a:p>
                      <a:pPr algn="ctr" rtl="0" fontAlgn="ctr"/>
                      <a:r>
                        <a:rPr lang="en-US" sz="1400" b="0" i="0" u="none" strike="noStrike">
                          <a:solidFill>
                            <a:srgbClr val="525252"/>
                          </a:solidFill>
                          <a:effectLst/>
                          <a:latin typeface="Calibri" panose="020F0502020204030204" pitchFamily="34" charset="0"/>
                        </a:rPr>
                        <a:t>$173,000 </a:t>
                      </a:r>
                    </a:p>
                  </a:txBody>
                  <a:tcPr marL="7694" marR="7694" marT="7694" marB="0" anchor="ctr">
                    <a:lnL>
                      <a:noFill/>
                    </a:lnL>
                    <a:lnR>
                      <a:noFill/>
                    </a:lnR>
                    <a:lnT>
                      <a:noFill/>
                    </a:lnT>
                    <a:lnB>
                      <a:noFill/>
                    </a:lnB>
                  </a:tcPr>
                </a:tc>
                <a:tc>
                  <a:txBody>
                    <a:bodyPr/>
                    <a:lstStyle/>
                    <a:p>
                      <a:pPr algn="ctr" rtl="0" fontAlgn="ctr"/>
                      <a:r>
                        <a:rPr lang="en-US" sz="1400" b="0" i="0" u="none" strike="noStrike" dirty="0">
                          <a:solidFill>
                            <a:srgbClr val="525252"/>
                          </a:solidFill>
                          <a:effectLst/>
                          <a:latin typeface="Calibri" panose="020F0502020204030204" pitchFamily="34" charset="0"/>
                        </a:rPr>
                        <a:t>25%</a:t>
                      </a:r>
                    </a:p>
                  </a:txBody>
                  <a:tcPr marL="7694" marR="7694" marT="7694" marB="0" anchor="ctr">
                    <a:lnL>
                      <a:noFill/>
                    </a:lnL>
                    <a:lnR>
                      <a:noFill/>
                    </a:lnR>
                    <a:lnT>
                      <a:noFill/>
                    </a:lnT>
                    <a:lnB>
                      <a:noFill/>
                    </a:lnB>
                  </a:tcPr>
                </a:tc>
                <a:extLst>
                  <a:ext uri="{0D108BD9-81ED-4DB2-BD59-A6C34878D82A}">
                    <a16:rowId xmlns:a16="http://schemas.microsoft.com/office/drawing/2014/main" val="1816436047"/>
                  </a:ext>
                </a:extLst>
              </a:tr>
              <a:tr h="457200">
                <a:tc>
                  <a:txBody>
                    <a:bodyPr/>
                    <a:lstStyle/>
                    <a:p>
                      <a:pPr marL="0" marR="0" algn="r">
                        <a:lnSpc>
                          <a:spcPct val="115000"/>
                        </a:lnSpc>
                        <a:spcBef>
                          <a:spcPts val="0"/>
                        </a:spcBef>
                        <a:spcAft>
                          <a:spcPts val="0"/>
                        </a:spcAft>
                      </a:pPr>
                      <a:r>
                        <a:rPr lang="en-US" sz="2000" b="1" kern="1200" dirty="0">
                          <a:solidFill>
                            <a:schemeClr val="accent6">
                              <a:lumMod val="50000"/>
                            </a:schemeClr>
                          </a:solidFill>
                          <a:latin typeface="+mn-lt"/>
                          <a:ea typeface="+mn-ea"/>
                          <a:cs typeface="+mn-cs"/>
                        </a:rPr>
                        <a:t>T</a:t>
                      </a:r>
                      <a:r>
                        <a:rPr lang="en-US" sz="1800" b="1" kern="1200" dirty="0">
                          <a:solidFill>
                            <a:schemeClr val="accent6">
                              <a:lumMod val="50000"/>
                            </a:schemeClr>
                          </a:solidFill>
                          <a:latin typeface="+mn-lt"/>
                          <a:ea typeface="+mn-ea"/>
                          <a:cs typeface="+mn-cs"/>
                        </a:rPr>
                        <a:t>OTAL</a:t>
                      </a:r>
                      <a:r>
                        <a:rPr lang="en-US" sz="2000" b="1" kern="1200" dirty="0">
                          <a:solidFill>
                            <a:schemeClr val="accent6">
                              <a:lumMod val="50000"/>
                            </a:schemeClr>
                          </a:solidFill>
                          <a:latin typeface="+mn-lt"/>
                          <a:ea typeface="+mn-ea"/>
                          <a:cs typeface="+mn-cs"/>
                        </a:rPr>
                        <a:t> A</a:t>
                      </a:r>
                      <a:r>
                        <a:rPr lang="en-US" sz="1800" b="1" kern="1200" dirty="0">
                          <a:solidFill>
                            <a:schemeClr val="accent6">
                              <a:lumMod val="50000"/>
                            </a:schemeClr>
                          </a:solidFill>
                          <a:latin typeface="+mn-lt"/>
                          <a:ea typeface="+mn-ea"/>
                          <a:cs typeface="+mn-cs"/>
                        </a:rPr>
                        <a:t>LL</a:t>
                      </a:r>
                      <a:r>
                        <a:rPr lang="en-US" sz="2000" b="1" kern="1200" dirty="0">
                          <a:solidFill>
                            <a:schemeClr val="accent6">
                              <a:lumMod val="50000"/>
                            </a:schemeClr>
                          </a:solidFill>
                          <a:latin typeface="+mn-lt"/>
                          <a:ea typeface="+mn-ea"/>
                          <a:cs typeface="+mn-cs"/>
                        </a:rPr>
                        <a:t> F</a:t>
                      </a:r>
                      <a:r>
                        <a:rPr lang="en-US" sz="1800" b="1" kern="1200" dirty="0">
                          <a:solidFill>
                            <a:schemeClr val="accent6">
                              <a:lumMod val="50000"/>
                            </a:schemeClr>
                          </a:solidFill>
                          <a:latin typeface="+mn-lt"/>
                          <a:ea typeface="+mn-ea"/>
                          <a:cs typeface="+mn-cs"/>
                        </a:rPr>
                        <a:t>UNDS</a:t>
                      </a:r>
                      <a:endParaRPr lang="en-US" sz="2000" b="1" kern="1200" dirty="0">
                        <a:solidFill>
                          <a:schemeClr val="accent6">
                            <a:lumMod val="50000"/>
                          </a:schemeClr>
                        </a:solidFill>
                        <a:latin typeface="+mn-lt"/>
                        <a:ea typeface="+mn-ea"/>
                        <a:cs typeface="+mn-cs"/>
                      </a:endParaRPr>
                    </a:p>
                  </a:txBody>
                  <a:tcPr marL="14633" marR="43889" marT="53641" marB="2931" anchor="b">
                    <a:lnL>
                      <a:noFill/>
                    </a:lnL>
                    <a:lnR>
                      <a:noFill/>
                    </a:lnR>
                    <a:lnT>
                      <a:noFill/>
                    </a:lnT>
                    <a:lnB w="19050" cap="flat" cmpd="sng" algn="ctr">
                      <a:solidFill>
                        <a:srgbClr val="CC9900"/>
                      </a:solidFill>
                      <a:prstDash val="solid"/>
                      <a:round/>
                      <a:headEnd type="none" w="med" len="med"/>
                      <a:tailEnd type="none" w="med" len="med"/>
                    </a:lnB>
                  </a:tcPr>
                </a:tc>
                <a:tc>
                  <a:txBody>
                    <a:bodyPr/>
                    <a:lstStyle/>
                    <a:p>
                      <a:pPr algn="ctr" rtl="0" fontAlgn="ctr"/>
                      <a:r>
                        <a:rPr lang="en-US" sz="1500" b="1" i="0" u="none" strike="noStrike" kern="1200" dirty="0">
                          <a:solidFill>
                            <a:srgbClr val="525252"/>
                          </a:solidFill>
                          <a:effectLst/>
                          <a:latin typeface="+mn-lt"/>
                          <a:ea typeface="+mn-ea"/>
                          <a:cs typeface="+mn-cs"/>
                        </a:rPr>
                        <a:t>$1,485,226 </a:t>
                      </a:r>
                    </a:p>
                  </a:txBody>
                  <a:tcPr marL="7694" marR="7694" marT="7694" marB="0" anchor="b">
                    <a:lnL>
                      <a:noFill/>
                    </a:lnL>
                    <a:lnR>
                      <a:noFill/>
                    </a:lnR>
                    <a:lnT>
                      <a:noFill/>
                    </a:lnT>
                    <a:lnB w="19050" cap="flat" cmpd="sng" algn="ctr">
                      <a:solidFill>
                        <a:srgbClr val="CC9900"/>
                      </a:solidFill>
                      <a:prstDash val="solid"/>
                      <a:round/>
                      <a:headEnd type="none" w="med" len="med"/>
                      <a:tailEnd type="none" w="med" len="med"/>
                    </a:lnB>
                  </a:tcPr>
                </a:tc>
                <a:tc>
                  <a:txBody>
                    <a:bodyPr/>
                    <a:lstStyle/>
                    <a:p>
                      <a:pPr algn="ctr" fontAlgn="ctr"/>
                      <a:r>
                        <a:rPr lang="en-US" sz="1500" b="0" i="0" u="none" strike="noStrike" dirty="0">
                          <a:solidFill>
                            <a:srgbClr val="000000"/>
                          </a:solidFill>
                          <a:effectLst/>
                          <a:latin typeface="+mn-lt"/>
                        </a:rPr>
                        <a:t> </a:t>
                      </a:r>
                    </a:p>
                  </a:txBody>
                  <a:tcPr marL="7694" marR="7694" marT="7694" marB="0" anchor="b">
                    <a:lnL>
                      <a:noFill/>
                    </a:lnL>
                    <a:lnR>
                      <a:noFill/>
                    </a:lnR>
                    <a:lnT>
                      <a:noFill/>
                    </a:lnT>
                    <a:lnB w="19050" cap="flat" cmpd="sng" algn="ctr">
                      <a:solidFill>
                        <a:srgbClr val="CC9900"/>
                      </a:solidFill>
                      <a:prstDash val="solid"/>
                      <a:round/>
                      <a:headEnd type="none" w="med" len="med"/>
                      <a:tailEnd type="none" w="med" len="med"/>
                    </a:lnB>
                  </a:tcPr>
                </a:tc>
                <a:tc>
                  <a:txBody>
                    <a:bodyPr/>
                    <a:lstStyle/>
                    <a:p>
                      <a:pPr marL="0" algn="ctr" defTabSz="914400" rtl="0" eaLnBrk="1" fontAlgn="ctr" latinLnBrk="0" hangingPunct="1"/>
                      <a:r>
                        <a:rPr lang="en-US" sz="1500" b="1" i="0" u="none" strike="noStrike" kern="1200" dirty="0">
                          <a:solidFill>
                            <a:srgbClr val="525252"/>
                          </a:solidFill>
                          <a:effectLst/>
                          <a:latin typeface="+mn-lt"/>
                          <a:ea typeface="+mn-ea"/>
                          <a:cs typeface="+mn-cs"/>
                        </a:rPr>
                        <a:t>$1,610,253 </a:t>
                      </a:r>
                    </a:p>
                  </a:txBody>
                  <a:tcPr marL="7694" marR="7694" marT="7694" marB="0" anchor="b">
                    <a:lnL>
                      <a:noFill/>
                    </a:lnL>
                    <a:lnR>
                      <a:noFill/>
                    </a:lnR>
                    <a:lnT>
                      <a:noFill/>
                    </a:lnT>
                    <a:lnB w="19050" cap="flat" cmpd="sng" algn="ctr">
                      <a:solidFill>
                        <a:srgbClr val="CC9900"/>
                      </a:solidFill>
                      <a:prstDash val="solid"/>
                      <a:round/>
                      <a:headEnd type="none" w="med" len="med"/>
                      <a:tailEnd type="none" w="med" len="med"/>
                    </a:lnB>
                  </a:tcPr>
                </a:tc>
                <a:tc>
                  <a:txBody>
                    <a:bodyPr/>
                    <a:lstStyle/>
                    <a:p>
                      <a:pPr marL="0" algn="ctr" defTabSz="914400" rtl="0" eaLnBrk="1" fontAlgn="ctr" latinLnBrk="0" hangingPunct="1"/>
                      <a:r>
                        <a:rPr lang="en-US" sz="1500" b="1" i="0" u="none" strike="noStrike" kern="1200" dirty="0">
                          <a:solidFill>
                            <a:srgbClr val="525252"/>
                          </a:solidFill>
                          <a:effectLst/>
                          <a:latin typeface="+mn-lt"/>
                          <a:ea typeface="+mn-ea"/>
                          <a:cs typeface="+mn-cs"/>
                        </a:rPr>
                        <a:t> </a:t>
                      </a:r>
                    </a:p>
                  </a:txBody>
                  <a:tcPr marL="7694" marR="7694" marT="7694" marB="0" anchor="b">
                    <a:lnL>
                      <a:noFill/>
                    </a:lnL>
                    <a:lnR>
                      <a:noFill/>
                    </a:lnR>
                    <a:lnT>
                      <a:noFill/>
                    </a:lnT>
                    <a:lnB w="19050" cap="flat" cmpd="sng" algn="ctr">
                      <a:solidFill>
                        <a:srgbClr val="CC9900"/>
                      </a:solidFill>
                      <a:prstDash val="solid"/>
                      <a:round/>
                      <a:headEnd type="none" w="med" len="med"/>
                      <a:tailEnd type="none" w="med" len="med"/>
                    </a:lnB>
                  </a:tcPr>
                </a:tc>
                <a:tc>
                  <a:txBody>
                    <a:bodyPr/>
                    <a:lstStyle/>
                    <a:p>
                      <a:pPr marL="0" algn="ctr" defTabSz="914400" rtl="0" eaLnBrk="1" fontAlgn="ctr" latinLnBrk="0" hangingPunct="1"/>
                      <a:r>
                        <a:rPr lang="en-US" sz="1500" b="1" i="0" u="none" strike="noStrike" kern="1200" dirty="0">
                          <a:solidFill>
                            <a:srgbClr val="525252"/>
                          </a:solidFill>
                          <a:effectLst/>
                          <a:latin typeface="+mn-lt"/>
                          <a:ea typeface="+mn-ea"/>
                          <a:cs typeface="+mn-cs"/>
                        </a:rPr>
                        <a:t>$1,224,275 </a:t>
                      </a:r>
                    </a:p>
                  </a:txBody>
                  <a:tcPr marL="7694" marR="7694" marT="7694" marB="0" anchor="b">
                    <a:lnL>
                      <a:noFill/>
                    </a:lnL>
                    <a:lnR>
                      <a:noFill/>
                    </a:lnR>
                    <a:lnT>
                      <a:noFill/>
                    </a:lnT>
                    <a:lnB w="19050" cap="flat" cmpd="sng" algn="ctr">
                      <a:solidFill>
                        <a:srgbClr val="CC9900"/>
                      </a:solidFill>
                      <a:prstDash val="solid"/>
                      <a:round/>
                      <a:headEnd type="none" w="med" len="med"/>
                      <a:tailEnd type="none" w="med" len="med"/>
                    </a:lnB>
                  </a:tcPr>
                </a:tc>
                <a:tc>
                  <a:txBody>
                    <a:bodyPr/>
                    <a:lstStyle/>
                    <a:p>
                      <a:pPr marL="0" algn="ctr" defTabSz="914400" rtl="0" eaLnBrk="1" fontAlgn="ctr" latinLnBrk="0" hangingPunct="1"/>
                      <a:r>
                        <a:rPr lang="en-US" sz="1500" b="1" i="0" u="none" strike="noStrike" kern="1200" dirty="0">
                          <a:solidFill>
                            <a:srgbClr val="525252"/>
                          </a:solidFill>
                          <a:effectLst/>
                          <a:latin typeface="+mn-lt"/>
                          <a:ea typeface="+mn-ea"/>
                          <a:cs typeface="+mn-cs"/>
                        </a:rPr>
                        <a:t> </a:t>
                      </a:r>
                    </a:p>
                  </a:txBody>
                  <a:tcPr marL="7694" marR="7694" marT="7694" marB="0" anchor="b">
                    <a:lnL>
                      <a:noFill/>
                    </a:lnL>
                    <a:lnR>
                      <a:noFill/>
                    </a:lnR>
                    <a:lnT>
                      <a:noFill/>
                    </a:lnT>
                    <a:lnB w="19050" cap="flat" cmpd="sng" algn="ctr">
                      <a:solidFill>
                        <a:srgbClr val="CC9900"/>
                      </a:solidFill>
                      <a:prstDash val="solid"/>
                      <a:round/>
                      <a:headEnd type="none" w="med" len="med"/>
                      <a:tailEnd type="none" w="med" len="med"/>
                    </a:lnB>
                  </a:tcPr>
                </a:tc>
                <a:tc>
                  <a:txBody>
                    <a:bodyPr/>
                    <a:lstStyle/>
                    <a:p>
                      <a:pPr marL="0" algn="ctr" defTabSz="914400" rtl="0" eaLnBrk="1" fontAlgn="ctr" latinLnBrk="0" hangingPunct="1"/>
                      <a:r>
                        <a:rPr lang="en-US" sz="1500" b="1" i="0" u="none" strike="noStrike" kern="1200" dirty="0">
                          <a:solidFill>
                            <a:srgbClr val="525252"/>
                          </a:solidFill>
                          <a:effectLst/>
                          <a:latin typeface="+mn-lt"/>
                          <a:ea typeface="+mn-ea"/>
                          <a:cs typeface="+mn-cs"/>
                        </a:rPr>
                        <a:t>$1,562,588 </a:t>
                      </a:r>
                    </a:p>
                  </a:txBody>
                  <a:tcPr marL="7694" marR="7694" marT="7694" marB="0" anchor="b">
                    <a:lnL>
                      <a:noFill/>
                    </a:lnL>
                    <a:lnR>
                      <a:noFill/>
                    </a:lnR>
                    <a:lnT>
                      <a:noFill/>
                    </a:lnT>
                    <a:lnB w="19050" cap="flat" cmpd="sng" algn="ctr">
                      <a:solidFill>
                        <a:srgbClr val="CC9900"/>
                      </a:solidFill>
                      <a:prstDash val="solid"/>
                      <a:round/>
                      <a:headEnd type="none" w="med" len="med"/>
                      <a:tailEnd type="none" w="med" len="med"/>
                    </a:lnB>
                  </a:tcPr>
                </a:tc>
                <a:tc>
                  <a:txBody>
                    <a:bodyPr/>
                    <a:lstStyle/>
                    <a:p>
                      <a:pPr marL="0" algn="ctr" defTabSz="914400" rtl="0" eaLnBrk="1" fontAlgn="ctr" latinLnBrk="0" hangingPunct="1"/>
                      <a:r>
                        <a:rPr lang="en-US" sz="1500" b="1" i="0" u="none" strike="noStrike" kern="1200" dirty="0">
                          <a:solidFill>
                            <a:srgbClr val="525252"/>
                          </a:solidFill>
                          <a:effectLst/>
                          <a:latin typeface="+mn-lt"/>
                          <a:ea typeface="+mn-ea"/>
                          <a:cs typeface="+mn-cs"/>
                        </a:rPr>
                        <a:t> </a:t>
                      </a:r>
                    </a:p>
                  </a:txBody>
                  <a:tcPr marL="7694" marR="7694" marT="7694" marB="0" anchor="b">
                    <a:lnL>
                      <a:noFill/>
                    </a:lnL>
                    <a:lnR>
                      <a:noFill/>
                    </a:lnR>
                    <a:lnT>
                      <a:noFill/>
                    </a:lnT>
                    <a:lnB w="19050" cap="flat" cmpd="sng" algn="ctr">
                      <a:solidFill>
                        <a:srgbClr val="CC9900"/>
                      </a:solidFill>
                      <a:prstDash val="solid"/>
                      <a:round/>
                      <a:headEnd type="none" w="med" len="med"/>
                      <a:tailEnd type="none" w="med" len="med"/>
                    </a:lnB>
                  </a:tcPr>
                </a:tc>
                <a:tc>
                  <a:txBody>
                    <a:bodyPr/>
                    <a:lstStyle/>
                    <a:p>
                      <a:pPr marL="0" algn="ctr" defTabSz="914400" rtl="0" eaLnBrk="1" fontAlgn="ctr" latinLnBrk="0" hangingPunct="1"/>
                      <a:r>
                        <a:rPr lang="en-US" sz="1500" b="1" i="0" u="none" strike="noStrike" kern="1200" dirty="0">
                          <a:solidFill>
                            <a:srgbClr val="525252"/>
                          </a:solidFill>
                          <a:effectLst/>
                          <a:latin typeface="+mn-lt"/>
                          <a:ea typeface="+mn-ea"/>
                          <a:cs typeface="+mn-cs"/>
                        </a:rPr>
                        <a:t>$1,533,716 </a:t>
                      </a:r>
                    </a:p>
                  </a:txBody>
                  <a:tcPr marL="7694" marR="7694" marT="7694" marB="0" anchor="b">
                    <a:lnL>
                      <a:noFill/>
                    </a:lnL>
                    <a:lnR>
                      <a:noFill/>
                    </a:lnR>
                    <a:lnT>
                      <a:noFill/>
                    </a:lnT>
                    <a:lnB w="19050" cap="flat" cmpd="sng" algn="ctr">
                      <a:solidFill>
                        <a:srgbClr val="CC9900"/>
                      </a:solidFill>
                      <a:prstDash val="solid"/>
                      <a:round/>
                      <a:headEnd type="none" w="med" len="med"/>
                      <a:tailEnd type="none" w="med" len="med"/>
                    </a:lnB>
                  </a:tcPr>
                </a:tc>
                <a:tc>
                  <a:txBody>
                    <a:bodyPr/>
                    <a:lstStyle/>
                    <a:p>
                      <a:pPr marL="0" algn="ctr" defTabSz="914400" rtl="0" eaLnBrk="1" fontAlgn="ctr" latinLnBrk="0" hangingPunct="1"/>
                      <a:r>
                        <a:rPr lang="en-US" sz="1500" b="1" i="0" u="none" strike="noStrike" kern="1200" dirty="0">
                          <a:solidFill>
                            <a:srgbClr val="525252"/>
                          </a:solidFill>
                          <a:effectLst/>
                          <a:latin typeface="+mn-lt"/>
                          <a:ea typeface="+mn-ea"/>
                          <a:cs typeface="+mn-cs"/>
                        </a:rPr>
                        <a:t> </a:t>
                      </a:r>
                    </a:p>
                  </a:txBody>
                  <a:tcPr marL="7694" marR="7694" marT="7694" marB="0" anchor="b">
                    <a:lnL>
                      <a:noFill/>
                    </a:lnL>
                    <a:lnR>
                      <a:noFill/>
                    </a:lnR>
                    <a:lnT>
                      <a:noFill/>
                    </a:lnT>
                    <a:lnB w="19050" cap="flat" cmpd="sng" algn="ctr">
                      <a:solidFill>
                        <a:srgbClr val="CC9900"/>
                      </a:solidFill>
                      <a:prstDash val="solid"/>
                      <a:round/>
                      <a:headEnd type="none" w="med" len="med"/>
                      <a:tailEnd type="none" w="med" len="med"/>
                    </a:lnB>
                  </a:tcPr>
                </a:tc>
                <a:tc>
                  <a:txBody>
                    <a:bodyPr/>
                    <a:lstStyle/>
                    <a:p>
                      <a:pPr marL="0" algn="ctr" defTabSz="914400" rtl="0" eaLnBrk="1" fontAlgn="ctr" latinLnBrk="0" hangingPunct="1"/>
                      <a:r>
                        <a:rPr lang="en-US" sz="1500" b="1" i="0" u="none" strike="noStrike" kern="1200" dirty="0">
                          <a:solidFill>
                            <a:srgbClr val="525252"/>
                          </a:solidFill>
                          <a:effectLst/>
                          <a:latin typeface="+mn-lt"/>
                          <a:ea typeface="+mn-ea"/>
                          <a:cs typeface="+mn-cs"/>
                        </a:rPr>
                        <a:t>$2,059,476 </a:t>
                      </a:r>
                    </a:p>
                  </a:txBody>
                  <a:tcPr marL="7694" marR="7694" marT="7694" marB="0" anchor="b">
                    <a:lnL>
                      <a:noFill/>
                    </a:lnL>
                    <a:lnR>
                      <a:noFill/>
                    </a:lnR>
                    <a:lnT>
                      <a:noFill/>
                    </a:lnT>
                    <a:lnB w="19050" cap="flat" cmpd="sng" algn="ctr">
                      <a:solidFill>
                        <a:srgbClr val="CC9900"/>
                      </a:solidFill>
                      <a:prstDash val="solid"/>
                      <a:round/>
                      <a:headEnd type="none" w="med" len="med"/>
                      <a:tailEnd type="none" w="med" len="med"/>
                    </a:lnB>
                  </a:tcPr>
                </a:tc>
                <a:tc>
                  <a:txBody>
                    <a:bodyPr/>
                    <a:lstStyle/>
                    <a:p>
                      <a:pPr algn="ctr" fontAlgn="ctr"/>
                      <a:r>
                        <a:rPr lang="en-US" sz="1500" b="0" i="0" u="none" strike="noStrike" dirty="0">
                          <a:solidFill>
                            <a:srgbClr val="000000"/>
                          </a:solidFill>
                          <a:effectLst/>
                          <a:latin typeface="+mn-lt"/>
                        </a:rPr>
                        <a:t> </a:t>
                      </a:r>
                    </a:p>
                  </a:txBody>
                  <a:tcPr marL="7694" marR="7694" marT="7694" marB="0" anchor="b">
                    <a:lnL>
                      <a:noFill/>
                    </a:lnL>
                    <a:lnR>
                      <a:noFill/>
                    </a:lnR>
                    <a:lnT>
                      <a:noFill/>
                    </a:lnT>
                    <a:lnB w="19050" cap="flat" cmpd="sng" algn="ctr">
                      <a:solidFill>
                        <a:srgbClr val="CC9900"/>
                      </a:solidFill>
                      <a:prstDash val="solid"/>
                      <a:round/>
                      <a:headEnd type="none" w="med" len="med"/>
                      <a:tailEnd type="none" w="med" len="med"/>
                    </a:lnB>
                  </a:tcPr>
                </a:tc>
                <a:extLst>
                  <a:ext uri="{0D108BD9-81ED-4DB2-BD59-A6C34878D82A}">
                    <a16:rowId xmlns:a16="http://schemas.microsoft.com/office/drawing/2014/main" val="2381138654"/>
                  </a:ext>
                </a:extLst>
              </a:tr>
            </a:tbl>
          </a:graphicData>
        </a:graphic>
      </p:graphicFrame>
    </p:spTree>
    <p:extLst>
      <p:ext uri="{BB962C8B-B14F-4D97-AF65-F5344CB8AC3E}">
        <p14:creationId xmlns:p14="http://schemas.microsoft.com/office/powerpoint/2010/main" val="31831965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0">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ontent Placeholder 5">
            <a:extLst>
              <a:ext uri="{FF2B5EF4-FFF2-40B4-BE49-F238E27FC236}">
                <a16:creationId xmlns:a16="http://schemas.microsoft.com/office/drawing/2014/main" id="{A36D2477-5CAC-449E-B3A0-7206C423D524}"/>
              </a:ext>
            </a:extLst>
          </p:cNvPr>
          <p:cNvGraphicFramePr>
            <a:graphicFrameLocks noGrp="1"/>
          </p:cNvGraphicFramePr>
          <p:nvPr>
            <p:ph idx="1"/>
            <p:extLst>
              <p:ext uri="{D42A27DB-BD31-4B8C-83A1-F6EECF244321}">
                <p14:modId xmlns:p14="http://schemas.microsoft.com/office/powerpoint/2010/main" val="3340940869"/>
              </p:ext>
            </p:extLst>
          </p:nvPr>
        </p:nvGraphicFramePr>
        <p:xfrm>
          <a:off x="724133" y="506437"/>
          <a:ext cx="10515600" cy="59928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80828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DF4F7-CBD0-427A-8C1B-FB3B3843F393}"/>
              </a:ext>
            </a:extLst>
          </p:cNvPr>
          <p:cNvSpPr>
            <a:spLocks noGrp="1"/>
          </p:cNvSpPr>
          <p:nvPr>
            <p:ph type="title"/>
          </p:nvPr>
        </p:nvSpPr>
        <p:spPr>
          <a:xfrm>
            <a:off x="926686" y="525200"/>
            <a:ext cx="10515600" cy="638286"/>
          </a:xfrm>
        </p:spPr>
        <p:txBody>
          <a:bodyPr>
            <a:normAutofit fontScale="90000"/>
          </a:bodyPr>
          <a:lstStyle/>
          <a:p>
            <a:r>
              <a:rPr lang="en-US" sz="3200" b="1" dirty="0">
                <a:solidFill>
                  <a:schemeClr val="accent6">
                    <a:lumMod val="75000"/>
                  </a:schemeClr>
                </a:solidFill>
              </a:rPr>
              <a:t>ANTICIPATED REDUCTIONS IN REVENUES DUE TO COVID-19</a:t>
            </a:r>
            <a:br>
              <a:rPr lang="en-US" dirty="0"/>
            </a:br>
            <a:endParaRPr lang="en-US" dirty="0"/>
          </a:p>
        </p:txBody>
      </p:sp>
      <p:grpSp>
        <p:nvGrpSpPr>
          <p:cNvPr id="15" name="Group 14">
            <a:extLst>
              <a:ext uri="{FF2B5EF4-FFF2-40B4-BE49-F238E27FC236}">
                <a16:creationId xmlns:a16="http://schemas.microsoft.com/office/drawing/2014/main" id="{FBCA28A6-11CF-4A9A-B015-21210CB6372B}"/>
              </a:ext>
            </a:extLst>
          </p:cNvPr>
          <p:cNvGrpSpPr/>
          <p:nvPr/>
        </p:nvGrpSpPr>
        <p:grpSpPr>
          <a:xfrm>
            <a:off x="1007405" y="832278"/>
            <a:ext cx="8549640" cy="12065"/>
            <a:chOff x="0" y="0"/>
            <a:chExt cx="6632543" cy="12192"/>
          </a:xfrm>
        </p:grpSpPr>
        <p:sp>
          <p:nvSpPr>
            <p:cNvPr id="16" name="Shape 8225">
              <a:extLst>
                <a:ext uri="{FF2B5EF4-FFF2-40B4-BE49-F238E27FC236}">
                  <a16:creationId xmlns:a16="http://schemas.microsoft.com/office/drawing/2014/main" id="{0E6D7043-D0B6-497A-A618-7A94E9DFF4C9}"/>
                </a:ext>
              </a:extLst>
            </p:cNvPr>
            <p:cNvSpPr/>
            <p:nvPr/>
          </p:nvSpPr>
          <p:spPr>
            <a:xfrm>
              <a:off x="0" y="0"/>
              <a:ext cx="6632543"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graphicFrame>
        <p:nvGraphicFramePr>
          <p:cNvPr id="5" name="Content Placeholder 4">
            <a:extLst>
              <a:ext uri="{FF2B5EF4-FFF2-40B4-BE49-F238E27FC236}">
                <a16:creationId xmlns:a16="http://schemas.microsoft.com/office/drawing/2014/main" id="{A8C12542-5FCB-43DE-88A7-AE92E7C3E2AB}"/>
              </a:ext>
            </a:extLst>
          </p:cNvPr>
          <p:cNvGraphicFramePr>
            <a:graphicFrameLocks noGrp="1"/>
          </p:cNvGraphicFramePr>
          <p:nvPr>
            <p:ph idx="1"/>
            <p:extLst>
              <p:ext uri="{D42A27DB-BD31-4B8C-83A1-F6EECF244321}">
                <p14:modId xmlns:p14="http://schemas.microsoft.com/office/powerpoint/2010/main" val="193401699"/>
              </p:ext>
            </p:extLst>
          </p:nvPr>
        </p:nvGraphicFramePr>
        <p:xfrm>
          <a:off x="697117" y="1470564"/>
          <a:ext cx="10263885" cy="2516378"/>
        </p:xfrm>
        <a:graphic>
          <a:graphicData uri="http://schemas.openxmlformats.org/drawingml/2006/table">
            <a:tbl>
              <a:tblPr firstRow="1" firstCol="1" bandRow="1"/>
              <a:tblGrid>
                <a:gridCol w="2651760">
                  <a:extLst>
                    <a:ext uri="{9D8B030D-6E8A-4147-A177-3AD203B41FA5}">
                      <a16:colId xmlns:a16="http://schemas.microsoft.com/office/drawing/2014/main" val="1020973515"/>
                    </a:ext>
                  </a:extLst>
                </a:gridCol>
                <a:gridCol w="25400">
                  <a:extLst>
                    <a:ext uri="{9D8B030D-6E8A-4147-A177-3AD203B41FA5}">
                      <a16:colId xmlns:a16="http://schemas.microsoft.com/office/drawing/2014/main" val="991242450"/>
                    </a:ext>
                  </a:extLst>
                </a:gridCol>
                <a:gridCol w="1097280">
                  <a:extLst>
                    <a:ext uri="{9D8B030D-6E8A-4147-A177-3AD203B41FA5}">
                      <a16:colId xmlns:a16="http://schemas.microsoft.com/office/drawing/2014/main" val="369718210"/>
                    </a:ext>
                  </a:extLst>
                </a:gridCol>
                <a:gridCol w="1097280">
                  <a:extLst>
                    <a:ext uri="{9D8B030D-6E8A-4147-A177-3AD203B41FA5}">
                      <a16:colId xmlns:a16="http://schemas.microsoft.com/office/drawing/2014/main" val="3219659094"/>
                    </a:ext>
                  </a:extLst>
                </a:gridCol>
                <a:gridCol w="1097280">
                  <a:extLst>
                    <a:ext uri="{9D8B030D-6E8A-4147-A177-3AD203B41FA5}">
                      <a16:colId xmlns:a16="http://schemas.microsoft.com/office/drawing/2014/main" val="4292650578"/>
                    </a:ext>
                  </a:extLst>
                </a:gridCol>
                <a:gridCol w="228891">
                  <a:extLst>
                    <a:ext uri="{9D8B030D-6E8A-4147-A177-3AD203B41FA5}">
                      <a16:colId xmlns:a16="http://schemas.microsoft.com/office/drawing/2014/main" val="615955474"/>
                    </a:ext>
                  </a:extLst>
                </a:gridCol>
                <a:gridCol w="1097280">
                  <a:extLst>
                    <a:ext uri="{9D8B030D-6E8A-4147-A177-3AD203B41FA5}">
                      <a16:colId xmlns:a16="http://schemas.microsoft.com/office/drawing/2014/main" val="1194065122"/>
                    </a:ext>
                  </a:extLst>
                </a:gridCol>
                <a:gridCol w="1097280">
                  <a:extLst>
                    <a:ext uri="{9D8B030D-6E8A-4147-A177-3AD203B41FA5}">
                      <a16:colId xmlns:a16="http://schemas.microsoft.com/office/drawing/2014/main" val="4173241161"/>
                    </a:ext>
                  </a:extLst>
                </a:gridCol>
                <a:gridCol w="295489">
                  <a:extLst>
                    <a:ext uri="{9D8B030D-6E8A-4147-A177-3AD203B41FA5}">
                      <a16:colId xmlns:a16="http://schemas.microsoft.com/office/drawing/2014/main" val="670298931"/>
                    </a:ext>
                  </a:extLst>
                </a:gridCol>
                <a:gridCol w="1575945">
                  <a:extLst>
                    <a:ext uri="{9D8B030D-6E8A-4147-A177-3AD203B41FA5}">
                      <a16:colId xmlns:a16="http://schemas.microsoft.com/office/drawing/2014/main" val="4118179234"/>
                    </a:ext>
                  </a:extLst>
                </a:gridCol>
              </a:tblGrid>
              <a:tr h="365760">
                <a:tc rowSpan="2">
                  <a:txBody>
                    <a:bodyPr/>
                    <a:lstStyle/>
                    <a:p>
                      <a:pPr>
                        <a:lnSpc>
                          <a:spcPct val="115000"/>
                        </a:lnSpc>
                      </a:pPr>
                      <a:endParaRPr lang="en-US" sz="1600" dirty="0">
                        <a:effectLst/>
                        <a:latin typeface="Calibri" panose="020F0502020204030204" pitchFamily="34" charset="0"/>
                        <a:cs typeface="Times New Roman" panose="02020603050405020304" pitchFamily="18" charset="0"/>
                      </a:endParaRPr>
                    </a:p>
                  </a:txBody>
                  <a:tcPr marL="14250" marR="42744" marT="52245" marB="285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gridSpan="3">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FY 2020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hMerge="1">
                  <a:txBody>
                    <a:bodyPr/>
                    <a:lstStyle/>
                    <a:p>
                      <a:pPr marL="0" marR="0" algn="ctr">
                        <a:lnSpc>
                          <a:spcPct val="115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rowSpan="2">
                  <a:txBody>
                    <a:bodyPr/>
                    <a:lstStyle/>
                    <a:p>
                      <a:pPr marL="0" marR="0" algn="ctr">
                        <a:lnSpc>
                          <a:spcPct val="115000"/>
                        </a:lnSpc>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4250" marR="42744" marT="52245" marB="285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FY 2021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4250" marR="42744" marT="52245" marB="285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rowSpan="2">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TOTAL ANTICIPATED IMPACT</a:t>
                      </a: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extLst>
                  <a:ext uri="{0D108BD9-81ED-4DB2-BD59-A6C34878D82A}">
                    <a16:rowId xmlns:a16="http://schemas.microsoft.com/office/drawing/2014/main" val="2295049966"/>
                  </a:ext>
                </a:extLst>
              </a:tr>
              <a:tr h="457200">
                <a:tc vMerge="1">
                  <a:txBody>
                    <a:bodyPr/>
                    <a:lstStyle/>
                    <a:p>
                      <a:pPr>
                        <a:lnSpc>
                          <a:spcPct val="115000"/>
                        </a:lnSpc>
                      </a:pPr>
                      <a:endParaRPr lang="en-US" sz="2000" dirty="0">
                        <a:effectLst/>
                        <a:latin typeface="Calibri" panose="020F0502020204030204" pitchFamily="34" charset="0"/>
                        <a:cs typeface="Times New Roman" panose="02020603050405020304" pitchFamily="18" charset="0"/>
                      </a:endParaRPr>
                    </a:p>
                  </a:txBody>
                  <a:tcPr marL="14250" marR="42744" marT="52245" marB="2850" anchor="ctr">
                    <a:lnL>
                      <a:noFill/>
                    </a:lnL>
                    <a:lnR>
                      <a:noFill/>
                    </a:lnR>
                    <a:lnT w="1270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vMerge="1">
                  <a:txBody>
                    <a:bodyPr/>
                    <a:lstStyle/>
                    <a:p>
                      <a:pPr marL="0" marR="0" algn="ctr">
                        <a:lnSpc>
                          <a:spcPct val="115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BUDGET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PROJECTED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REDUCTION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vMerge="1">
                  <a:txBody>
                    <a:bodyPr/>
                    <a:lstStyle/>
                    <a:p>
                      <a:pPr marL="0" marR="0" algn="ctr">
                        <a:lnSpc>
                          <a:spcPct val="115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14250" marR="42744" marT="52245" marB="2850" anchor="ctr">
                    <a:lnL>
                      <a:noFill/>
                    </a:lnL>
                    <a:lnR>
                      <a:noFill/>
                    </a:lnR>
                    <a:lnT w="1270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PROPOSED</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4250" marR="42744" marT="52245" marB="2850" anchor="ctr">
                    <a:lnL>
                      <a:noFill/>
                    </a:lnL>
                    <a:lnR>
                      <a:noFill/>
                    </a:lnR>
                    <a:lnT w="1270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REDUCTION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vMerge="1">
                  <a:txBody>
                    <a:bodyPr/>
                    <a:lstStyle/>
                    <a:p>
                      <a:pPr marL="0" marR="0" algn="ctr">
                        <a:lnSpc>
                          <a:spcPct val="115000"/>
                        </a:lnSpc>
                        <a:spcBef>
                          <a:spcPts val="0"/>
                        </a:spcBef>
                        <a:spcAft>
                          <a:spcPts val="0"/>
                        </a:spcAft>
                      </a:pP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vMerge="1">
                  <a:txBody>
                    <a:bodyPr/>
                    <a:lstStyle/>
                    <a:p>
                      <a:pPr marL="0" marR="0" algn="ctr">
                        <a:lnSpc>
                          <a:spcPct val="115000"/>
                        </a:lnSpc>
                        <a:spcBef>
                          <a:spcPts val="0"/>
                        </a:spcBef>
                        <a:spcAft>
                          <a:spcPts val="0"/>
                        </a:spcAft>
                      </a:pP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extLst>
                  <a:ext uri="{0D108BD9-81ED-4DB2-BD59-A6C34878D82A}">
                    <a16:rowId xmlns:a16="http://schemas.microsoft.com/office/drawing/2014/main" val="2234504791"/>
                  </a:ext>
                </a:extLst>
              </a:tr>
              <a:tr h="411480">
                <a:tc>
                  <a:txBody>
                    <a:bodyPr/>
                    <a:lstStyle/>
                    <a:p>
                      <a:pPr marL="0" lvl="1" algn="l" defTabSz="914400" rtl="0" eaLnBrk="1" latinLnBrk="0" hangingPunct="1"/>
                      <a:r>
                        <a:rPr lang="en-US" sz="1400" b="1" kern="1200" dirty="0">
                          <a:solidFill>
                            <a:schemeClr val="accent6">
                              <a:lumMod val="50000"/>
                            </a:schemeClr>
                          </a:solidFill>
                          <a:latin typeface="+mn-lt"/>
                          <a:ea typeface="+mn-ea"/>
                          <a:cs typeface="+mn-cs"/>
                        </a:rPr>
                        <a:t>GENERAL 	</a:t>
                      </a:r>
                    </a:p>
                  </a:txBody>
                  <a:tcPr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8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$600,000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$481,000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$119,000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250" marR="42744" marT="52245" marB="285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$520,000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$80,000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$218,500</a:t>
                      </a: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extLst>
                  <a:ext uri="{0D108BD9-81ED-4DB2-BD59-A6C34878D82A}">
                    <a16:rowId xmlns:a16="http://schemas.microsoft.com/office/drawing/2014/main" val="156758229"/>
                  </a:ext>
                </a:extLst>
              </a:tr>
              <a:tr h="4114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accent6">
                              <a:lumMod val="50000"/>
                            </a:schemeClr>
                          </a:solidFill>
                        </a:rPr>
                        <a:t>TRANSPORTATION (GAS TAXES)  </a:t>
                      </a:r>
                    </a:p>
                  </a:txBody>
                  <a:tcPr anchor="ctr">
                    <a:lnL>
                      <a:noFill/>
                    </a:lnL>
                    <a:lnR>
                      <a:noFill/>
                    </a:lnR>
                    <a:lnT>
                      <a:noFill/>
                    </a:lnT>
                    <a:lnB>
                      <a:noFill/>
                    </a:lnB>
                  </a:tcPr>
                </a:tc>
                <a:tc>
                  <a:txBody>
                    <a:bodyPr/>
                    <a:lstStyle/>
                    <a:p>
                      <a:pPr marL="0" marR="0" algn="r">
                        <a:lnSpc>
                          <a:spcPct val="115000"/>
                        </a:lnSpc>
                        <a:spcBef>
                          <a:spcPts val="0"/>
                        </a:spcBef>
                        <a:spcAft>
                          <a:spcPts val="0"/>
                        </a:spcAft>
                      </a:pPr>
                      <a:r>
                        <a:rPr lang="en-US" sz="1800">
                          <a:solidFill>
                            <a:srgbClr val="525252"/>
                          </a:solidFill>
                          <a:effectLst/>
                          <a:latin typeface="Calibri" panose="020F0502020204030204" pitchFamily="34" charset="0"/>
                          <a:ea typeface="Calibri" panose="020F0502020204030204" pitchFamily="34" charset="0"/>
                          <a:cs typeface="Calibri" panose="020F0502020204030204" pitchFamily="34" charset="0"/>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$410,000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$317,500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$92,500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250" marR="42744" marT="52245" marB="2850" anchor="ctr">
                    <a:lnL>
                      <a:noFill/>
                    </a:lnL>
                    <a:lnR>
                      <a:noFill/>
                    </a:lnR>
                    <a:lnT>
                      <a:noFill/>
                    </a:lnT>
                    <a:lnB>
                      <a:noFill/>
                    </a:lnB>
                  </a:tcPr>
                </a:tc>
                <a:tc>
                  <a:txBody>
                    <a:bodyPr/>
                    <a:lstStyle/>
                    <a:p>
                      <a:pPr marL="0" marR="0" algn="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$307,500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$102,500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$195,000</a:t>
                      </a:r>
                    </a:p>
                  </a:txBody>
                  <a:tcPr marL="0" marR="0" marT="0" marB="0" anchor="ctr">
                    <a:lnL>
                      <a:noFill/>
                    </a:lnL>
                    <a:lnR>
                      <a:noFill/>
                    </a:lnR>
                    <a:lnT>
                      <a:noFill/>
                    </a:lnT>
                    <a:lnB>
                      <a:noFill/>
                    </a:lnB>
                  </a:tcPr>
                </a:tc>
                <a:extLst>
                  <a:ext uri="{0D108BD9-81ED-4DB2-BD59-A6C34878D82A}">
                    <a16:rowId xmlns:a16="http://schemas.microsoft.com/office/drawing/2014/main" val="3497290179"/>
                  </a:ext>
                </a:extLst>
              </a:tr>
              <a:tr h="4114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accent6">
                              <a:lumMod val="50000"/>
                            </a:schemeClr>
                          </a:solidFill>
                        </a:rPr>
                        <a:t>LOCAL OPTION SURTAX (LOST) </a:t>
                      </a:r>
                    </a:p>
                  </a:txBody>
                  <a:tcPr anchor="ctr">
                    <a:lnL>
                      <a:noFill/>
                    </a:lnL>
                    <a:lnR>
                      <a:noFill/>
                    </a:lnR>
                    <a:lnT>
                      <a:noFill/>
                    </a:lnT>
                    <a:lnB>
                      <a:noFill/>
                    </a:lnB>
                  </a:tcPr>
                </a:tc>
                <a:tc>
                  <a:txBody>
                    <a:bodyPr/>
                    <a:lstStyle/>
                    <a:p>
                      <a:pPr marL="0" marR="0" algn="r">
                        <a:lnSpc>
                          <a:spcPct val="115000"/>
                        </a:lnSpc>
                        <a:spcBef>
                          <a:spcPts val="0"/>
                        </a:spcBef>
                        <a:spcAft>
                          <a:spcPts val="0"/>
                        </a:spcAft>
                      </a:pPr>
                      <a:r>
                        <a:rPr lang="en-US" sz="1800">
                          <a:solidFill>
                            <a:srgbClr val="525252"/>
                          </a:solidFill>
                          <a:effectLst/>
                          <a:latin typeface="Calibri" panose="020F0502020204030204" pitchFamily="34" charset="0"/>
                          <a:ea typeface="Calibri" panose="020F0502020204030204" pitchFamily="34" charset="0"/>
                          <a:cs typeface="Calibri" panose="020F0502020204030204" pitchFamily="34" charset="0"/>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$260,000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$197,300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$62,700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250" marR="42744" marT="52245" marB="2850" anchor="ctr">
                    <a:lnL>
                      <a:noFill/>
                    </a:lnL>
                    <a:lnR>
                      <a:noFill/>
                    </a:lnR>
                    <a:lnT>
                      <a:noFill/>
                    </a:lnT>
                    <a:lnB>
                      <a:noFill/>
                    </a:lnB>
                  </a:tcPr>
                </a:tc>
                <a:tc>
                  <a:txBody>
                    <a:bodyPr/>
                    <a:lstStyle/>
                    <a:p>
                      <a:pPr marL="0" marR="0" algn="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$195,000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$65,000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$127,700</a:t>
                      </a:r>
                    </a:p>
                  </a:txBody>
                  <a:tcPr marL="0" marR="0" marT="0" marB="0" anchor="ctr">
                    <a:lnL>
                      <a:noFill/>
                    </a:lnL>
                    <a:lnR>
                      <a:noFill/>
                    </a:lnR>
                    <a:lnT>
                      <a:noFill/>
                    </a:lnT>
                    <a:lnB>
                      <a:noFill/>
                    </a:lnB>
                  </a:tcPr>
                </a:tc>
                <a:extLst>
                  <a:ext uri="{0D108BD9-81ED-4DB2-BD59-A6C34878D82A}">
                    <a16:rowId xmlns:a16="http://schemas.microsoft.com/office/drawing/2014/main" val="3118766295"/>
                  </a:ext>
                </a:extLst>
              </a:tr>
              <a:tr h="457200">
                <a:tc>
                  <a:txBody>
                    <a:bodyPr/>
                    <a:lstStyle/>
                    <a:p>
                      <a:pPr marL="457200" marR="0" lvl="1" indent="0" algn="r" defTabSz="914400" rtl="0" eaLnBrk="1" fontAlgn="auto" latinLnBrk="0" hangingPunct="1">
                        <a:lnSpc>
                          <a:spcPct val="100000"/>
                        </a:lnSpc>
                        <a:spcBef>
                          <a:spcPts val="0"/>
                        </a:spcBef>
                        <a:spcAft>
                          <a:spcPts val="1800"/>
                        </a:spcAft>
                        <a:buClrTx/>
                        <a:buSzTx/>
                        <a:buFontTx/>
                        <a:buNone/>
                        <a:tabLst/>
                        <a:defRPr/>
                      </a:pPr>
                      <a:r>
                        <a:rPr lang="en-US" sz="1400" b="1" i="0" dirty="0">
                          <a:solidFill>
                            <a:schemeClr val="accent6">
                              <a:lumMod val="50000"/>
                            </a:schemeClr>
                          </a:solidFill>
                        </a:rPr>
                        <a:t>TOTAL ALL FUNDS</a:t>
                      </a:r>
                    </a:p>
                  </a:txBody>
                  <a:tcPr marL="14250" marR="42744" marT="52245" marB="285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800" b="1"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400" b="1"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$1,270,000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400" b="1"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$995,800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400" b="1"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$274,200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250" marR="42744" marT="52245" marB="285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400" b="1"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$1,022,500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400" b="1"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$247,500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b="1"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$541,200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extLst>
                  <a:ext uri="{0D108BD9-81ED-4DB2-BD59-A6C34878D82A}">
                    <a16:rowId xmlns:a16="http://schemas.microsoft.com/office/drawing/2014/main" val="1103685013"/>
                  </a:ext>
                </a:extLst>
              </a:tr>
            </a:tbl>
          </a:graphicData>
        </a:graphic>
      </p:graphicFrame>
      <p:sp>
        <p:nvSpPr>
          <p:cNvPr id="3" name="TextBox 2">
            <a:extLst>
              <a:ext uri="{FF2B5EF4-FFF2-40B4-BE49-F238E27FC236}">
                <a16:creationId xmlns:a16="http://schemas.microsoft.com/office/drawing/2014/main" id="{F0B0AF41-A770-4730-9AD4-4FF0FB318960}"/>
              </a:ext>
            </a:extLst>
          </p:cNvPr>
          <p:cNvSpPr txBox="1"/>
          <p:nvPr/>
        </p:nvSpPr>
        <p:spPr>
          <a:xfrm rot="10800000" flipV="1">
            <a:off x="697117" y="4134960"/>
            <a:ext cx="10515601" cy="2723823"/>
          </a:xfrm>
          <a:prstGeom prst="rect">
            <a:avLst/>
          </a:prstGeom>
          <a:noFill/>
        </p:spPr>
        <p:txBody>
          <a:bodyPr wrap="square" rtlCol="0">
            <a:spAutoFit/>
          </a:bodyPr>
          <a:lstStyle/>
          <a:p>
            <a:r>
              <a:rPr lang="en-US" sz="1700" i="1" dirty="0">
                <a:solidFill>
                  <a:schemeClr val="accent6">
                    <a:lumMod val="50000"/>
                  </a:schemeClr>
                </a:solidFill>
              </a:rPr>
              <a:t>There is no one COVID economic benchmark to use to determine impact of lost revenues; ranges vary from </a:t>
            </a:r>
            <a:r>
              <a:rPr lang="en-US" sz="1700" b="1" i="1" dirty="0">
                <a:solidFill>
                  <a:schemeClr val="accent6">
                    <a:lumMod val="50000"/>
                  </a:schemeClr>
                </a:solidFill>
              </a:rPr>
              <a:t>10% to as much as 50% </a:t>
            </a:r>
            <a:r>
              <a:rPr lang="en-US" sz="1700" i="1" dirty="0">
                <a:solidFill>
                  <a:schemeClr val="accent6">
                    <a:lumMod val="50000"/>
                  </a:schemeClr>
                </a:solidFill>
              </a:rPr>
              <a:t>and the other great </a:t>
            </a:r>
            <a:r>
              <a:rPr lang="en-US" sz="1700" b="1" i="1" dirty="0">
                <a:solidFill>
                  <a:schemeClr val="accent6">
                    <a:lumMod val="50000"/>
                  </a:schemeClr>
                </a:solidFill>
              </a:rPr>
              <a:t>unknown is the timeframe </a:t>
            </a:r>
            <a:r>
              <a:rPr lang="en-US" sz="1700" i="1" dirty="0">
                <a:solidFill>
                  <a:schemeClr val="accent6">
                    <a:lumMod val="50000"/>
                  </a:schemeClr>
                </a:solidFill>
              </a:rPr>
              <a:t>for which the impact will be experienced. </a:t>
            </a:r>
          </a:p>
          <a:p>
            <a:endParaRPr lang="en-US" sz="1700" i="1" dirty="0">
              <a:solidFill>
                <a:schemeClr val="accent6">
                  <a:lumMod val="50000"/>
                </a:schemeClr>
              </a:solidFill>
            </a:endParaRPr>
          </a:p>
          <a:p>
            <a:r>
              <a:rPr lang="en-US" sz="1700" i="1" dirty="0">
                <a:solidFill>
                  <a:schemeClr val="accent6">
                    <a:lumMod val="50000"/>
                  </a:schemeClr>
                </a:solidFill>
              </a:rPr>
              <a:t>The above estimates are based on actual and estimated reduced collections for </a:t>
            </a:r>
            <a:r>
              <a:rPr lang="en-US" sz="1700" b="1" i="1" dirty="0">
                <a:solidFill>
                  <a:schemeClr val="accent6">
                    <a:lumMod val="50000"/>
                  </a:schemeClr>
                </a:solidFill>
              </a:rPr>
              <a:t>last half of FY 2020 </a:t>
            </a:r>
            <a:r>
              <a:rPr lang="en-US" sz="1700" i="1" dirty="0">
                <a:solidFill>
                  <a:schemeClr val="accent6">
                    <a:lumMod val="50000"/>
                  </a:schemeClr>
                </a:solidFill>
              </a:rPr>
              <a:t>of </a:t>
            </a:r>
            <a:r>
              <a:rPr lang="en-US" sz="1700" b="1" i="1" dirty="0">
                <a:solidFill>
                  <a:schemeClr val="accent6">
                    <a:lumMod val="50000"/>
                  </a:schemeClr>
                </a:solidFill>
              </a:rPr>
              <a:t>approximately 25% </a:t>
            </a:r>
            <a:r>
              <a:rPr lang="en-US" sz="1700" i="1" dirty="0">
                <a:solidFill>
                  <a:schemeClr val="accent6">
                    <a:lumMod val="50000"/>
                  </a:schemeClr>
                </a:solidFill>
              </a:rPr>
              <a:t>and anticipated reduced collections for the </a:t>
            </a:r>
            <a:r>
              <a:rPr lang="en-US" sz="1700" b="1" i="1" dirty="0">
                <a:solidFill>
                  <a:schemeClr val="accent6">
                    <a:lumMod val="50000"/>
                  </a:schemeClr>
                </a:solidFill>
              </a:rPr>
              <a:t>first half of FY 2021 </a:t>
            </a:r>
            <a:r>
              <a:rPr lang="en-US" sz="1700" i="1" dirty="0">
                <a:solidFill>
                  <a:schemeClr val="accent6">
                    <a:lumMod val="50000"/>
                  </a:schemeClr>
                </a:solidFill>
              </a:rPr>
              <a:t>resulting in overall lost revenues of </a:t>
            </a:r>
            <a:r>
              <a:rPr lang="en-US" sz="1700" b="1" i="1" dirty="0">
                <a:solidFill>
                  <a:schemeClr val="accent6">
                    <a:lumMod val="50000"/>
                  </a:schemeClr>
                </a:solidFill>
              </a:rPr>
              <a:t>between 20 to 25%.</a:t>
            </a:r>
            <a:endParaRPr lang="en-US" sz="1700" i="1" dirty="0">
              <a:solidFill>
                <a:schemeClr val="accent6">
                  <a:lumMod val="50000"/>
                </a:schemeClr>
              </a:solidFill>
            </a:endParaRPr>
          </a:p>
          <a:p>
            <a:endParaRPr lang="en-US" sz="1700" b="1" i="1" dirty="0">
              <a:solidFill>
                <a:schemeClr val="accent6">
                  <a:lumMod val="50000"/>
                </a:schemeClr>
              </a:solidFill>
            </a:endParaRPr>
          </a:p>
          <a:p>
            <a:r>
              <a:rPr lang="en-US" sz="1700" i="1" dirty="0">
                <a:solidFill>
                  <a:schemeClr val="accent6">
                    <a:lumMod val="50000"/>
                  </a:schemeClr>
                </a:solidFill>
              </a:rPr>
              <a:t>Based on the above assumptions, the Town can expect lost revenues of ½ million dollars if COVID vaccine and/or herd immunity is achieved by calendar year end. </a:t>
            </a:r>
          </a:p>
          <a:p>
            <a:endParaRPr lang="en-US" b="1" i="1" dirty="0">
              <a:solidFill>
                <a:schemeClr val="accent6">
                  <a:lumMod val="50000"/>
                </a:schemeClr>
              </a:solidFill>
            </a:endParaRPr>
          </a:p>
        </p:txBody>
      </p:sp>
    </p:spTree>
    <p:extLst>
      <p:ext uri="{BB962C8B-B14F-4D97-AF65-F5344CB8AC3E}">
        <p14:creationId xmlns:p14="http://schemas.microsoft.com/office/powerpoint/2010/main" val="2991010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0064CD7B-BC22-4E1E-9DA0-3C9D7A9E6AB0}"/>
              </a:ext>
            </a:extLst>
          </p:cNvPr>
          <p:cNvGraphicFramePr>
            <a:graphicFrameLocks noGrp="1"/>
          </p:cNvGraphicFramePr>
          <p:nvPr>
            <p:ph idx="1"/>
            <p:extLst>
              <p:ext uri="{D42A27DB-BD31-4B8C-83A1-F6EECF244321}">
                <p14:modId xmlns:p14="http://schemas.microsoft.com/office/powerpoint/2010/main" val="3319049177"/>
              </p:ext>
            </p:extLst>
          </p:nvPr>
        </p:nvGraphicFramePr>
        <p:xfrm>
          <a:off x="0" y="583709"/>
          <a:ext cx="5951764" cy="5986838"/>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Placeholder 4">
            <a:extLst>
              <a:ext uri="{FF2B5EF4-FFF2-40B4-BE49-F238E27FC236}">
                <a16:creationId xmlns:a16="http://schemas.microsoft.com/office/drawing/2014/main" id="{BCF2C9AF-4C72-4563-8F35-CD6BC6E8999C}"/>
              </a:ext>
            </a:extLst>
          </p:cNvPr>
          <p:cNvSpPr>
            <a:spLocks noGrp="1"/>
          </p:cNvSpPr>
          <p:nvPr>
            <p:ph type="body" sz="half" idx="2"/>
          </p:nvPr>
        </p:nvSpPr>
        <p:spPr/>
        <p:txBody>
          <a:bodyPr/>
          <a:lstStyle/>
          <a:p>
            <a:endParaRPr lang="en-US" dirty="0"/>
          </a:p>
          <a:p>
            <a:endParaRPr lang="en-US" dirty="0"/>
          </a:p>
          <a:p>
            <a:endParaRPr lang="en-US" dirty="0"/>
          </a:p>
        </p:txBody>
      </p:sp>
      <p:graphicFrame>
        <p:nvGraphicFramePr>
          <p:cNvPr id="6" name="Table 5">
            <a:extLst>
              <a:ext uri="{FF2B5EF4-FFF2-40B4-BE49-F238E27FC236}">
                <a16:creationId xmlns:a16="http://schemas.microsoft.com/office/drawing/2014/main" id="{F9BAEDAD-3963-416B-82F3-1DF43B1FD279}"/>
              </a:ext>
            </a:extLst>
          </p:cNvPr>
          <p:cNvGraphicFramePr>
            <a:graphicFrameLocks noGrp="1"/>
          </p:cNvGraphicFramePr>
          <p:nvPr>
            <p:extLst>
              <p:ext uri="{D42A27DB-BD31-4B8C-83A1-F6EECF244321}">
                <p14:modId xmlns:p14="http://schemas.microsoft.com/office/powerpoint/2010/main" val="4050194643"/>
              </p:ext>
            </p:extLst>
          </p:nvPr>
        </p:nvGraphicFramePr>
        <p:xfrm>
          <a:off x="6096000" y="1409087"/>
          <a:ext cx="5438386" cy="3840480"/>
        </p:xfrm>
        <a:graphic>
          <a:graphicData uri="http://schemas.openxmlformats.org/drawingml/2006/table">
            <a:tbl>
              <a:tblPr firstRow="1" bandRow="1">
                <a:tableStyleId>{5C22544A-7EE6-4342-B048-85BDC9FD1C3A}</a:tableStyleId>
              </a:tblPr>
              <a:tblGrid>
                <a:gridCol w="2329426">
                  <a:extLst>
                    <a:ext uri="{9D8B030D-6E8A-4147-A177-3AD203B41FA5}">
                      <a16:colId xmlns:a16="http://schemas.microsoft.com/office/drawing/2014/main" val="731004469"/>
                    </a:ext>
                  </a:extLst>
                </a:gridCol>
                <a:gridCol w="1554480">
                  <a:extLst>
                    <a:ext uri="{9D8B030D-6E8A-4147-A177-3AD203B41FA5}">
                      <a16:colId xmlns:a16="http://schemas.microsoft.com/office/drawing/2014/main" val="2370038593"/>
                    </a:ext>
                  </a:extLst>
                </a:gridCol>
                <a:gridCol w="1554480">
                  <a:extLst>
                    <a:ext uri="{9D8B030D-6E8A-4147-A177-3AD203B41FA5}">
                      <a16:colId xmlns:a16="http://schemas.microsoft.com/office/drawing/2014/main" val="116412464"/>
                    </a:ext>
                  </a:extLst>
                </a:gridCol>
              </a:tblGrid>
              <a:tr h="274320">
                <a:tc>
                  <a:txBody>
                    <a:bodyPr/>
                    <a:lstStyle/>
                    <a:p>
                      <a:pPr algn="ctr"/>
                      <a:endParaRPr lang="en-US" sz="2000" u="sng" dirty="0">
                        <a:solidFill>
                          <a:schemeClr val="accent6">
                            <a:lumMod val="50000"/>
                          </a:schemeClr>
                        </a:solidFill>
                      </a:endParaRP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000" u="sng" dirty="0">
                          <a:solidFill>
                            <a:schemeClr val="accent6">
                              <a:lumMod val="50000"/>
                            </a:schemeClr>
                          </a:solidFill>
                        </a:rPr>
                        <a:t>2021</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000" u="sng" dirty="0">
                          <a:solidFill>
                            <a:schemeClr val="accent6">
                              <a:lumMod val="50000"/>
                            </a:schemeClr>
                          </a:solidFill>
                        </a:rPr>
                        <a:t>2020</a:t>
                      </a:r>
                    </a:p>
                  </a:txBody>
                  <a:tcPr>
                    <a:noFill/>
                  </a:tcPr>
                </a:tc>
                <a:extLst>
                  <a:ext uri="{0D108BD9-81ED-4DB2-BD59-A6C34878D82A}">
                    <a16:rowId xmlns:a16="http://schemas.microsoft.com/office/drawing/2014/main" val="599034771"/>
                  </a:ext>
                </a:extLst>
              </a:tr>
              <a:tr h="301752">
                <a:tc>
                  <a:txBody>
                    <a:bodyPr/>
                    <a:lstStyle/>
                    <a:p>
                      <a:pPr marL="0" algn="l" defTabSz="914400" rtl="0" eaLnBrk="1" fontAlgn="b" latinLnBrk="0" hangingPunct="1"/>
                      <a:r>
                        <a:rPr lang="en-US" sz="2000" kern="1200" baseline="0" dirty="0">
                          <a:solidFill>
                            <a:schemeClr val="accent6">
                              <a:lumMod val="50000"/>
                            </a:schemeClr>
                          </a:solidFill>
                          <a:latin typeface="+mn-lt"/>
                          <a:ea typeface="+mn-ea"/>
                          <a:cs typeface="+mn-cs"/>
                        </a:rPr>
                        <a:t>Taxes &amp; Assessments</a:t>
                      </a:r>
                    </a:p>
                  </a:txBody>
                  <a:tcPr marL="0" marR="0" marT="0" marB="0" anchor="b">
                    <a:noFill/>
                  </a:tcPr>
                </a:tc>
                <a:tc>
                  <a:txBody>
                    <a:bodyPr/>
                    <a:lstStyle/>
                    <a:p>
                      <a:pPr marL="0" algn="r" defTabSz="914400" rtl="0" eaLnBrk="1" fontAlgn="b" latinLnBrk="0" hangingPunct="1"/>
                      <a:r>
                        <a:rPr lang="en-US" sz="1800" kern="1200" baseline="0" dirty="0">
                          <a:solidFill>
                            <a:schemeClr val="accent6">
                              <a:lumMod val="50000"/>
                            </a:schemeClr>
                          </a:solidFill>
                          <a:latin typeface="+mn-lt"/>
                          <a:ea typeface="+mn-ea"/>
                          <a:cs typeface="+mn-cs"/>
                        </a:rPr>
                        <a:t>$3,422,553</a:t>
                      </a:r>
                    </a:p>
                  </a:txBody>
                  <a:tcPr marL="0" marR="0" marT="0" marB="0" anchor="ctr">
                    <a:noFill/>
                  </a:tcPr>
                </a:tc>
                <a:tc>
                  <a:txBody>
                    <a:bodyPr/>
                    <a:lstStyle/>
                    <a:p>
                      <a:pPr marL="0" algn="r" defTabSz="914400" rtl="0" eaLnBrk="1" fontAlgn="b" latinLnBrk="0" hangingPunct="1"/>
                      <a:r>
                        <a:rPr lang="en-US" sz="1800" kern="1200" baseline="0" dirty="0">
                          <a:solidFill>
                            <a:schemeClr val="accent6">
                              <a:lumMod val="50000"/>
                            </a:schemeClr>
                          </a:solidFill>
                          <a:latin typeface="+mn-lt"/>
                          <a:ea typeface="+mn-ea"/>
                          <a:cs typeface="+mn-cs"/>
                        </a:rPr>
                        <a:t>$3,332,398</a:t>
                      </a:r>
                    </a:p>
                  </a:txBody>
                  <a:tcPr marL="0" marR="0" marT="0" marB="0" anchor="ctr">
                    <a:noFill/>
                  </a:tcPr>
                </a:tc>
                <a:extLst>
                  <a:ext uri="{0D108BD9-81ED-4DB2-BD59-A6C34878D82A}">
                    <a16:rowId xmlns:a16="http://schemas.microsoft.com/office/drawing/2014/main" val="2277291151"/>
                  </a:ext>
                </a:extLst>
              </a:tr>
              <a:tr h="301752">
                <a:tc>
                  <a:txBody>
                    <a:bodyPr/>
                    <a:lstStyle/>
                    <a:p>
                      <a:pPr marL="0" algn="l" defTabSz="914400" rtl="0" eaLnBrk="1" fontAlgn="b" latinLnBrk="0" hangingPunct="1"/>
                      <a:r>
                        <a:rPr lang="en-US" sz="2000" kern="1200" baseline="0" dirty="0">
                          <a:solidFill>
                            <a:schemeClr val="accent6">
                              <a:lumMod val="50000"/>
                            </a:schemeClr>
                          </a:solidFill>
                          <a:latin typeface="+mn-lt"/>
                          <a:ea typeface="+mn-ea"/>
                          <a:cs typeface="+mn-cs"/>
                        </a:rPr>
                        <a:t>Franchise Fees</a:t>
                      </a:r>
                    </a:p>
                  </a:txBody>
                  <a:tcPr marL="0" marR="0" marT="0" marB="0" anchor="b">
                    <a:noFill/>
                  </a:tcPr>
                </a:tc>
                <a:tc>
                  <a:txBody>
                    <a:bodyPr/>
                    <a:lstStyle/>
                    <a:p>
                      <a:pPr marL="0" algn="r" defTabSz="914400" rtl="0" eaLnBrk="1" fontAlgn="b" latinLnBrk="0" hangingPunct="1"/>
                      <a:r>
                        <a:rPr lang="en-US" sz="1800" kern="1200" baseline="0" dirty="0">
                          <a:solidFill>
                            <a:schemeClr val="accent6">
                              <a:lumMod val="50000"/>
                            </a:schemeClr>
                          </a:solidFill>
                          <a:latin typeface="+mn-lt"/>
                          <a:ea typeface="+mn-ea"/>
                          <a:cs typeface="+mn-cs"/>
                        </a:rPr>
                        <a:t>282,000</a:t>
                      </a:r>
                    </a:p>
                  </a:txBody>
                  <a:tcPr marL="0" marR="0" marT="0" marB="0" anchor="ctr">
                    <a:noFill/>
                  </a:tcPr>
                </a:tc>
                <a:tc>
                  <a:txBody>
                    <a:bodyPr/>
                    <a:lstStyle/>
                    <a:p>
                      <a:pPr marL="0" algn="r" defTabSz="914400" rtl="0" eaLnBrk="1" fontAlgn="b" latinLnBrk="0" hangingPunct="1"/>
                      <a:r>
                        <a:rPr lang="en-US" sz="1800" kern="1200" baseline="0" dirty="0">
                          <a:solidFill>
                            <a:schemeClr val="accent6">
                              <a:lumMod val="50000"/>
                            </a:schemeClr>
                          </a:solidFill>
                          <a:latin typeface="+mn-lt"/>
                          <a:ea typeface="+mn-ea"/>
                          <a:cs typeface="+mn-cs"/>
                        </a:rPr>
                        <a:t>309,500</a:t>
                      </a:r>
                    </a:p>
                  </a:txBody>
                  <a:tcPr marL="0" marR="0" marT="0" marB="0" anchor="ctr">
                    <a:noFill/>
                  </a:tcPr>
                </a:tc>
                <a:extLst>
                  <a:ext uri="{0D108BD9-81ED-4DB2-BD59-A6C34878D82A}">
                    <a16:rowId xmlns:a16="http://schemas.microsoft.com/office/drawing/2014/main" val="1756606355"/>
                  </a:ext>
                </a:extLst>
              </a:tr>
              <a:tr h="301752">
                <a:tc>
                  <a:txBody>
                    <a:bodyPr/>
                    <a:lstStyle/>
                    <a:p>
                      <a:pPr marL="0" algn="l" defTabSz="914400" rtl="0" eaLnBrk="1" fontAlgn="b" latinLnBrk="0" hangingPunct="1"/>
                      <a:r>
                        <a:rPr lang="en-US" sz="2000" kern="1200" baseline="0" dirty="0">
                          <a:solidFill>
                            <a:schemeClr val="accent6">
                              <a:lumMod val="50000"/>
                            </a:schemeClr>
                          </a:solidFill>
                          <a:latin typeface="+mn-lt"/>
                          <a:ea typeface="+mn-ea"/>
                          <a:cs typeface="+mn-cs"/>
                        </a:rPr>
                        <a:t>Utility Taxes</a:t>
                      </a:r>
                    </a:p>
                  </a:txBody>
                  <a:tcPr marL="0" marR="0" marT="0" marB="0" anchor="b">
                    <a:noFill/>
                  </a:tcPr>
                </a:tc>
                <a:tc>
                  <a:txBody>
                    <a:bodyPr/>
                    <a:lstStyle/>
                    <a:p>
                      <a:pPr marL="0" algn="r" defTabSz="914400" rtl="0" eaLnBrk="1" fontAlgn="b" latinLnBrk="0" hangingPunct="1"/>
                      <a:r>
                        <a:rPr lang="en-US" sz="1800" kern="1200" baseline="0" dirty="0">
                          <a:solidFill>
                            <a:schemeClr val="accent6">
                              <a:lumMod val="50000"/>
                            </a:schemeClr>
                          </a:solidFill>
                          <a:latin typeface="+mn-lt"/>
                          <a:ea typeface="+mn-ea"/>
                          <a:cs typeface="+mn-cs"/>
                        </a:rPr>
                        <a:t>287,000</a:t>
                      </a:r>
                    </a:p>
                  </a:txBody>
                  <a:tcPr marL="0" marR="0" marT="0" marB="0" anchor="ctr">
                    <a:noFill/>
                  </a:tcPr>
                </a:tc>
                <a:tc>
                  <a:txBody>
                    <a:bodyPr/>
                    <a:lstStyle/>
                    <a:p>
                      <a:pPr marL="0" algn="r" defTabSz="914400" rtl="0" eaLnBrk="1" fontAlgn="b" latinLnBrk="0" hangingPunct="1"/>
                      <a:r>
                        <a:rPr lang="en-US" sz="1800" kern="1200" baseline="0" dirty="0">
                          <a:solidFill>
                            <a:schemeClr val="accent6">
                              <a:lumMod val="50000"/>
                            </a:schemeClr>
                          </a:solidFill>
                          <a:latin typeface="+mn-lt"/>
                          <a:ea typeface="+mn-ea"/>
                          <a:cs typeface="+mn-cs"/>
                        </a:rPr>
                        <a:t>287,000</a:t>
                      </a:r>
                    </a:p>
                  </a:txBody>
                  <a:tcPr marL="0" marR="0" marT="0" marB="0" anchor="ctr">
                    <a:noFill/>
                  </a:tcPr>
                </a:tc>
                <a:extLst>
                  <a:ext uri="{0D108BD9-81ED-4DB2-BD59-A6C34878D82A}">
                    <a16:rowId xmlns:a16="http://schemas.microsoft.com/office/drawing/2014/main" val="3602733398"/>
                  </a:ext>
                </a:extLst>
              </a:tr>
              <a:tr h="301752">
                <a:tc>
                  <a:txBody>
                    <a:bodyPr/>
                    <a:lstStyle/>
                    <a:p>
                      <a:pPr marL="0" algn="l" defTabSz="914400" rtl="0" eaLnBrk="1" fontAlgn="b" latinLnBrk="0" hangingPunct="1"/>
                      <a:r>
                        <a:rPr lang="en-US" sz="2000" kern="1200" baseline="0" dirty="0">
                          <a:solidFill>
                            <a:schemeClr val="accent6">
                              <a:lumMod val="50000"/>
                            </a:schemeClr>
                          </a:solidFill>
                          <a:latin typeface="+mn-lt"/>
                          <a:ea typeface="+mn-ea"/>
                          <a:cs typeface="+mn-cs"/>
                        </a:rPr>
                        <a:t>Communications Tax</a:t>
                      </a:r>
                    </a:p>
                  </a:txBody>
                  <a:tcPr marL="0" marR="0" marT="0" marB="0" anchor="b">
                    <a:noFill/>
                  </a:tcPr>
                </a:tc>
                <a:tc>
                  <a:txBody>
                    <a:bodyPr/>
                    <a:lstStyle/>
                    <a:p>
                      <a:pPr marL="0" algn="r" defTabSz="914400" rtl="0" eaLnBrk="1" fontAlgn="b" latinLnBrk="0" hangingPunct="1"/>
                      <a:r>
                        <a:rPr lang="en-US" sz="1800" kern="1200" baseline="0" dirty="0">
                          <a:solidFill>
                            <a:schemeClr val="accent6">
                              <a:lumMod val="50000"/>
                            </a:schemeClr>
                          </a:solidFill>
                          <a:latin typeface="+mn-lt"/>
                          <a:ea typeface="+mn-ea"/>
                          <a:cs typeface="+mn-cs"/>
                        </a:rPr>
                        <a:t>100,000</a:t>
                      </a:r>
                    </a:p>
                  </a:txBody>
                  <a:tcPr marL="0" marR="0" marT="0" marB="0" anchor="ctr">
                    <a:noFill/>
                  </a:tcPr>
                </a:tc>
                <a:tc>
                  <a:txBody>
                    <a:bodyPr/>
                    <a:lstStyle/>
                    <a:p>
                      <a:pPr marL="0" algn="r" defTabSz="914400" rtl="0" eaLnBrk="1" fontAlgn="b" latinLnBrk="0" hangingPunct="1"/>
                      <a:r>
                        <a:rPr lang="en-US" sz="1800" kern="1200" baseline="0" dirty="0">
                          <a:solidFill>
                            <a:schemeClr val="accent6">
                              <a:lumMod val="50000"/>
                            </a:schemeClr>
                          </a:solidFill>
                          <a:latin typeface="+mn-lt"/>
                          <a:ea typeface="+mn-ea"/>
                          <a:cs typeface="+mn-cs"/>
                        </a:rPr>
                        <a:t>100,000</a:t>
                      </a:r>
                    </a:p>
                  </a:txBody>
                  <a:tcPr marL="0" marR="0" marT="0" marB="0" anchor="ctr">
                    <a:noFill/>
                  </a:tcPr>
                </a:tc>
                <a:extLst>
                  <a:ext uri="{0D108BD9-81ED-4DB2-BD59-A6C34878D82A}">
                    <a16:rowId xmlns:a16="http://schemas.microsoft.com/office/drawing/2014/main" val="925199580"/>
                  </a:ext>
                </a:extLst>
              </a:tr>
              <a:tr h="301752">
                <a:tc>
                  <a:txBody>
                    <a:bodyPr/>
                    <a:lstStyle/>
                    <a:p>
                      <a:pPr marL="0" algn="l" defTabSz="914400" rtl="0" eaLnBrk="1" fontAlgn="b" latinLnBrk="0" hangingPunct="1"/>
                      <a:r>
                        <a:rPr lang="en-US" sz="2000" kern="1200" baseline="0" dirty="0">
                          <a:solidFill>
                            <a:schemeClr val="accent6">
                              <a:lumMod val="50000"/>
                            </a:schemeClr>
                          </a:solidFill>
                          <a:latin typeface="+mn-lt"/>
                          <a:ea typeface="+mn-ea"/>
                          <a:cs typeface="+mn-cs"/>
                        </a:rPr>
                        <a:t>Intergovernmental</a:t>
                      </a:r>
                    </a:p>
                  </a:txBody>
                  <a:tcPr marL="0" marR="0" marT="0" marB="0" anchor="b">
                    <a:noFill/>
                  </a:tcPr>
                </a:tc>
                <a:tc>
                  <a:txBody>
                    <a:bodyPr/>
                    <a:lstStyle/>
                    <a:p>
                      <a:pPr marL="0" algn="r" defTabSz="914400" rtl="0" eaLnBrk="1" fontAlgn="b" latinLnBrk="0" hangingPunct="1"/>
                      <a:r>
                        <a:rPr lang="en-US" sz="1800" kern="1200" baseline="0" dirty="0">
                          <a:solidFill>
                            <a:schemeClr val="accent6">
                              <a:lumMod val="50000"/>
                            </a:schemeClr>
                          </a:solidFill>
                          <a:latin typeface="+mn-lt"/>
                          <a:ea typeface="+mn-ea"/>
                          <a:cs typeface="+mn-cs"/>
                        </a:rPr>
                        <a:t>287,000</a:t>
                      </a:r>
                    </a:p>
                  </a:txBody>
                  <a:tcPr marL="0" marR="0" marT="0" marB="0" anchor="ctr">
                    <a:noFill/>
                  </a:tcPr>
                </a:tc>
                <a:tc>
                  <a:txBody>
                    <a:bodyPr/>
                    <a:lstStyle/>
                    <a:p>
                      <a:pPr marL="0" algn="r" defTabSz="914400" rtl="0" eaLnBrk="1" fontAlgn="b" latinLnBrk="0" hangingPunct="1"/>
                      <a:r>
                        <a:rPr lang="en-US" sz="1800" kern="1200" baseline="0" dirty="0">
                          <a:solidFill>
                            <a:schemeClr val="accent6">
                              <a:lumMod val="50000"/>
                            </a:schemeClr>
                          </a:solidFill>
                          <a:latin typeface="+mn-lt"/>
                          <a:ea typeface="+mn-ea"/>
                          <a:cs typeface="+mn-cs"/>
                        </a:rPr>
                        <a:t>357,000</a:t>
                      </a:r>
                    </a:p>
                  </a:txBody>
                  <a:tcPr marL="0" marR="0" marT="0" marB="0" anchor="ctr">
                    <a:noFill/>
                  </a:tcPr>
                </a:tc>
                <a:extLst>
                  <a:ext uri="{0D108BD9-81ED-4DB2-BD59-A6C34878D82A}">
                    <a16:rowId xmlns:a16="http://schemas.microsoft.com/office/drawing/2014/main" val="3256620052"/>
                  </a:ext>
                </a:extLst>
              </a:tr>
              <a:tr h="301752">
                <a:tc>
                  <a:txBody>
                    <a:bodyPr/>
                    <a:lstStyle/>
                    <a:p>
                      <a:pPr marL="0" algn="l" defTabSz="914400" rtl="0" eaLnBrk="1" fontAlgn="b" latinLnBrk="0" hangingPunct="1"/>
                      <a:r>
                        <a:rPr lang="en-US" sz="2000" kern="1200" baseline="0" dirty="0">
                          <a:solidFill>
                            <a:schemeClr val="accent6">
                              <a:lumMod val="50000"/>
                            </a:schemeClr>
                          </a:solidFill>
                          <a:latin typeface="+mn-lt"/>
                          <a:ea typeface="+mn-ea"/>
                          <a:cs typeface="+mn-cs"/>
                        </a:rPr>
                        <a:t>Gas Tax</a:t>
                      </a:r>
                    </a:p>
                  </a:txBody>
                  <a:tcPr marL="0" marR="0" marT="0" marB="0" anchor="b">
                    <a:noFill/>
                  </a:tcPr>
                </a:tc>
                <a:tc>
                  <a:txBody>
                    <a:bodyPr/>
                    <a:lstStyle/>
                    <a:p>
                      <a:pPr marL="0" algn="r" defTabSz="914400" rtl="0" eaLnBrk="1" fontAlgn="b" latinLnBrk="0" hangingPunct="1"/>
                      <a:r>
                        <a:rPr lang="en-US" sz="1800" kern="1200" baseline="0" dirty="0">
                          <a:solidFill>
                            <a:schemeClr val="accent6">
                              <a:lumMod val="50000"/>
                            </a:schemeClr>
                          </a:solidFill>
                          <a:latin typeface="+mn-lt"/>
                          <a:ea typeface="+mn-ea"/>
                          <a:cs typeface="+mn-cs"/>
                        </a:rPr>
                        <a:t>307,500</a:t>
                      </a:r>
                    </a:p>
                  </a:txBody>
                  <a:tcPr marL="0" marR="0" marT="0" marB="0" anchor="ctr">
                    <a:noFill/>
                  </a:tcPr>
                </a:tc>
                <a:tc>
                  <a:txBody>
                    <a:bodyPr/>
                    <a:lstStyle/>
                    <a:p>
                      <a:pPr marL="0" algn="r" defTabSz="914400" rtl="0" eaLnBrk="1" fontAlgn="b" latinLnBrk="0" hangingPunct="1"/>
                      <a:r>
                        <a:rPr lang="en-US" sz="1800" kern="1200" baseline="0" dirty="0">
                          <a:solidFill>
                            <a:schemeClr val="accent6">
                              <a:lumMod val="50000"/>
                            </a:schemeClr>
                          </a:solidFill>
                          <a:latin typeface="+mn-lt"/>
                          <a:ea typeface="+mn-ea"/>
                          <a:cs typeface="+mn-cs"/>
                        </a:rPr>
                        <a:t>410,000</a:t>
                      </a:r>
                    </a:p>
                  </a:txBody>
                  <a:tcPr marL="0" marR="0" marT="0" marB="0" anchor="ctr">
                    <a:noFill/>
                  </a:tcPr>
                </a:tc>
                <a:extLst>
                  <a:ext uri="{0D108BD9-81ED-4DB2-BD59-A6C34878D82A}">
                    <a16:rowId xmlns:a16="http://schemas.microsoft.com/office/drawing/2014/main" val="2789372198"/>
                  </a:ext>
                </a:extLst>
              </a:tr>
              <a:tr h="301752">
                <a:tc>
                  <a:txBody>
                    <a:bodyPr/>
                    <a:lstStyle/>
                    <a:p>
                      <a:pPr marL="0" algn="l" defTabSz="914400" rtl="0" eaLnBrk="1" fontAlgn="b" latinLnBrk="0" hangingPunct="1"/>
                      <a:r>
                        <a:rPr lang="en-US" sz="2000" kern="1200" baseline="0" dirty="0">
                          <a:solidFill>
                            <a:schemeClr val="accent6">
                              <a:lumMod val="50000"/>
                            </a:schemeClr>
                          </a:solidFill>
                          <a:latin typeface="+mn-lt"/>
                          <a:ea typeface="+mn-ea"/>
                          <a:cs typeface="+mn-cs"/>
                        </a:rPr>
                        <a:t>Surtax</a:t>
                      </a:r>
                    </a:p>
                  </a:txBody>
                  <a:tcPr marL="0" marR="0" marT="0" marB="0" anchor="b">
                    <a:noFill/>
                  </a:tcPr>
                </a:tc>
                <a:tc>
                  <a:txBody>
                    <a:bodyPr/>
                    <a:lstStyle/>
                    <a:p>
                      <a:pPr marL="0" algn="r" defTabSz="914400" rtl="0" eaLnBrk="1" fontAlgn="b" latinLnBrk="0" hangingPunct="1"/>
                      <a:r>
                        <a:rPr lang="en-US" sz="1800" kern="1200" baseline="0" dirty="0">
                          <a:solidFill>
                            <a:schemeClr val="accent6">
                              <a:lumMod val="50000"/>
                            </a:schemeClr>
                          </a:solidFill>
                          <a:latin typeface="+mn-lt"/>
                          <a:ea typeface="+mn-ea"/>
                          <a:cs typeface="+mn-cs"/>
                        </a:rPr>
                        <a:t>195,000</a:t>
                      </a:r>
                    </a:p>
                  </a:txBody>
                  <a:tcPr marL="0" marR="0" marT="0" marB="0" anchor="ctr">
                    <a:noFill/>
                  </a:tcPr>
                </a:tc>
                <a:tc>
                  <a:txBody>
                    <a:bodyPr/>
                    <a:lstStyle/>
                    <a:p>
                      <a:pPr marL="0" algn="r" defTabSz="914400" rtl="0" eaLnBrk="1" fontAlgn="b" latinLnBrk="0" hangingPunct="1"/>
                      <a:r>
                        <a:rPr lang="en-US" sz="1800" kern="1200" baseline="0" dirty="0">
                          <a:solidFill>
                            <a:schemeClr val="accent6">
                              <a:lumMod val="50000"/>
                            </a:schemeClr>
                          </a:solidFill>
                          <a:latin typeface="+mn-lt"/>
                          <a:ea typeface="+mn-ea"/>
                          <a:cs typeface="+mn-cs"/>
                        </a:rPr>
                        <a:t>260,000</a:t>
                      </a:r>
                    </a:p>
                  </a:txBody>
                  <a:tcPr marL="0" marR="0" marT="0" marB="0" anchor="ctr">
                    <a:noFill/>
                  </a:tcPr>
                </a:tc>
                <a:extLst>
                  <a:ext uri="{0D108BD9-81ED-4DB2-BD59-A6C34878D82A}">
                    <a16:rowId xmlns:a16="http://schemas.microsoft.com/office/drawing/2014/main" val="4261895342"/>
                  </a:ext>
                </a:extLst>
              </a:tr>
              <a:tr h="301752">
                <a:tc>
                  <a:txBody>
                    <a:bodyPr/>
                    <a:lstStyle/>
                    <a:p>
                      <a:pPr marL="0" algn="l" defTabSz="914400" rtl="0" eaLnBrk="1" fontAlgn="b" latinLnBrk="0" hangingPunct="1"/>
                      <a:r>
                        <a:rPr lang="en-US" sz="2000" kern="1200" baseline="0" dirty="0">
                          <a:solidFill>
                            <a:schemeClr val="accent6">
                              <a:lumMod val="50000"/>
                            </a:schemeClr>
                          </a:solidFill>
                          <a:latin typeface="+mn-lt"/>
                          <a:ea typeface="+mn-ea"/>
                          <a:cs typeface="+mn-cs"/>
                        </a:rPr>
                        <a:t>Licenses &amp; Permits</a:t>
                      </a:r>
                    </a:p>
                  </a:txBody>
                  <a:tcPr marL="0" marR="0" marT="0" marB="0" anchor="b">
                    <a:noFill/>
                  </a:tcPr>
                </a:tc>
                <a:tc>
                  <a:txBody>
                    <a:bodyPr/>
                    <a:lstStyle/>
                    <a:p>
                      <a:pPr marL="0" algn="r" defTabSz="914400" rtl="0" eaLnBrk="1" fontAlgn="b" latinLnBrk="0" hangingPunct="1"/>
                      <a:r>
                        <a:rPr lang="en-US" sz="1800" kern="1200" baseline="0" dirty="0">
                          <a:solidFill>
                            <a:schemeClr val="accent6">
                              <a:lumMod val="50000"/>
                            </a:schemeClr>
                          </a:solidFill>
                          <a:latin typeface="+mn-lt"/>
                          <a:ea typeface="+mn-ea"/>
                          <a:cs typeface="+mn-cs"/>
                        </a:rPr>
                        <a:t>85,000</a:t>
                      </a:r>
                    </a:p>
                  </a:txBody>
                  <a:tcPr marL="0" marR="0" marT="0" marB="0" anchor="ctr">
                    <a:noFill/>
                  </a:tcPr>
                </a:tc>
                <a:tc>
                  <a:txBody>
                    <a:bodyPr/>
                    <a:lstStyle/>
                    <a:p>
                      <a:pPr marL="0" algn="r" defTabSz="914400" rtl="0" eaLnBrk="1" fontAlgn="b" latinLnBrk="0" hangingPunct="1"/>
                      <a:r>
                        <a:rPr lang="en-US" sz="1800" kern="1200" baseline="0" dirty="0">
                          <a:solidFill>
                            <a:schemeClr val="accent6">
                              <a:lumMod val="50000"/>
                            </a:schemeClr>
                          </a:solidFill>
                          <a:latin typeface="+mn-lt"/>
                          <a:ea typeface="+mn-ea"/>
                          <a:cs typeface="+mn-cs"/>
                        </a:rPr>
                        <a:t>85,000</a:t>
                      </a:r>
                    </a:p>
                  </a:txBody>
                  <a:tcPr marL="0" marR="0" marT="0" marB="0" anchor="ctr">
                    <a:noFill/>
                  </a:tcPr>
                </a:tc>
                <a:extLst>
                  <a:ext uri="{0D108BD9-81ED-4DB2-BD59-A6C34878D82A}">
                    <a16:rowId xmlns:a16="http://schemas.microsoft.com/office/drawing/2014/main" val="2897123848"/>
                  </a:ext>
                </a:extLst>
              </a:tr>
              <a:tr h="301752">
                <a:tc>
                  <a:txBody>
                    <a:bodyPr/>
                    <a:lstStyle/>
                    <a:p>
                      <a:pPr marL="0" algn="l" defTabSz="914400" rtl="0" eaLnBrk="1" fontAlgn="b" latinLnBrk="0" hangingPunct="1"/>
                      <a:r>
                        <a:rPr lang="en-US" sz="2000" kern="1200" baseline="0" dirty="0">
                          <a:solidFill>
                            <a:schemeClr val="accent6">
                              <a:lumMod val="50000"/>
                            </a:schemeClr>
                          </a:solidFill>
                          <a:latin typeface="+mn-lt"/>
                          <a:ea typeface="+mn-ea"/>
                          <a:cs typeface="+mn-cs"/>
                        </a:rPr>
                        <a:t>Cost Recovery Fees</a:t>
                      </a:r>
                    </a:p>
                  </a:txBody>
                  <a:tcPr marL="0" marR="0" marT="0" marB="0" anchor="b">
                    <a:noFill/>
                  </a:tcPr>
                </a:tc>
                <a:tc>
                  <a:txBody>
                    <a:bodyPr/>
                    <a:lstStyle/>
                    <a:p>
                      <a:pPr marL="0" algn="r" defTabSz="914400" rtl="0" eaLnBrk="1" fontAlgn="b" latinLnBrk="0" hangingPunct="1"/>
                      <a:r>
                        <a:rPr lang="en-US" sz="1800" kern="1200" baseline="0" dirty="0">
                          <a:solidFill>
                            <a:schemeClr val="accent6">
                              <a:lumMod val="50000"/>
                            </a:schemeClr>
                          </a:solidFill>
                          <a:latin typeface="+mn-lt"/>
                          <a:ea typeface="+mn-ea"/>
                          <a:cs typeface="+mn-cs"/>
                        </a:rPr>
                        <a:t>80,000</a:t>
                      </a:r>
                    </a:p>
                  </a:txBody>
                  <a:tcPr marL="0" marR="0" marT="0" marB="0" anchor="ctr">
                    <a:noFill/>
                  </a:tcPr>
                </a:tc>
                <a:tc>
                  <a:txBody>
                    <a:bodyPr/>
                    <a:lstStyle/>
                    <a:p>
                      <a:pPr marL="0" algn="r" defTabSz="914400" rtl="0" eaLnBrk="1" fontAlgn="b" latinLnBrk="0" hangingPunct="1"/>
                      <a:r>
                        <a:rPr lang="en-US" sz="1800" kern="1200" baseline="0" dirty="0">
                          <a:solidFill>
                            <a:schemeClr val="accent6">
                              <a:lumMod val="50000"/>
                            </a:schemeClr>
                          </a:solidFill>
                          <a:latin typeface="+mn-lt"/>
                          <a:ea typeface="+mn-ea"/>
                          <a:cs typeface="+mn-cs"/>
                        </a:rPr>
                        <a:t>46,500</a:t>
                      </a:r>
                    </a:p>
                  </a:txBody>
                  <a:tcPr marL="0" marR="0" marT="0" marB="0" anchor="ctr">
                    <a:noFill/>
                  </a:tcPr>
                </a:tc>
                <a:extLst>
                  <a:ext uri="{0D108BD9-81ED-4DB2-BD59-A6C34878D82A}">
                    <a16:rowId xmlns:a16="http://schemas.microsoft.com/office/drawing/2014/main" val="63694582"/>
                  </a:ext>
                </a:extLst>
              </a:tr>
              <a:tr h="301752">
                <a:tc>
                  <a:txBody>
                    <a:bodyPr/>
                    <a:lstStyle/>
                    <a:p>
                      <a:pPr marL="0" algn="l" defTabSz="914400" rtl="0" eaLnBrk="1" fontAlgn="b" latinLnBrk="0" hangingPunct="1"/>
                      <a:r>
                        <a:rPr lang="en-US" sz="2000" kern="1200" baseline="0" dirty="0">
                          <a:solidFill>
                            <a:schemeClr val="accent6">
                              <a:lumMod val="50000"/>
                            </a:schemeClr>
                          </a:solidFill>
                          <a:latin typeface="+mn-lt"/>
                          <a:ea typeface="+mn-ea"/>
                          <a:cs typeface="+mn-cs"/>
                        </a:rPr>
                        <a:t>Other Revenues</a:t>
                      </a:r>
                    </a:p>
                  </a:txBody>
                  <a:tcPr marL="0" marR="0" marT="0" marB="0" anchor="b">
                    <a:lnB w="12700" cmpd="sng">
                      <a:noFill/>
                    </a:lnB>
                    <a:noFill/>
                  </a:tcPr>
                </a:tc>
                <a:tc>
                  <a:txBody>
                    <a:bodyPr/>
                    <a:lstStyle/>
                    <a:p>
                      <a:pPr marL="0" algn="r" defTabSz="914400" rtl="0" eaLnBrk="1" fontAlgn="b" latinLnBrk="0" hangingPunct="1"/>
                      <a:r>
                        <a:rPr lang="en-US" sz="1800" u="sng" kern="1200" baseline="0" dirty="0">
                          <a:solidFill>
                            <a:schemeClr val="accent6">
                              <a:lumMod val="50000"/>
                            </a:schemeClr>
                          </a:solidFill>
                          <a:latin typeface="+mn-lt"/>
                          <a:ea typeface="+mn-ea"/>
                          <a:cs typeface="+mn-cs"/>
                        </a:rPr>
                        <a:t>66,700</a:t>
                      </a:r>
                    </a:p>
                  </a:txBody>
                  <a:tcPr marL="0" marR="0" marT="0" marB="0" anchor="ctr">
                    <a:lnB w="12700" cmpd="sng">
                      <a:noFill/>
                    </a:lnB>
                    <a:noFill/>
                  </a:tcPr>
                </a:tc>
                <a:tc>
                  <a:txBody>
                    <a:bodyPr/>
                    <a:lstStyle/>
                    <a:p>
                      <a:pPr marL="0" algn="r" defTabSz="914400" rtl="0" eaLnBrk="1" fontAlgn="b" latinLnBrk="0" hangingPunct="1"/>
                      <a:r>
                        <a:rPr lang="en-US" sz="1800" u="sng" kern="1200" baseline="0" dirty="0">
                          <a:solidFill>
                            <a:schemeClr val="accent6">
                              <a:lumMod val="50000"/>
                            </a:schemeClr>
                          </a:solidFill>
                          <a:latin typeface="+mn-lt"/>
                          <a:ea typeface="+mn-ea"/>
                          <a:cs typeface="+mn-cs"/>
                        </a:rPr>
                        <a:t>49,000</a:t>
                      </a:r>
                    </a:p>
                  </a:txBody>
                  <a:tcPr marL="0" marR="0" marT="0" marB="0" anchor="ctr">
                    <a:lnB w="12700" cmpd="sng">
                      <a:noFill/>
                    </a:lnB>
                    <a:noFill/>
                  </a:tcPr>
                </a:tc>
                <a:extLst>
                  <a:ext uri="{0D108BD9-81ED-4DB2-BD59-A6C34878D82A}">
                    <a16:rowId xmlns:a16="http://schemas.microsoft.com/office/drawing/2014/main" val="186986918"/>
                  </a:ext>
                </a:extLst>
              </a:tr>
              <a:tr h="301752">
                <a:tc>
                  <a:txBody>
                    <a:bodyPr/>
                    <a:lstStyle/>
                    <a:p>
                      <a:pPr marL="0" marR="0" lvl="1" indent="0" algn="r" defTabSz="914400" rtl="0" eaLnBrk="1" fontAlgn="b" latinLnBrk="0" hangingPunct="1">
                        <a:lnSpc>
                          <a:spcPct val="100000"/>
                        </a:lnSpc>
                        <a:spcBef>
                          <a:spcPts val="0"/>
                        </a:spcBef>
                        <a:spcAft>
                          <a:spcPts val="0"/>
                        </a:spcAft>
                        <a:buClrTx/>
                        <a:buSzTx/>
                        <a:buFontTx/>
                        <a:buNone/>
                        <a:tabLst/>
                        <a:defRPr/>
                      </a:pPr>
                      <a:r>
                        <a:rPr lang="en-US" sz="2000" b="1" i="1" kern="1200" baseline="0" dirty="0">
                          <a:solidFill>
                            <a:schemeClr val="accent6">
                              <a:lumMod val="50000"/>
                            </a:schemeClr>
                          </a:solidFill>
                          <a:latin typeface="+mn-lt"/>
                          <a:ea typeface="+mn-ea"/>
                          <a:cs typeface="+mn-cs"/>
                        </a:rPr>
                        <a:t>Total all funds</a:t>
                      </a:r>
                    </a:p>
                  </a:txBody>
                  <a:tcPr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r" defTabSz="914400" rtl="0" eaLnBrk="1" fontAlgn="b" latinLnBrk="0" hangingPunct="1"/>
                      <a:r>
                        <a:rPr lang="en-US" sz="1800" b="1" i="1" u="dbl" kern="1200" baseline="0" dirty="0">
                          <a:solidFill>
                            <a:schemeClr val="accent6">
                              <a:lumMod val="50000"/>
                            </a:schemeClr>
                          </a:solidFill>
                          <a:latin typeface="+mn-lt"/>
                          <a:ea typeface="+mn-ea"/>
                          <a:cs typeface="+mn-cs"/>
                        </a:rPr>
                        <a:t>$5,112,753</a:t>
                      </a:r>
                    </a:p>
                  </a:txBody>
                  <a:tcPr marL="0" marR="0" marT="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r" defTabSz="914400" rtl="0" eaLnBrk="1" fontAlgn="b" latinLnBrk="0" hangingPunct="1"/>
                      <a:r>
                        <a:rPr lang="en-US" sz="1800" b="1" i="1" u="dbl" kern="1200" baseline="0" dirty="0">
                          <a:solidFill>
                            <a:schemeClr val="accent6">
                              <a:lumMod val="50000"/>
                            </a:schemeClr>
                          </a:solidFill>
                          <a:latin typeface="+mn-lt"/>
                          <a:ea typeface="+mn-ea"/>
                          <a:cs typeface="+mn-cs"/>
                        </a:rPr>
                        <a:t>$5,236,598</a:t>
                      </a:r>
                    </a:p>
                  </a:txBody>
                  <a:tcPr marL="0" marR="0" marT="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9427371"/>
                  </a:ext>
                </a:extLst>
              </a:tr>
            </a:tbl>
          </a:graphicData>
        </a:graphic>
      </p:graphicFrame>
      <p:sp>
        <p:nvSpPr>
          <p:cNvPr id="9" name="Title 1">
            <a:extLst>
              <a:ext uri="{FF2B5EF4-FFF2-40B4-BE49-F238E27FC236}">
                <a16:creationId xmlns:a16="http://schemas.microsoft.com/office/drawing/2014/main" id="{72C22B14-D7E1-47FF-A64F-42159F097ED5}"/>
              </a:ext>
            </a:extLst>
          </p:cNvPr>
          <p:cNvSpPr>
            <a:spLocks noGrp="1"/>
          </p:cNvSpPr>
          <p:nvPr>
            <p:ph type="title"/>
          </p:nvPr>
        </p:nvSpPr>
        <p:spPr>
          <a:xfrm>
            <a:off x="39846" y="-59403"/>
            <a:ext cx="10515600" cy="1191491"/>
          </a:xfrm>
        </p:spPr>
        <p:txBody>
          <a:bodyPr/>
          <a:lstStyle/>
          <a:p>
            <a:r>
              <a:rPr lang="en-US" sz="4000" b="1" dirty="0">
                <a:solidFill>
                  <a:schemeClr val="accent6">
                    <a:lumMod val="75000"/>
                  </a:schemeClr>
                </a:solidFill>
              </a:rPr>
              <a:t>WHERE THE MONEY COMES FROM</a:t>
            </a:r>
            <a:br>
              <a:rPr lang="en-US" dirty="0"/>
            </a:br>
            <a:endParaRPr lang="en-US" dirty="0"/>
          </a:p>
        </p:txBody>
      </p:sp>
      <p:grpSp>
        <p:nvGrpSpPr>
          <p:cNvPr id="12" name="Group 11">
            <a:extLst>
              <a:ext uri="{FF2B5EF4-FFF2-40B4-BE49-F238E27FC236}">
                <a16:creationId xmlns:a16="http://schemas.microsoft.com/office/drawing/2014/main" id="{0127E648-0045-484E-8743-765E977E38D6}"/>
              </a:ext>
            </a:extLst>
          </p:cNvPr>
          <p:cNvGrpSpPr/>
          <p:nvPr/>
        </p:nvGrpSpPr>
        <p:grpSpPr>
          <a:xfrm>
            <a:off x="159328" y="687005"/>
            <a:ext cx="6949440" cy="12065"/>
            <a:chOff x="0" y="0"/>
            <a:chExt cx="6632543" cy="12192"/>
          </a:xfrm>
        </p:grpSpPr>
        <p:sp>
          <p:nvSpPr>
            <p:cNvPr id="13" name="Shape 8225">
              <a:extLst>
                <a:ext uri="{FF2B5EF4-FFF2-40B4-BE49-F238E27FC236}">
                  <a16:creationId xmlns:a16="http://schemas.microsoft.com/office/drawing/2014/main" id="{1AB3717A-C1CD-443A-A363-B8B304EAAB3D}"/>
                </a:ext>
              </a:extLst>
            </p:cNvPr>
            <p:cNvSpPr/>
            <p:nvPr/>
          </p:nvSpPr>
          <p:spPr>
            <a:xfrm>
              <a:off x="0" y="0"/>
              <a:ext cx="6632543"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sp>
        <p:nvSpPr>
          <p:cNvPr id="10" name="TextBox 9">
            <a:extLst>
              <a:ext uri="{FF2B5EF4-FFF2-40B4-BE49-F238E27FC236}">
                <a16:creationId xmlns:a16="http://schemas.microsoft.com/office/drawing/2014/main" id="{D67D6108-C9B3-4814-A54B-008C590FDFE1}"/>
              </a:ext>
            </a:extLst>
          </p:cNvPr>
          <p:cNvSpPr txBox="1"/>
          <p:nvPr/>
        </p:nvSpPr>
        <p:spPr>
          <a:xfrm>
            <a:off x="7320217" y="6048988"/>
            <a:ext cx="4346871" cy="276999"/>
          </a:xfrm>
          <a:prstGeom prst="rect">
            <a:avLst/>
          </a:prstGeom>
          <a:noFill/>
        </p:spPr>
        <p:txBody>
          <a:bodyPr wrap="square" rtlCol="0">
            <a:spAutoFit/>
          </a:bodyPr>
          <a:lstStyle/>
          <a:p>
            <a:r>
              <a:rPr lang="en-US" sz="1200" i="1" dirty="0">
                <a:solidFill>
                  <a:schemeClr val="accent6">
                    <a:lumMod val="50000"/>
                  </a:schemeClr>
                </a:solidFill>
              </a:rPr>
              <a:t>(above reflects amounts budgeted less interfund transfers/charges)</a:t>
            </a:r>
          </a:p>
        </p:txBody>
      </p:sp>
    </p:spTree>
    <p:extLst>
      <p:ext uri="{BB962C8B-B14F-4D97-AF65-F5344CB8AC3E}">
        <p14:creationId xmlns:p14="http://schemas.microsoft.com/office/powerpoint/2010/main" val="1335853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0064CD7B-BC22-4E1E-9DA0-3C9D7A9E6AB0}"/>
              </a:ext>
            </a:extLst>
          </p:cNvPr>
          <p:cNvGraphicFramePr>
            <a:graphicFrameLocks noGrp="1"/>
          </p:cNvGraphicFramePr>
          <p:nvPr>
            <p:ph idx="1"/>
          </p:nvPr>
        </p:nvGraphicFramePr>
        <p:xfrm>
          <a:off x="45879" y="1199515"/>
          <a:ext cx="5211762" cy="517525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Placeholder 4">
            <a:extLst>
              <a:ext uri="{FF2B5EF4-FFF2-40B4-BE49-F238E27FC236}">
                <a16:creationId xmlns:a16="http://schemas.microsoft.com/office/drawing/2014/main" id="{BCF2C9AF-4C72-4563-8F35-CD6BC6E8999C}"/>
              </a:ext>
            </a:extLst>
          </p:cNvPr>
          <p:cNvSpPr>
            <a:spLocks noGrp="1"/>
          </p:cNvSpPr>
          <p:nvPr>
            <p:ph type="body" sz="half" idx="2"/>
          </p:nvPr>
        </p:nvSpPr>
        <p:spPr/>
        <p:txBody>
          <a:bodyPr/>
          <a:lstStyle/>
          <a:p>
            <a:endParaRPr lang="en-US" dirty="0"/>
          </a:p>
          <a:p>
            <a:endParaRPr lang="en-US" dirty="0"/>
          </a:p>
          <a:p>
            <a:endParaRPr lang="en-US" dirty="0"/>
          </a:p>
        </p:txBody>
      </p:sp>
      <p:graphicFrame>
        <p:nvGraphicFramePr>
          <p:cNvPr id="6" name="Table 5">
            <a:extLst>
              <a:ext uri="{FF2B5EF4-FFF2-40B4-BE49-F238E27FC236}">
                <a16:creationId xmlns:a16="http://schemas.microsoft.com/office/drawing/2014/main" id="{F9BAEDAD-3963-416B-82F3-1DF43B1FD279}"/>
              </a:ext>
            </a:extLst>
          </p:cNvPr>
          <p:cNvGraphicFramePr>
            <a:graphicFrameLocks noGrp="1"/>
          </p:cNvGraphicFramePr>
          <p:nvPr>
            <p:extLst>
              <p:ext uri="{D42A27DB-BD31-4B8C-83A1-F6EECF244321}">
                <p14:modId xmlns:p14="http://schemas.microsoft.com/office/powerpoint/2010/main" val="2463310407"/>
              </p:ext>
            </p:extLst>
          </p:nvPr>
        </p:nvGraphicFramePr>
        <p:xfrm>
          <a:off x="6355080" y="1376305"/>
          <a:ext cx="5394960" cy="3894528"/>
        </p:xfrm>
        <a:graphic>
          <a:graphicData uri="http://schemas.openxmlformats.org/drawingml/2006/table">
            <a:tbl>
              <a:tblPr firstRow="1" bandRow="1">
                <a:tableStyleId>{5C22544A-7EE6-4342-B048-85BDC9FD1C3A}</a:tableStyleId>
              </a:tblPr>
              <a:tblGrid>
                <a:gridCol w="3108960">
                  <a:extLst>
                    <a:ext uri="{9D8B030D-6E8A-4147-A177-3AD203B41FA5}">
                      <a16:colId xmlns:a16="http://schemas.microsoft.com/office/drawing/2014/main" val="731004469"/>
                    </a:ext>
                  </a:extLst>
                </a:gridCol>
                <a:gridCol w="1097280">
                  <a:extLst>
                    <a:ext uri="{9D8B030D-6E8A-4147-A177-3AD203B41FA5}">
                      <a16:colId xmlns:a16="http://schemas.microsoft.com/office/drawing/2014/main" val="1227651675"/>
                    </a:ext>
                  </a:extLst>
                </a:gridCol>
                <a:gridCol w="1188720">
                  <a:extLst>
                    <a:ext uri="{9D8B030D-6E8A-4147-A177-3AD203B41FA5}">
                      <a16:colId xmlns:a16="http://schemas.microsoft.com/office/drawing/2014/main" val="2830647506"/>
                    </a:ext>
                  </a:extLst>
                </a:gridCol>
              </a:tblGrid>
              <a:tr h="419808">
                <a:tc>
                  <a:txBody>
                    <a:bodyPr/>
                    <a:lstStyle/>
                    <a:p>
                      <a:pPr algn="ctr"/>
                      <a:endParaRPr lang="en-US" sz="2000" b="1" u="sng" kern="1200" dirty="0">
                        <a:solidFill>
                          <a:schemeClr val="accent6">
                            <a:lumMod val="50000"/>
                          </a:schemeClr>
                        </a:solidFill>
                        <a:latin typeface="+mn-lt"/>
                        <a:ea typeface="+mn-ea"/>
                        <a:cs typeface="+mn-cs"/>
                      </a:endParaRP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u="sng" dirty="0">
                          <a:solidFill>
                            <a:schemeClr val="accent6">
                              <a:lumMod val="50000"/>
                            </a:schemeClr>
                          </a:solidFill>
                        </a:rPr>
                        <a:t>2021</a:t>
                      </a: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u="sng" dirty="0">
                          <a:solidFill>
                            <a:schemeClr val="accent6">
                              <a:lumMod val="50000"/>
                            </a:schemeClr>
                          </a:solidFill>
                        </a:rPr>
                        <a:t>2020</a:t>
                      </a:r>
                    </a:p>
                  </a:txBody>
                  <a:tcPr anchor="ctr">
                    <a:noFill/>
                  </a:tcPr>
                </a:tc>
                <a:extLst>
                  <a:ext uri="{0D108BD9-81ED-4DB2-BD59-A6C34878D82A}">
                    <a16:rowId xmlns:a16="http://schemas.microsoft.com/office/drawing/2014/main" val="599034771"/>
                  </a:ext>
                </a:extLst>
              </a:tr>
              <a:tr h="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700" kern="1200" baseline="0" dirty="0">
                          <a:solidFill>
                            <a:schemeClr val="accent6">
                              <a:lumMod val="50000"/>
                            </a:schemeClr>
                          </a:solidFill>
                          <a:latin typeface="+mn-lt"/>
                          <a:ea typeface="+mn-ea"/>
                          <a:cs typeface="+mn-cs"/>
                        </a:rPr>
                        <a:t>Public Safety</a:t>
                      </a:r>
                    </a:p>
                  </a:txBody>
                  <a:tcPr marL="0" marR="0" marT="0" marB="0" anchor="ctr">
                    <a:noFill/>
                  </a:tcPr>
                </a:tc>
                <a:tc>
                  <a:txBody>
                    <a:bodyPr/>
                    <a:lstStyle/>
                    <a:p>
                      <a:pPr marL="0" marR="0" algn="ctr" defTabSz="971550" rtl="0" eaLnBrk="1" fontAlgn="b" latinLnBrk="0" hangingPunct="1">
                        <a:lnSpc>
                          <a:spcPct val="115000"/>
                        </a:lnSpc>
                        <a:spcBef>
                          <a:spcPts val="0"/>
                        </a:spcBef>
                        <a:spcAft>
                          <a:spcPts val="0"/>
                        </a:spcAft>
                      </a:pPr>
                      <a:r>
                        <a:rPr lang="en-US" sz="1700" kern="1200" baseline="0" dirty="0">
                          <a:solidFill>
                            <a:schemeClr val="accent6">
                              <a:lumMod val="50000"/>
                            </a:schemeClr>
                          </a:solidFill>
                          <a:latin typeface="+mn-lt"/>
                          <a:ea typeface="+mn-ea"/>
                          <a:cs typeface="+mn-cs"/>
                        </a:rPr>
                        <a:t>$  624,000</a:t>
                      </a:r>
                    </a:p>
                  </a:txBody>
                  <a:tcPr marL="68580" marR="68580" marT="0" marB="0" anchor="ctr">
                    <a:noFill/>
                  </a:tcPr>
                </a:tc>
                <a:tc>
                  <a:txBody>
                    <a:bodyPr/>
                    <a:lstStyle/>
                    <a:p>
                      <a:pPr marL="0" marR="0" algn="ctr" defTabSz="800100" rtl="0" eaLnBrk="1" fontAlgn="b" latinLnBrk="0" hangingPunct="1">
                        <a:lnSpc>
                          <a:spcPct val="115000"/>
                        </a:lnSpc>
                        <a:spcBef>
                          <a:spcPts val="0"/>
                        </a:spcBef>
                        <a:spcAft>
                          <a:spcPts val="0"/>
                        </a:spcAft>
                      </a:pPr>
                      <a:r>
                        <a:rPr lang="en-US" sz="1700" kern="1200" baseline="0" dirty="0">
                          <a:solidFill>
                            <a:schemeClr val="accent6">
                              <a:lumMod val="50000"/>
                            </a:schemeClr>
                          </a:solidFill>
                          <a:latin typeface="+mn-lt"/>
                          <a:ea typeface="+mn-ea"/>
                          <a:cs typeface="+mn-cs"/>
                        </a:rPr>
                        <a:t>$624,000</a:t>
                      </a:r>
                    </a:p>
                  </a:txBody>
                  <a:tcPr marL="68580" marR="68580" marT="0" marB="0" anchor="ctr">
                    <a:noFill/>
                  </a:tcPr>
                </a:tc>
                <a:extLst>
                  <a:ext uri="{0D108BD9-81ED-4DB2-BD59-A6C34878D82A}">
                    <a16:rowId xmlns:a16="http://schemas.microsoft.com/office/drawing/2014/main" val="1763463278"/>
                  </a:ext>
                </a:extLst>
              </a:tr>
              <a:tr h="0">
                <a:tc>
                  <a:txBody>
                    <a:bodyPr/>
                    <a:lstStyle/>
                    <a:p>
                      <a:pPr marL="0" algn="l" defTabSz="914400" rtl="0" eaLnBrk="1" fontAlgn="b" latinLnBrk="0" hangingPunct="1"/>
                      <a:r>
                        <a:rPr lang="en-US" sz="1700" kern="1200" baseline="0" dirty="0">
                          <a:solidFill>
                            <a:schemeClr val="accent6">
                              <a:lumMod val="50000"/>
                            </a:schemeClr>
                          </a:solidFill>
                          <a:latin typeface="+mn-lt"/>
                          <a:ea typeface="+mn-ea"/>
                          <a:cs typeface="+mn-cs"/>
                        </a:rPr>
                        <a:t>Solid Waste</a:t>
                      </a:r>
                    </a:p>
                  </a:txBody>
                  <a:tcPr marL="0" marR="0" marT="0" marB="0" anchor="ctr">
                    <a:noFill/>
                  </a:tcPr>
                </a:tc>
                <a:tc>
                  <a:txBody>
                    <a:bodyPr/>
                    <a:lstStyle/>
                    <a:p>
                      <a:pPr marL="0" marR="0" algn="ctr" defTabSz="914400" rtl="0" eaLnBrk="1" fontAlgn="b" latinLnBrk="0" hangingPunct="1">
                        <a:lnSpc>
                          <a:spcPct val="115000"/>
                        </a:lnSpc>
                        <a:spcBef>
                          <a:spcPts val="0"/>
                        </a:spcBef>
                        <a:spcAft>
                          <a:spcPts val="0"/>
                        </a:spcAft>
                      </a:pPr>
                      <a:r>
                        <a:rPr lang="en-US" sz="1700" kern="1200" baseline="0" dirty="0">
                          <a:solidFill>
                            <a:schemeClr val="accent6">
                              <a:lumMod val="50000"/>
                            </a:schemeClr>
                          </a:solidFill>
                          <a:latin typeface="+mn-lt"/>
                          <a:ea typeface="+mn-ea"/>
                          <a:cs typeface="+mn-cs"/>
                        </a:rPr>
                        <a:t>    654,500</a:t>
                      </a:r>
                    </a:p>
                  </a:txBody>
                  <a:tcPr marL="68580" marR="68580" marT="0" marB="0" anchor="ctr">
                    <a:noFill/>
                  </a:tcPr>
                </a:tc>
                <a:tc>
                  <a:txBody>
                    <a:bodyPr/>
                    <a:lstStyle/>
                    <a:p>
                      <a:pPr marL="0" marR="0" algn="ctr" defTabSz="914400" rtl="0" eaLnBrk="1" fontAlgn="b" latinLnBrk="0" hangingPunct="1">
                        <a:lnSpc>
                          <a:spcPct val="115000"/>
                        </a:lnSpc>
                        <a:spcBef>
                          <a:spcPts val="0"/>
                        </a:spcBef>
                        <a:spcAft>
                          <a:spcPts val="0"/>
                        </a:spcAft>
                      </a:pPr>
                      <a:r>
                        <a:rPr lang="en-US" sz="1700" kern="1200" baseline="0" dirty="0">
                          <a:solidFill>
                            <a:schemeClr val="accent6">
                              <a:lumMod val="50000"/>
                            </a:schemeClr>
                          </a:solidFill>
                          <a:latin typeface="+mn-lt"/>
                          <a:ea typeface="+mn-ea"/>
                          <a:cs typeface="+mn-cs"/>
                        </a:rPr>
                        <a:t>  580,000</a:t>
                      </a:r>
                    </a:p>
                  </a:txBody>
                  <a:tcPr marL="68580" marR="68580" marT="0" marB="0" anchor="ctr">
                    <a:noFill/>
                  </a:tcPr>
                </a:tc>
                <a:extLst>
                  <a:ext uri="{0D108BD9-81ED-4DB2-BD59-A6C34878D82A}">
                    <a16:rowId xmlns:a16="http://schemas.microsoft.com/office/drawing/2014/main" val="1756606355"/>
                  </a:ext>
                </a:extLst>
              </a:tr>
              <a:tr h="0">
                <a:tc>
                  <a:txBody>
                    <a:bodyPr/>
                    <a:lstStyle/>
                    <a:p>
                      <a:pPr marL="0" algn="l" defTabSz="914400" rtl="0" eaLnBrk="1" fontAlgn="b" latinLnBrk="0" hangingPunct="1"/>
                      <a:r>
                        <a:rPr lang="en-US" sz="1700" kern="1200" baseline="0" dirty="0">
                          <a:solidFill>
                            <a:schemeClr val="accent6">
                              <a:lumMod val="50000"/>
                            </a:schemeClr>
                          </a:solidFill>
                          <a:latin typeface="+mn-lt"/>
                          <a:ea typeface="+mn-ea"/>
                          <a:cs typeface="+mn-cs"/>
                        </a:rPr>
                        <a:t>Legal Services (incl Magistrates)</a:t>
                      </a:r>
                    </a:p>
                  </a:txBody>
                  <a:tcPr marL="0" marR="0" marT="0" marB="0" anchor="ctr">
                    <a:noFill/>
                  </a:tcPr>
                </a:tc>
                <a:tc>
                  <a:txBody>
                    <a:bodyPr/>
                    <a:lstStyle/>
                    <a:p>
                      <a:pPr marL="0" marR="0" algn="ctr" defTabSz="914400" rtl="0" eaLnBrk="1" fontAlgn="b" latinLnBrk="0" hangingPunct="1">
                        <a:lnSpc>
                          <a:spcPct val="115000"/>
                        </a:lnSpc>
                        <a:spcBef>
                          <a:spcPts val="0"/>
                        </a:spcBef>
                        <a:spcAft>
                          <a:spcPts val="0"/>
                        </a:spcAft>
                      </a:pPr>
                      <a:r>
                        <a:rPr lang="en-US" sz="1700" kern="1200" baseline="0" dirty="0">
                          <a:solidFill>
                            <a:schemeClr val="accent6">
                              <a:lumMod val="50000"/>
                            </a:schemeClr>
                          </a:solidFill>
                          <a:latin typeface="+mn-lt"/>
                          <a:ea typeface="+mn-ea"/>
                          <a:cs typeface="+mn-cs"/>
                        </a:rPr>
                        <a:t>    143,000</a:t>
                      </a:r>
                    </a:p>
                  </a:txBody>
                  <a:tcPr marL="68580" marR="68580" marT="0" marB="0" anchor="ctr">
                    <a:noFill/>
                  </a:tcPr>
                </a:tc>
                <a:tc>
                  <a:txBody>
                    <a:bodyPr/>
                    <a:lstStyle/>
                    <a:p>
                      <a:pPr marL="0" marR="0" algn="ctr" defTabSz="914400" rtl="0" eaLnBrk="1" fontAlgn="b" latinLnBrk="0" hangingPunct="1">
                        <a:lnSpc>
                          <a:spcPct val="115000"/>
                        </a:lnSpc>
                        <a:spcBef>
                          <a:spcPts val="0"/>
                        </a:spcBef>
                        <a:spcAft>
                          <a:spcPts val="0"/>
                        </a:spcAft>
                      </a:pPr>
                      <a:r>
                        <a:rPr lang="en-US" sz="1700" kern="1200" baseline="0" dirty="0">
                          <a:solidFill>
                            <a:schemeClr val="accent6">
                              <a:lumMod val="50000"/>
                            </a:schemeClr>
                          </a:solidFill>
                          <a:latin typeface="+mn-lt"/>
                          <a:ea typeface="+mn-ea"/>
                          <a:cs typeface="+mn-cs"/>
                        </a:rPr>
                        <a:t>  143,000</a:t>
                      </a:r>
                    </a:p>
                  </a:txBody>
                  <a:tcPr marL="68580" marR="68580" marT="0" marB="0" anchor="ctr">
                    <a:noFill/>
                  </a:tcPr>
                </a:tc>
                <a:extLst>
                  <a:ext uri="{0D108BD9-81ED-4DB2-BD59-A6C34878D82A}">
                    <a16:rowId xmlns:a16="http://schemas.microsoft.com/office/drawing/2014/main" val="925199580"/>
                  </a:ext>
                </a:extLst>
              </a:tr>
              <a:tr h="0">
                <a:tc>
                  <a:txBody>
                    <a:bodyPr/>
                    <a:lstStyle/>
                    <a:p>
                      <a:pPr marL="0" algn="l" defTabSz="914400" rtl="0" eaLnBrk="1" fontAlgn="b" latinLnBrk="0" hangingPunct="1"/>
                      <a:r>
                        <a:rPr lang="en-US" sz="1700" kern="1200" baseline="0" dirty="0">
                          <a:solidFill>
                            <a:schemeClr val="accent6">
                              <a:lumMod val="50000"/>
                            </a:schemeClr>
                          </a:solidFill>
                          <a:latin typeface="+mn-lt"/>
                          <a:ea typeface="+mn-ea"/>
                          <a:cs typeface="+mn-cs"/>
                        </a:rPr>
                        <a:t>Engineering Services</a:t>
                      </a:r>
                    </a:p>
                  </a:txBody>
                  <a:tcPr marL="0" marR="0" marT="0" marB="0" anchor="ctr">
                    <a:noFill/>
                  </a:tcPr>
                </a:tc>
                <a:tc>
                  <a:txBody>
                    <a:bodyPr/>
                    <a:lstStyle/>
                    <a:p>
                      <a:pPr marL="0" marR="0" algn="ctr" defTabSz="914400" rtl="0" eaLnBrk="1" fontAlgn="b" latinLnBrk="0" hangingPunct="1">
                        <a:lnSpc>
                          <a:spcPct val="115000"/>
                        </a:lnSpc>
                        <a:spcBef>
                          <a:spcPts val="0"/>
                        </a:spcBef>
                        <a:spcAft>
                          <a:spcPts val="0"/>
                        </a:spcAft>
                      </a:pPr>
                      <a:r>
                        <a:rPr lang="en-US" sz="1700" kern="1200" baseline="0" dirty="0">
                          <a:solidFill>
                            <a:schemeClr val="accent6">
                              <a:lumMod val="50000"/>
                            </a:schemeClr>
                          </a:solidFill>
                          <a:latin typeface="+mn-lt"/>
                          <a:ea typeface="+mn-ea"/>
                          <a:cs typeface="+mn-cs"/>
                        </a:rPr>
                        <a:t>    175,000</a:t>
                      </a:r>
                    </a:p>
                  </a:txBody>
                  <a:tcPr marL="68580" marR="68580" marT="0" marB="0" anchor="ctr">
                    <a:noFill/>
                  </a:tcPr>
                </a:tc>
                <a:tc>
                  <a:txBody>
                    <a:bodyPr/>
                    <a:lstStyle/>
                    <a:p>
                      <a:pPr marL="0" marR="0" algn="ctr" defTabSz="914400" rtl="0" eaLnBrk="1" fontAlgn="b" latinLnBrk="0" hangingPunct="1">
                        <a:lnSpc>
                          <a:spcPct val="115000"/>
                        </a:lnSpc>
                        <a:spcBef>
                          <a:spcPts val="0"/>
                        </a:spcBef>
                        <a:spcAft>
                          <a:spcPts val="0"/>
                        </a:spcAft>
                      </a:pPr>
                      <a:r>
                        <a:rPr lang="en-US" sz="1700" kern="1200" baseline="0" dirty="0">
                          <a:solidFill>
                            <a:schemeClr val="accent6">
                              <a:lumMod val="50000"/>
                            </a:schemeClr>
                          </a:solidFill>
                          <a:latin typeface="+mn-lt"/>
                          <a:ea typeface="+mn-ea"/>
                          <a:cs typeface="+mn-cs"/>
                        </a:rPr>
                        <a:t>  175,000</a:t>
                      </a:r>
                    </a:p>
                  </a:txBody>
                  <a:tcPr marL="68580" marR="68580" marT="0" marB="0" anchor="ctr">
                    <a:noFill/>
                  </a:tcPr>
                </a:tc>
                <a:extLst>
                  <a:ext uri="{0D108BD9-81ED-4DB2-BD59-A6C34878D82A}">
                    <a16:rowId xmlns:a16="http://schemas.microsoft.com/office/drawing/2014/main" val="3256620052"/>
                  </a:ext>
                </a:extLst>
              </a:tr>
              <a:tr h="0">
                <a:tc>
                  <a:txBody>
                    <a:bodyPr/>
                    <a:lstStyle/>
                    <a:p>
                      <a:pPr marL="0" algn="l" defTabSz="914400" rtl="0" eaLnBrk="1" fontAlgn="b" latinLnBrk="0" hangingPunct="1"/>
                      <a:r>
                        <a:rPr lang="en-US" sz="1700" kern="1200" baseline="0" dirty="0">
                          <a:solidFill>
                            <a:schemeClr val="accent6">
                              <a:lumMod val="50000"/>
                            </a:schemeClr>
                          </a:solidFill>
                          <a:latin typeface="+mn-lt"/>
                          <a:ea typeface="+mn-ea"/>
                          <a:cs typeface="+mn-cs"/>
                        </a:rPr>
                        <a:t>Other Contracted Services</a:t>
                      </a:r>
                    </a:p>
                  </a:txBody>
                  <a:tcPr marL="0" marR="0" marT="0" marB="0" anchor="ctr">
                    <a:noFill/>
                  </a:tcPr>
                </a:tc>
                <a:tc>
                  <a:txBody>
                    <a:bodyPr/>
                    <a:lstStyle/>
                    <a:p>
                      <a:pPr marL="0" marR="0" algn="ctr" defTabSz="914400" rtl="0" eaLnBrk="1" fontAlgn="b" latinLnBrk="0" hangingPunct="1">
                        <a:lnSpc>
                          <a:spcPct val="115000"/>
                        </a:lnSpc>
                        <a:spcBef>
                          <a:spcPts val="0"/>
                        </a:spcBef>
                        <a:spcAft>
                          <a:spcPts val="0"/>
                        </a:spcAft>
                      </a:pPr>
                      <a:r>
                        <a:rPr lang="en-US" sz="1700" kern="1200" baseline="0" dirty="0">
                          <a:solidFill>
                            <a:schemeClr val="accent6">
                              <a:lumMod val="50000"/>
                            </a:schemeClr>
                          </a:solidFill>
                          <a:latin typeface="+mn-lt"/>
                          <a:ea typeface="+mn-ea"/>
                          <a:cs typeface="+mn-cs"/>
                        </a:rPr>
                        <a:t>    307,000</a:t>
                      </a:r>
                    </a:p>
                  </a:txBody>
                  <a:tcPr marL="68580" marR="68580" marT="0" marB="0" anchor="ctr">
                    <a:noFill/>
                  </a:tcPr>
                </a:tc>
                <a:tc>
                  <a:txBody>
                    <a:bodyPr/>
                    <a:lstStyle/>
                    <a:p>
                      <a:pPr marL="0" marR="0" algn="ctr" defTabSz="914400" rtl="0" eaLnBrk="1" fontAlgn="b" latinLnBrk="0" hangingPunct="1">
                        <a:lnSpc>
                          <a:spcPct val="115000"/>
                        </a:lnSpc>
                        <a:spcBef>
                          <a:spcPts val="0"/>
                        </a:spcBef>
                        <a:spcAft>
                          <a:spcPts val="0"/>
                        </a:spcAft>
                      </a:pPr>
                      <a:r>
                        <a:rPr lang="en-US" sz="1700" kern="1200" baseline="0" dirty="0">
                          <a:solidFill>
                            <a:schemeClr val="accent6">
                              <a:lumMod val="50000"/>
                            </a:schemeClr>
                          </a:solidFill>
                          <a:latin typeface="+mn-lt"/>
                          <a:ea typeface="+mn-ea"/>
                          <a:cs typeface="+mn-cs"/>
                        </a:rPr>
                        <a:t>  301,000</a:t>
                      </a:r>
                    </a:p>
                  </a:txBody>
                  <a:tcPr marL="68580" marR="68580" marT="0" marB="0" anchor="ctr">
                    <a:noFill/>
                  </a:tcPr>
                </a:tc>
                <a:extLst>
                  <a:ext uri="{0D108BD9-81ED-4DB2-BD59-A6C34878D82A}">
                    <a16:rowId xmlns:a16="http://schemas.microsoft.com/office/drawing/2014/main" val="3738136237"/>
                  </a:ext>
                </a:extLst>
              </a:tr>
              <a:tr h="0">
                <a:tc>
                  <a:txBody>
                    <a:bodyPr/>
                    <a:lstStyle/>
                    <a:p>
                      <a:pPr marL="0" algn="l" defTabSz="914400" rtl="0" eaLnBrk="1" fontAlgn="b" latinLnBrk="0" hangingPunct="1"/>
                      <a:r>
                        <a:rPr lang="en-US" sz="1700" kern="1200" baseline="0" dirty="0">
                          <a:solidFill>
                            <a:schemeClr val="accent6">
                              <a:lumMod val="50000"/>
                            </a:schemeClr>
                          </a:solidFill>
                          <a:latin typeface="+mn-lt"/>
                          <a:ea typeface="+mn-ea"/>
                          <a:cs typeface="+mn-cs"/>
                        </a:rPr>
                        <a:t>Operations &amp; Maintenance</a:t>
                      </a:r>
                    </a:p>
                  </a:txBody>
                  <a:tcPr marL="0" marR="0" marT="0" marB="0" anchor="ctr">
                    <a:noFill/>
                  </a:tcPr>
                </a:tc>
                <a:tc>
                  <a:txBody>
                    <a:bodyPr/>
                    <a:lstStyle/>
                    <a:p>
                      <a:pPr marL="0" marR="0" algn="ctr" defTabSz="914400" rtl="0" eaLnBrk="1" fontAlgn="b" latinLnBrk="0" hangingPunct="1">
                        <a:lnSpc>
                          <a:spcPct val="115000"/>
                        </a:lnSpc>
                        <a:spcBef>
                          <a:spcPts val="0"/>
                        </a:spcBef>
                        <a:spcAft>
                          <a:spcPts val="0"/>
                        </a:spcAft>
                      </a:pPr>
                      <a:r>
                        <a:rPr lang="en-US" sz="1700" kern="1200" baseline="0" dirty="0">
                          <a:solidFill>
                            <a:schemeClr val="accent6">
                              <a:lumMod val="50000"/>
                            </a:schemeClr>
                          </a:solidFill>
                          <a:latin typeface="+mn-lt"/>
                          <a:ea typeface="+mn-ea"/>
                          <a:cs typeface="+mn-cs"/>
                        </a:rPr>
                        <a:t>    928,865</a:t>
                      </a:r>
                    </a:p>
                  </a:txBody>
                  <a:tcPr marL="68580" marR="68580" marT="0" marB="0" anchor="ctr">
                    <a:noFill/>
                  </a:tcPr>
                </a:tc>
                <a:tc>
                  <a:txBody>
                    <a:bodyPr/>
                    <a:lstStyle/>
                    <a:p>
                      <a:pPr marL="0" marR="0" algn="ctr" defTabSz="914400" rtl="0" eaLnBrk="1" fontAlgn="b" latinLnBrk="0" hangingPunct="1">
                        <a:lnSpc>
                          <a:spcPct val="115000"/>
                        </a:lnSpc>
                        <a:spcBef>
                          <a:spcPts val="0"/>
                        </a:spcBef>
                        <a:spcAft>
                          <a:spcPts val="0"/>
                        </a:spcAft>
                      </a:pPr>
                      <a:r>
                        <a:rPr lang="en-US" sz="1700" kern="1200" baseline="0" dirty="0">
                          <a:solidFill>
                            <a:schemeClr val="accent6">
                              <a:lumMod val="50000"/>
                            </a:schemeClr>
                          </a:solidFill>
                          <a:latin typeface="+mn-lt"/>
                          <a:ea typeface="+mn-ea"/>
                          <a:cs typeface="+mn-cs"/>
                        </a:rPr>
                        <a:t>  930,615</a:t>
                      </a:r>
                    </a:p>
                  </a:txBody>
                  <a:tcPr marL="68580" marR="68580" marT="0" marB="0" anchor="ctr">
                    <a:noFill/>
                  </a:tcPr>
                </a:tc>
                <a:extLst>
                  <a:ext uri="{0D108BD9-81ED-4DB2-BD59-A6C34878D82A}">
                    <a16:rowId xmlns:a16="http://schemas.microsoft.com/office/drawing/2014/main" val="2789372198"/>
                  </a:ext>
                </a:extLst>
              </a:tr>
              <a:tr h="0">
                <a:tc>
                  <a:txBody>
                    <a:bodyPr/>
                    <a:lstStyle/>
                    <a:p>
                      <a:pPr marL="0" algn="l" defTabSz="914400" rtl="0" eaLnBrk="1" fontAlgn="b" latinLnBrk="0" hangingPunct="1"/>
                      <a:r>
                        <a:rPr lang="en-US" sz="1700" kern="1200" baseline="0" dirty="0">
                          <a:solidFill>
                            <a:schemeClr val="accent6">
                              <a:lumMod val="50000"/>
                            </a:schemeClr>
                          </a:solidFill>
                          <a:latin typeface="+mn-lt"/>
                          <a:ea typeface="+mn-ea"/>
                          <a:cs typeface="+mn-cs"/>
                        </a:rPr>
                        <a:t>Staffing Costs</a:t>
                      </a:r>
                    </a:p>
                  </a:txBody>
                  <a:tcPr marL="0" marR="0" marT="0" marB="0" anchor="ctr">
                    <a:noFill/>
                  </a:tcPr>
                </a:tc>
                <a:tc>
                  <a:txBody>
                    <a:bodyPr/>
                    <a:lstStyle/>
                    <a:p>
                      <a:pPr marL="0" algn="ctr" defTabSz="914400" rtl="0" eaLnBrk="1" fontAlgn="b" latinLnBrk="0" hangingPunct="1"/>
                      <a:r>
                        <a:rPr lang="en-US" sz="1700" kern="1200" baseline="0" dirty="0">
                          <a:solidFill>
                            <a:schemeClr val="accent6">
                              <a:lumMod val="50000"/>
                            </a:schemeClr>
                          </a:solidFill>
                          <a:latin typeface="+mn-lt"/>
                          <a:ea typeface="+mn-ea"/>
                          <a:cs typeface="+mn-cs"/>
                        </a:rPr>
                        <a:t> 1,069,000</a:t>
                      </a:r>
                    </a:p>
                  </a:txBody>
                  <a:tcPr marL="0" marR="0" marT="0" marB="0" anchor="ctr">
                    <a:noFill/>
                  </a:tcPr>
                </a:tc>
                <a:tc>
                  <a:txBody>
                    <a:bodyPr/>
                    <a:lstStyle/>
                    <a:p>
                      <a:pPr marL="0" algn="ctr" defTabSz="914400" rtl="0" eaLnBrk="1" fontAlgn="b" latinLnBrk="0" hangingPunct="1"/>
                      <a:r>
                        <a:rPr lang="en-US" sz="1700" kern="1200" baseline="0" dirty="0">
                          <a:solidFill>
                            <a:schemeClr val="accent6">
                              <a:lumMod val="50000"/>
                            </a:schemeClr>
                          </a:solidFill>
                          <a:latin typeface="+mn-lt"/>
                          <a:ea typeface="+mn-ea"/>
                          <a:cs typeface="+mn-cs"/>
                        </a:rPr>
                        <a:t>  847,250</a:t>
                      </a:r>
                    </a:p>
                  </a:txBody>
                  <a:tcPr marL="0" marR="0" marT="0" marB="0" anchor="ctr">
                    <a:noFill/>
                  </a:tcPr>
                </a:tc>
                <a:extLst>
                  <a:ext uri="{0D108BD9-81ED-4DB2-BD59-A6C34878D82A}">
                    <a16:rowId xmlns:a16="http://schemas.microsoft.com/office/drawing/2014/main" val="2897123848"/>
                  </a:ext>
                </a:extLst>
              </a:tr>
              <a:tr h="0">
                <a:tc>
                  <a:txBody>
                    <a:bodyPr/>
                    <a:lstStyle/>
                    <a:p>
                      <a:pPr marL="0" algn="l" defTabSz="914400" rtl="0" eaLnBrk="1" fontAlgn="b" latinLnBrk="0" hangingPunct="1"/>
                      <a:r>
                        <a:rPr lang="en-US" sz="1700" kern="1200" baseline="0" dirty="0">
                          <a:solidFill>
                            <a:schemeClr val="accent6">
                              <a:lumMod val="50000"/>
                            </a:schemeClr>
                          </a:solidFill>
                          <a:latin typeface="+mn-lt"/>
                          <a:ea typeface="+mn-ea"/>
                          <a:cs typeface="+mn-cs"/>
                        </a:rPr>
                        <a:t>Insurance</a:t>
                      </a:r>
                    </a:p>
                  </a:txBody>
                  <a:tcPr marL="0" marR="0" marT="0" marB="0" anchor="ctr">
                    <a:noFill/>
                  </a:tcPr>
                </a:tc>
                <a:tc>
                  <a:txBody>
                    <a:bodyPr/>
                    <a:lstStyle/>
                    <a:p>
                      <a:pPr marL="0" algn="ctr" defTabSz="914400" rtl="0" eaLnBrk="1" fontAlgn="b" latinLnBrk="0" hangingPunct="1"/>
                      <a:r>
                        <a:rPr lang="en-US" sz="1700" kern="1200" baseline="0" dirty="0">
                          <a:solidFill>
                            <a:schemeClr val="accent6">
                              <a:lumMod val="50000"/>
                            </a:schemeClr>
                          </a:solidFill>
                          <a:latin typeface="+mn-lt"/>
                          <a:ea typeface="+mn-ea"/>
                          <a:cs typeface="+mn-cs"/>
                        </a:rPr>
                        <a:t>    140,000</a:t>
                      </a:r>
                    </a:p>
                  </a:txBody>
                  <a:tcPr marL="0" marR="0" marT="0" marB="0" anchor="ctr">
                    <a:noFill/>
                  </a:tcPr>
                </a:tc>
                <a:tc>
                  <a:txBody>
                    <a:bodyPr/>
                    <a:lstStyle/>
                    <a:p>
                      <a:pPr marL="0" algn="ctr" defTabSz="914400" rtl="0" eaLnBrk="1" fontAlgn="b" latinLnBrk="0" hangingPunct="1"/>
                      <a:r>
                        <a:rPr lang="en-US" sz="1700" kern="1200" baseline="0" dirty="0">
                          <a:solidFill>
                            <a:schemeClr val="accent6">
                              <a:lumMod val="50000"/>
                            </a:schemeClr>
                          </a:solidFill>
                          <a:latin typeface="+mn-lt"/>
                          <a:ea typeface="+mn-ea"/>
                          <a:cs typeface="+mn-cs"/>
                        </a:rPr>
                        <a:t>  140,000</a:t>
                      </a:r>
                    </a:p>
                  </a:txBody>
                  <a:tcPr marL="0" marR="0" marT="0" marB="0" anchor="ctr">
                    <a:noFill/>
                  </a:tcPr>
                </a:tc>
                <a:extLst>
                  <a:ext uri="{0D108BD9-81ED-4DB2-BD59-A6C34878D82A}">
                    <a16:rowId xmlns:a16="http://schemas.microsoft.com/office/drawing/2014/main" val="1194718937"/>
                  </a:ext>
                </a:extLst>
              </a:tr>
              <a:tr h="0">
                <a:tc>
                  <a:txBody>
                    <a:bodyPr/>
                    <a:lstStyle/>
                    <a:p>
                      <a:pPr marL="0" algn="l" defTabSz="914400" rtl="0" eaLnBrk="1" fontAlgn="b" latinLnBrk="0" hangingPunct="1"/>
                      <a:r>
                        <a:rPr lang="en-US" sz="1700" kern="1200" baseline="0" dirty="0">
                          <a:solidFill>
                            <a:schemeClr val="accent6">
                              <a:lumMod val="50000"/>
                            </a:schemeClr>
                          </a:solidFill>
                          <a:latin typeface="+mn-lt"/>
                          <a:ea typeface="+mn-ea"/>
                          <a:cs typeface="+mn-cs"/>
                        </a:rPr>
                        <a:t>Communications &amp; Technology</a:t>
                      </a:r>
                    </a:p>
                  </a:txBody>
                  <a:tcPr marL="0" marR="0" marT="0" marB="0" anchor="ctr">
                    <a:noFill/>
                  </a:tcPr>
                </a:tc>
                <a:tc>
                  <a:txBody>
                    <a:bodyPr/>
                    <a:lstStyle/>
                    <a:p>
                      <a:pPr marL="0" algn="ctr" defTabSz="914400" rtl="0" eaLnBrk="1" fontAlgn="b" latinLnBrk="0" hangingPunct="1"/>
                      <a:r>
                        <a:rPr lang="en-US" sz="1700" kern="1200" baseline="0" dirty="0">
                          <a:solidFill>
                            <a:schemeClr val="accent6">
                              <a:lumMod val="50000"/>
                            </a:schemeClr>
                          </a:solidFill>
                          <a:latin typeface="+mn-lt"/>
                          <a:ea typeface="+mn-ea"/>
                          <a:cs typeface="+mn-cs"/>
                        </a:rPr>
                        <a:t>       93,000</a:t>
                      </a:r>
                    </a:p>
                  </a:txBody>
                  <a:tcPr marL="0" marR="0" marT="0" marB="0" anchor="ctr">
                    <a:noFill/>
                  </a:tcPr>
                </a:tc>
                <a:tc>
                  <a:txBody>
                    <a:bodyPr/>
                    <a:lstStyle/>
                    <a:p>
                      <a:pPr marL="0" algn="ctr" defTabSz="914400" rtl="0" eaLnBrk="1" fontAlgn="b" latinLnBrk="0" hangingPunct="1"/>
                      <a:r>
                        <a:rPr lang="en-US" sz="1700" kern="1200" baseline="0" dirty="0">
                          <a:solidFill>
                            <a:schemeClr val="accent6">
                              <a:lumMod val="50000"/>
                            </a:schemeClr>
                          </a:solidFill>
                          <a:latin typeface="+mn-lt"/>
                          <a:ea typeface="+mn-ea"/>
                          <a:cs typeface="+mn-cs"/>
                        </a:rPr>
                        <a:t>  139,000</a:t>
                      </a:r>
                    </a:p>
                  </a:txBody>
                  <a:tcPr marL="0" marR="0" marT="0" marB="0" anchor="ctr">
                    <a:noFill/>
                  </a:tcPr>
                </a:tc>
                <a:extLst>
                  <a:ext uri="{0D108BD9-81ED-4DB2-BD59-A6C34878D82A}">
                    <a16:rowId xmlns:a16="http://schemas.microsoft.com/office/drawing/2014/main" val="1563406718"/>
                  </a:ext>
                </a:extLst>
              </a:tr>
              <a:tr h="0">
                <a:tc>
                  <a:txBody>
                    <a:bodyPr/>
                    <a:lstStyle/>
                    <a:p>
                      <a:pPr marL="0" algn="l" defTabSz="914400" rtl="0" eaLnBrk="1" fontAlgn="b" latinLnBrk="0" hangingPunct="1"/>
                      <a:r>
                        <a:rPr lang="en-US" sz="1700" kern="1200" baseline="0" dirty="0">
                          <a:solidFill>
                            <a:schemeClr val="accent6">
                              <a:lumMod val="50000"/>
                            </a:schemeClr>
                          </a:solidFill>
                          <a:latin typeface="+mn-lt"/>
                          <a:ea typeface="+mn-ea"/>
                          <a:cs typeface="+mn-cs"/>
                        </a:rPr>
                        <a:t>Capital Projects </a:t>
                      </a:r>
                    </a:p>
                  </a:txBody>
                  <a:tcPr marL="0" marR="0" marT="0" marB="0" anchor="ctr">
                    <a:noFill/>
                  </a:tcPr>
                </a:tc>
                <a:tc>
                  <a:txBody>
                    <a:bodyPr/>
                    <a:lstStyle/>
                    <a:p>
                      <a:pPr marL="0" algn="ctr" defTabSz="914400" rtl="0" eaLnBrk="1" fontAlgn="b" latinLnBrk="0" hangingPunct="1"/>
                      <a:r>
                        <a:rPr lang="en-US" sz="1700" kern="1200" baseline="0" dirty="0">
                          <a:solidFill>
                            <a:schemeClr val="accent6">
                              <a:lumMod val="50000"/>
                            </a:schemeClr>
                          </a:solidFill>
                          <a:latin typeface="+mn-lt"/>
                          <a:ea typeface="+mn-ea"/>
                          <a:cs typeface="+mn-cs"/>
                        </a:rPr>
                        <a:t>     107,500</a:t>
                      </a:r>
                    </a:p>
                  </a:txBody>
                  <a:tcPr marL="0" marR="0" marT="0" marB="0" anchor="ctr">
                    <a:noFill/>
                  </a:tcPr>
                </a:tc>
                <a:tc>
                  <a:txBody>
                    <a:bodyPr/>
                    <a:lstStyle/>
                    <a:p>
                      <a:pPr marL="0" algn="ctr" defTabSz="914400" rtl="0" eaLnBrk="1" fontAlgn="b" latinLnBrk="0" hangingPunct="1"/>
                      <a:r>
                        <a:rPr lang="en-US" sz="1700" kern="1200" baseline="0" dirty="0">
                          <a:solidFill>
                            <a:schemeClr val="accent6">
                              <a:lumMod val="50000"/>
                            </a:schemeClr>
                          </a:solidFill>
                          <a:latin typeface="+mn-lt"/>
                          <a:ea typeface="+mn-ea"/>
                          <a:cs typeface="+mn-cs"/>
                        </a:rPr>
                        <a:t>  390,683</a:t>
                      </a:r>
                    </a:p>
                  </a:txBody>
                  <a:tcPr marL="0" marR="0" marT="0" marB="0" anchor="ctr">
                    <a:noFill/>
                  </a:tcPr>
                </a:tc>
                <a:extLst>
                  <a:ext uri="{0D108BD9-81ED-4DB2-BD59-A6C34878D82A}">
                    <a16:rowId xmlns:a16="http://schemas.microsoft.com/office/drawing/2014/main" val="1107366956"/>
                  </a:ext>
                </a:extLst>
              </a:tr>
              <a:tr h="0">
                <a:tc>
                  <a:txBody>
                    <a:bodyPr/>
                    <a:lstStyle/>
                    <a:p>
                      <a:pPr marL="0" algn="l" defTabSz="914400" rtl="0" eaLnBrk="1" fontAlgn="b" latinLnBrk="0" hangingPunct="1"/>
                      <a:r>
                        <a:rPr lang="en-US" sz="1700" kern="1200" baseline="0" dirty="0">
                          <a:solidFill>
                            <a:schemeClr val="accent6">
                              <a:lumMod val="50000"/>
                            </a:schemeClr>
                          </a:solidFill>
                          <a:latin typeface="+mn-lt"/>
                          <a:ea typeface="+mn-ea"/>
                          <a:cs typeface="+mn-cs"/>
                        </a:rPr>
                        <a:t>Debt Service</a:t>
                      </a:r>
                    </a:p>
                  </a:txBody>
                  <a:tcPr marL="0" marR="0" marT="0" marB="0" anchor="ctr">
                    <a:noFill/>
                  </a:tcPr>
                </a:tc>
                <a:tc>
                  <a:txBody>
                    <a:bodyPr/>
                    <a:lstStyle/>
                    <a:p>
                      <a:pPr marL="0" algn="ctr" defTabSz="914400" rtl="0" eaLnBrk="1" fontAlgn="b" latinLnBrk="0" hangingPunct="1"/>
                      <a:r>
                        <a:rPr lang="en-US" sz="1700" kern="1200" baseline="0" dirty="0">
                          <a:solidFill>
                            <a:schemeClr val="accent6">
                              <a:lumMod val="50000"/>
                            </a:schemeClr>
                          </a:solidFill>
                          <a:latin typeface="+mn-lt"/>
                          <a:ea typeface="+mn-ea"/>
                          <a:cs typeface="+mn-cs"/>
                        </a:rPr>
                        <a:t>     306,000</a:t>
                      </a:r>
                    </a:p>
                  </a:txBody>
                  <a:tcPr marL="0" marR="0" marT="0" marB="0" anchor="ctr">
                    <a:noFill/>
                  </a:tcPr>
                </a:tc>
                <a:tc>
                  <a:txBody>
                    <a:bodyPr/>
                    <a:lstStyle/>
                    <a:p>
                      <a:pPr marL="0" algn="ctr" defTabSz="914400" rtl="0" eaLnBrk="1" fontAlgn="b" latinLnBrk="0" hangingPunct="1"/>
                      <a:r>
                        <a:rPr lang="en-US" sz="1700" kern="1200" baseline="0" dirty="0">
                          <a:solidFill>
                            <a:schemeClr val="accent6">
                              <a:lumMod val="50000"/>
                            </a:schemeClr>
                          </a:solidFill>
                          <a:latin typeface="+mn-lt"/>
                          <a:ea typeface="+mn-ea"/>
                          <a:cs typeface="+mn-cs"/>
                        </a:rPr>
                        <a:t>  306,000</a:t>
                      </a:r>
                    </a:p>
                  </a:txBody>
                  <a:tcPr marL="0" marR="0" marT="0" marB="0" anchor="ctr">
                    <a:noFill/>
                  </a:tcPr>
                </a:tc>
                <a:extLst>
                  <a:ext uri="{0D108BD9-81ED-4DB2-BD59-A6C34878D82A}">
                    <a16:rowId xmlns:a16="http://schemas.microsoft.com/office/drawing/2014/main" val="2764815293"/>
                  </a:ext>
                </a:extLst>
              </a:tr>
              <a:tr h="0">
                <a:tc>
                  <a:txBody>
                    <a:bodyPr/>
                    <a:lstStyle/>
                    <a:p>
                      <a:pPr marL="0" algn="l" defTabSz="914400" rtl="0" eaLnBrk="1" fontAlgn="b" latinLnBrk="0" hangingPunct="1"/>
                      <a:r>
                        <a:rPr lang="en-US" sz="1700" kern="1200" baseline="0" dirty="0">
                          <a:solidFill>
                            <a:schemeClr val="accent6">
                              <a:lumMod val="50000"/>
                            </a:schemeClr>
                          </a:solidFill>
                          <a:latin typeface="+mn-lt"/>
                          <a:ea typeface="+mn-ea"/>
                          <a:cs typeface="+mn-cs"/>
                        </a:rPr>
                        <a:t>All Other</a:t>
                      </a:r>
                    </a:p>
                  </a:txBody>
                  <a:tcPr marL="0" marR="0" marT="0" marB="0" anchor="ctr">
                    <a:noFill/>
                  </a:tcPr>
                </a:tc>
                <a:tc>
                  <a:txBody>
                    <a:bodyPr/>
                    <a:lstStyle/>
                    <a:p>
                      <a:pPr marL="0" algn="ctr" defTabSz="914400" rtl="0" eaLnBrk="1" fontAlgn="b" latinLnBrk="0" hangingPunct="1"/>
                      <a:r>
                        <a:rPr lang="en-US" sz="1700" u="sng" kern="1200" baseline="0" dirty="0">
                          <a:solidFill>
                            <a:schemeClr val="accent6">
                              <a:lumMod val="50000"/>
                            </a:schemeClr>
                          </a:solidFill>
                          <a:latin typeface="+mn-lt"/>
                          <a:ea typeface="+mn-ea"/>
                          <a:cs typeface="+mn-cs"/>
                        </a:rPr>
                        <a:t>     291,498</a:t>
                      </a:r>
                      <a:endParaRPr lang="en-US" sz="1700" u="none" kern="1200" baseline="0" dirty="0">
                        <a:solidFill>
                          <a:schemeClr val="accent6">
                            <a:lumMod val="50000"/>
                          </a:schemeClr>
                        </a:solidFill>
                        <a:latin typeface="+mn-lt"/>
                        <a:ea typeface="+mn-ea"/>
                        <a:cs typeface="+mn-cs"/>
                      </a:endParaRPr>
                    </a:p>
                  </a:txBody>
                  <a:tcPr marL="0" marR="0" marT="0" marB="0" anchor="ctr">
                    <a:noFill/>
                  </a:tcPr>
                </a:tc>
                <a:tc>
                  <a:txBody>
                    <a:bodyPr/>
                    <a:lstStyle/>
                    <a:p>
                      <a:pPr marL="0" algn="ctr" defTabSz="914400" rtl="0" eaLnBrk="1" fontAlgn="b" latinLnBrk="0" hangingPunct="1"/>
                      <a:r>
                        <a:rPr lang="en-US" sz="1700" u="sng" kern="1200" baseline="0" dirty="0">
                          <a:solidFill>
                            <a:schemeClr val="accent6">
                              <a:lumMod val="50000"/>
                            </a:schemeClr>
                          </a:solidFill>
                          <a:latin typeface="+mn-lt"/>
                          <a:ea typeface="+mn-ea"/>
                          <a:cs typeface="+mn-cs"/>
                        </a:rPr>
                        <a:t>  500,050</a:t>
                      </a:r>
                      <a:endParaRPr lang="en-US" sz="1700" u="none" kern="1200" baseline="0" dirty="0">
                        <a:solidFill>
                          <a:schemeClr val="accent6">
                            <a:lumMod val="50000"/>
                          </a:schemeClr>
                        </a:solidFill>
                        <a:latin typeface="+mn-lt"/>
                        <a:ea typeface="+mn-ea"/>
                        <a:cs typeface="+mn-cs"/>
                      </a:endParaRPr>
                    </a:p>
                  </a:txBody>
                  <a:tcPr marL="0" marR="0" marT="0" marB="0" anchor="ctr">
                    <a:noFill/>
                  </a:tcPr>
                </a:tc>
                <a:extLst>
                  <a:ext uri="{0D108BD9-81ED-4DB2-BD59-A6C34878D82A}">
                    <a16:rowId xmlns:a16="http://schemas.microsoft.com/office/drawing/2014/main" val="2004684606"/>
                  </a:ext>
                </a:extLst>
              </a:tr>
              <a:tr h="0">
                <a:tc>
                  <a:txBody>
                    <a:bodyPr/>
                    <a:lstStyle/>
                    <a:p>
                      <a:pPr marL="0" marR="0" lvl="1" indent="0" algn="r" defTabSz="914400" rtl="0" eaLnBrk="1" fontAlgn="b" latinLnBrk="0" hangingPunct="1">
                        <a:lnSpc>
                          <a:spcPct val="100000"/>
                        </a:lnSpc>
                        <a:spcBef>
                          <a:spcPts val="0"/>
                        </a:spcBef>
                        <a:spcAft>
                          <a:spcPts val="0"/>
                        </a:spcAft>
                        <a:buClrTx/>
                        <a:buSzTx/>
                        <a:buFontTx/>
                        <a:buNone/>
                        <a:tabLst/>
                        <a:defRPr/>
                      </a:pPr>
                      <a:r>
                        <a:rPr lang="en-US" sz="1800" b="1" i="1" kern="1200" baseline="0" dirty="0">
                          <a:solidFill>
                            <a:schemeClr val="accent6">
                              <a:lumMod val="50000"/>
                            </a:schemeClr>
                          </a:solidFill>
                          <a:latin typeface="+mn-lt"/>
                          <a:ea typeface="+mn-ea"/>
                          <a:cs typeface="+mn-cs"/>
                        </a:rPr>
                        <a:t>Total all funds</a:t>
                      </a:r>
                    </a:p>
                  </a:txBody>
                  <a:tcPr anchor="ctr">
                    <a:noFill/>
                  </a:tcPr>
                </a:tc>
                <a:tc>
                  <a:txBody>
                    <a:bodyPr/>
                    <a:lstStyle/>
                    <a:p>
                      <a:pPr marL="0" algn="ctr" defTabSz="914400" rtl="0" eaLnBrk="1" fontAlgn="b" latinLnBrk="0" hangingPunct="1"/>
                      <a:r>
                        <a:rPr lang="en-US" sz="1800" b="1" i="1" u="dbl" kern="1200" baseline="0" dirty="0">
                          <a:solidFill>
                            <a:schemeClr val="accent6">
                              <a:lumMod val="50000"/>
                            </a:schemeClr>
                          </a:solidFill>
                          <a:latin typeface="+mn-lt"/>
                          <a:ea typeface="+mn-ea"/>
                          <a:cs typeface="+mn-cs"/>
                        </a:rPr>
                        <a:t>$4,839,363</a:t>
                      </a:r>
                    </a:p>
                  </a:txBody>
                  <a:tcPr marL="0" marR="0" marT="0" marB="0" anchor="ctr">
                    <a:noFill/>
                  </a:tcPr>
                </a:tc>
                <a:tc>
                  <a:txBody>
                    <a:bodyPr/>
                    <a:lstStyle/>
                    <a:p>
                      <a:pPr marL="0" algn="ctr" defTabSz="914400" rtl="0" eaLnBrk="1" fontAlgn="b" latinLnBrk="0" hangingPunct="1"/>
                      <a:r>
                        <a:rPr lang="en-US" sz="1800" b="1" i="1" u="dbl" kern="1200" baseline="0" dirty="0">
                          <a:solidFill>
                            <a:schemeClr val="accent6">
                              <a:lumMod val="50000"/>
                            </a:schemeClr>
                          </a:solidFill>
                          <a:latin typeface="+mn-lt"/>
                          <a:ea typeface="+mn-ea"/>
                          <a:cs typeface="+mn-cs"/>
                        </a:rPr>
                        <a:t>$5,076,598</a:t>
                      </a:r>
                    </a:p>
                  </a:txBody>
                  <a:tcPr marL="0" marR="0" marT="0" marB="0" anchor="ctr">
                    <a:noFill/>
                  </a:tcPr>
                </a:tc>
                <a:extLst>
                  <a:ext uri="{0D108BD9-81ED-4DB2-BD59-A6C34878D82A}">
                    <a16:rowId xmlns:a16="http://schemas.microsoft.com/office/drawing/2014/main" val="3629427371"/>
                  </a:ext>
                </a:extLst>
              </a:tr>
            </a:tbl>
          </a:graphicData>
        </a:graphic>
      </p:graphicFrame>
      <p:sp>
        <p:nvSpPr>
          <p:cNvPr id="3" name="TextBox 2">
            <a:extLst>
              <a:ext uri="{FF2B5EF4-FFF2-40B4-BE49-F238E27FC236}">
                <a16:creationId xmlns:a16="http://schemas.microsoft.com/office/drawing/2014/main" id="{898F551D-84F9-463E-B302-A9142DF1741B}"/>
              </a:ext>
            </a:extLst>
          </p:cNvPr>
          <p:cNvSpPr txBox="1"/>
          <p:nvPr/>
        </p:nvSpPr>
        <p:spPr>
          <a:xfrm>
            <a:off x="533400" y="171001"/>
            <a:ext cx="4396740" cy="1333314"/>
          </a:xfrm>
          <a:prstGeom prst="rect">
            <a:avLst/>
          </a:prstGeom>
          <a:noFill/>
        </p:spPr>
        <p:txBody>
          <a:bodyPr wrap="square" rtlCol="0">
            <a:spAutoFit/>
          </a:bodyPr>
          <a:lstStyle/>
          <a:p>
            <a:pPr defTabSz="914400">
              <a:lnSpc>
                <a:spcPct val="84000"/>
              </a:lnSpc>
              <a:spcBef>
                <a:spcPct val="0"/>
              </a:spcBef>
              <a:tabLst>
                <a:tab pos="1203325" algn="l"/>
              </a:tabLst>
            </a:pPr>
            <a:r>
              <a:rPr lang="en-US" sz="4800" dirty="0">
                <a:solidFill>
                  <a:schemeClr val="bg1"/>
                </a:solidFill>
                <a:latin typeface="+mj-lt"/>
                <a:ea typeface="+mj-ea"/>
                <a:cs typeface="+mj-cs"/>
              </a:rPr>
              <a:t>Where our money goes…</a:t>
            </a:r>
          </a:p>
        </p:txBody>
      </p:sp>
      <p:sp>
        <p:nvSpPr>
          <p:cNvPr id="11" name="Title 1">
            <a:extLst>
              <a:ext uri="{FF2B5EF4-FFF2-40B4-BE49-F238E27FC236}">
                <a16:creationId xmlns:a16="http://schemas.microsoft.com/office/drawing/2014/main" id="{9EBE4F80-876C-41A3-9C92-5ADFE36C92EA}"/>
              </a:ext>
            </a:extLst>
          </p:cNvPr>
          <p:cNvSpPr>
            <a:spLocks noGrp="1"/>
          </p:cNvSpPr>
          <p:nvPr>
            <p:ph type="title"/>
          </p:nvPr>
        </p:nvSpPr>
        <p:spPr>
          <a:xfrm>
            <a:off x="45879" y="-40284"/>
            <a:ext cx="10515600" cy="1191491"/>
          </a:xfrm>
        </p:spPr>
        <p:txBody>
          <a:bodyPr/>
          <a:lstStyle/>
          <a:p>
            <a:r>
              <a:rPr lang="en-US" sz="4000" b="1" dirty="0">
                <a:solidFill>
                  <a:schemeClr val="accent6">
                    <a:lumMod val="75000"/>
                  </a:schemeClr>
                </a:solidFill>
              </a:rPr>
              <a:t>WHERE THE MONEY GOES</a:t>
            </a:r>
            <a:br>
              <a:rPr lang="en-US" dirty="0"/>
            </a:br>
            <a:endParaRPr lang="en-US" dirty="0"/>
          </a:p>
        </p:txBody>
      </p:sp>
      <p:grpSp>
        <p:nvGrpSpPr>
          <p:cNvPr id="12" name="Group 11">
            <a:extLst>
              <a:ext uri="{FF2B5EF4-FFF2-40B4-BE49-F238E27FC236}">
                <a16:creationId xmlns:a16="http://schemas.microsoft.com/office/drawing/2014/main" id="{36876665-0E26-49AA-BBCF-BEE842F38558}"/>
              </a:ext>
            </a:extLst>
          </p:cNvPr>
          <p:cNvGrpSpPr/>
          <p:nvPr/>
        </p:nvGrpSpPr>
        <p:grpSpPr>
          <a:xfrm>
            <a:off x="159328" y="677480"/>
            <a:ext cx="5303520" cy="12065"/>
            <a:chOff x="0" y="0"/>
            <a:chExt cx="6632543" cy="12192"/>
          </a:xfrm>
        </p:grpSpPr>
        <p:sp>
          <p:nvSpPr>
            <p:cNvPr id="13" name="Shape 8225">
              <a:extLst>
                <a:ext uri="{FF2B5EF4-FFF2-40B4-BE49-F238E27FC236}">
                  <a16:creationId xmlns:a16="http://schemas.microsoft.com/office/drawing/2014/main" id="{D49FA558-C4D4-4373-89E2-FF29C8D79F93}"/>
                </a:ext>
              </a:extLst>
            </p:cNvPr>
            <p:cNvSpPr/>
            <p:nvPr/>
          </p:nvSpPr>
          <p:spPr>
            <a:xfrm>
              <a:off x="0" y="0"/>
              <a:ext cx="6632543"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graphicFrame>
        <p:nvGraphicFramePr>
          <p:cNvPr id="14" name="Content Placeholder 7">
            <a:extLst>
              <a:ext uri="{FF2B5EF4-FFF2-40B4-BE49-F238E27FC236}">
                <a16:creationId xmlns:a16="http://schemas.microsoft.com/office/drawing/2014/main" id="{5484B2B3-A882-4B06-BB12-222E4B3243BB}"/>
              </a:ext>
            </a:extLst>
          </p:cNvPr>
          <p:cNvGraphicFramePr>
            <a:graphicFrameLocks/>
          </p:cNvGraphicFramePr>
          <p:nvPr>
            <p:extLst>
              <p:ext uri="{D42A27DB-BD31-4B8C-83A1-F6EECF244321}">
                <p14:modId xmlns:p14="http://schemas.microsoft.com/office/powerpoint/2010/main" val="1413998913"/>
              </p:ext>
            </p:extLst>
          </p:nvPr>
        </p:nvGraphicFramePr>
        <p:xfrm>
          <a:off x="86206" y="861624"/>
          <a:ext cx="5951764" cy="5845653"/>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a:extLst>
              <a:ext uri="{FF2B5EF4-FFF2-40B4-BE49-F238E27FC236}">
                <a16:creationId xmlns:a16="http://schemas.microsoft.com/office/drawing/2014/main" id="{E50C76B0-A5D3-411E-87D8-447808392B66}"/>
              </a:ext>
            </a:extLst>
          </p:cNvPr>
          <p:cNvSpPr txBox="1"/>
          <p:nvPr/>
        </p:nvSpPr>
        <p:spPr>
          <a:xfrm>
            <a:off x="7604911" y="6097766"/>
            <a:ext cx="4346871" cy="276999"/>
          </a:xfrm>
          <a:prstGeom prst="rect">
            <a:avLst/>
          </a:prstGeom>
          <a:noFill/>
        </p:spPr>
        <p:txBody>
          <a:bodyPr wrap="square" rtlCol="0">
            <a:spAutoFit/>
          </a:bodyPr>
          <a:lstStyle/>
          <a:p>
            <a:r>
              <a:rPr lang="en-US" sz="1200" i="1" dirty="0">
                <a:solidFill>
                  <a:schemeClr val="accent6">
                    <a:lumMod val="50000"/>
                  </a:schemeClr>
                </a:solidFill>
              </a:rPr>
              <a:t>(above reflects amounts budgeted less interfund transfers/charges)</a:t>
            </a:r>
          </a:p>
        </p:txBody>
      </p:sp>
    </p:spTree>
    <p:extLst>
      <p:ext uri="{BB962C8B-B14F-4D97-AF65-F5344CB8AC3E}">
        <p14:creationId xmlns:p14="http://schemas.microsoft.com/office/powerpoint/2010/main" val="8087285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D541F-8FC7-435B-BE3D-0347197F9375}"/>
              </a:ext>
            </a:extLst>
          </p:cNvPr>
          <p:cNvSpPr>
            <a:spLocks noGrp="1"/>
          </p:cNvSpPr>
          <p:nvPr>
            <p:ph type="ctrTitle"/>
          </p:nvPr>
        </p:nvSpPr>
        <p:spPr>
          <a:xfrm>
            <a:off x="1976088" y="2398054"/>
            <a:ext cx="8361229" cy="2098226"/>
          </a:xfrm>
        </p:spPr>
        <p:txBody>
          <a:bodyPr/>
          <a:lstStyle/>
          <a:p>
            <a:r>
              <a:rPr lang="en-US" sz="5400" dirty="0">
                <a:solidFill>
                  <a:schemeClr val="accent1">
                    <a:lumMod val="50000"/>
                  </a:schemeClr>
                </a:solidFill>
              </a:rPr>
              <a:t>TRIM RATES &amp; HISTORY</a:t>
            </a:r>
            <a:br>
              <a:rPr lang="en-US" sz="5400" dirty="0">
                <a:solidFill>
                  <a:schemeClr val="accent1">
                    <a:lumMod val="50000"/>
                  </a:schemeClr>
                </a:solidFill>
              </a:rPr>
            </a:br>
            <a:r>
              <a:rPr lang="en-US" sz="2800" dirty="0">
                <a:solidFill>
                  <a:schemeClr val="accent1">
                    <a:lumMod val="50000"/>
                  </a:schemeClr>
                </a:solidFill>
              </a:rPr>
              <a:t>Town of Loxahatchee Groves</a:t>
            </a:r>
            <a:br>
              <a:rPr lang="en-US" sz="2800" dirty="0">
                <a:solidFill>
                  <a:schemeClr val="accent1">
                    <a:lumMod val="75000"/>
                  </a:schemeClr>
                </a:solidFill>
              </a:rPr>
            </a:br>
            <a:endParaRPr lang="en-US" sz="2800" dirty="0">
              <a:solidFill>
                <a:schemeClr val="accent1">
                  <a:lumMod val="75000"/>
                </a:schemeClr>
              </a:solidFill>
            </a:endParaRPr>
          </a:p>
        </p:txBody>
      </p:sp>
      <p:sp>
        <p:nvSpPr>
          <p:cNvPr id="3" name="Subtitle 2">
            <a:extLst>
              <a:ext uri="{FF2B5EF4-FFF2-40B4-BE49-F238E27FC236}">
                <a16:creationId xmlns:a16="http://schemas.microsoft.com/office/drawing/2014/main" id="{E6F6ECB8-26A8-450E-BE60-56E041B1957D}"/>
              </a:ext>
            </a:extLst>
          </p:cNvPr>
          <p:cNvSpPr>
            <a:spLocks noGrp="1"/>
          </p:cNvSpPr>
          <p:nvPr>
            <p:ph type="subTitle" idx="1"/>
          </p:nvPr>
        </p:nvSpPr>
        <p:spPr>
          <a:xfrm>
            <a:off x="4061666" y="5175479"/>
            <a:ext cx="6831673" cy="1086237"/>
          </a:xfrm>
        </p:spPr>
        <p:txBody>
          <a:bodyPr/>
          <a:lstStyle/>
          <a:p>
            <a:pPr algn="r"/>
            <a:r>
              <a:rPr lang="en-US" dirty="0">
                <a:solidFill>
                  <a:schemeClr val="accent1">
                    <a:lumMod val="50000"/>
                  </a:schemeClr>
                </a:solidFill>
              </a:rPr>
              <a:t>JULY 23, 2019</a:t>
            </a:r>
          </a:p>
        </p:txBody>
      </p:sp>
    </p:spTree>
    <p:extLst>
      <p:ext uri="{BB962C8B-B14F-4D97-AF65-F5344CB8AC3E}">
        <p14:creationId xmlns:p14="http://schemas.microsoft.com/office/powerpoint/2010/main" val="38839400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DF4F7-CBD0-427A-8C1B-FB3B3843F393}"/>
              </a:ext>
            </a:extLst>
          </p:cNvPr>
          <p:cNvSpPr>
            <a:spLocks noGrp="1"/>
          </p:cNvSpPr>
          <p:nvPr>
            <p:ph type="title"/>
          </p:nvPr>
        </p:nvSpPr>
        <p:spPr/>
        <p:txBody>
          <a:bodyPr/>
          <a:lstStyle/>
          <a:p>
            <a:r>
              <a:rPr lang="en-US" sz="4000" b="1" dirty="0">
                <a:solidFill>
                  <a:schemeClr val="accent6">
                    <a:lumMod val="75000"/>
                  </a:schemeClr>
                </a:solidFill>
              </a:rPr>
              <a:t>AD VALOREM MILLAGE </a:t>
            </a:r>
            <a:br>
              <a:rPr lang="en-US" dirty="0"/>
            </a:br>
            <a:endParaRPr lang="en-US" dirty="0"/>
          </a:p>
        </p:txBody>
      </p:sp>
      <p:graphicFrame>
        <p:nvGraphicFramePr>
          <p:cNvPr id="10" name="Content Placeholder 9">
            <a:extLst>
              <a:ext uri="{FF2B5EF4-FFF2-40B4-BE49-F238E27FC236}">
                <a16:creationId xmlns:a16="http://schemas.microsoft.com/office/drawing/2014/main" id="{AE557D91-E222-48DC-8ABC-B33125CD7B5F}"/>
              </a:ext>
            </a:extLst>
          </p:cNvPr>
          <p:cNvGraphicFramePr>
            <a:graphicFrameLocks noGrp="1"/>
          </p:cNvGraphicFramePr>
          <p:nvPr>
            <p:ph idx="1"/>
          </p:nvPr>
        </p:nvGraphicFramePr>
        <p:xfrm>
          <a:off x="713195" y="1891932"/>
          <a:ext cx="9967100" cy="3498593"/>
        </p:xfrm>
        <a:graphic>
          <a:graphicData uri="http://schemas.openxmlformats.org/drawingml/2006/table">
            <a:tbl>
              <a:tblPr firstRow="1" firstCol="1" bandRow="1"/>
              <a:tblGrid>
                <a:gridCol w="1065042">
                  <a:extLst>
                    <a:ext uri="{9D8B030D-6E8A-4147-A177-3AD203B41FA5}">
                      <a16:colId xmlns:a16="http://schemas.microsoft.com/office/drawing/2014/main" val="1221599338"/>
                    </a:ext>
                  </a:extLst>
                </a:gridCol>
                <a:gridCol w="1973034">
                  <a:extLst>
                    <a:ext uri="{9D8B030D-6E8A-4147-A177-3AD203B41FA5}">
                      <a16:colId xmlns:a16="http://schemas.microsoft.com/office/drawing/2014/main" val="4052411574"/>
                    </a:ext>
                  </a:extLst>
                </a:gridCol>
                <a:gridCol w="1683891">
                  <a:extLst>
                    <a:ext uri="{9D8B030D-6E8A-4147-A177-3AD203B41FA5}">
                      <a16:colId xmlns:a16="http://schemas.microsoft.com/office/drawing/2014/main" val="407870081"/>
                    </a:ext>
                  </a:extLst>
                </a:gridCol>
                <a:gridCol w="5245133">
                  <a:extLst>
                    <a:ext uri="{9D8B030D-6E8A-4147-A177-3AD203B41FA5}">
                      <a16:colId xmlns:a16="http://schemas.microsoft.com/office/drawing/2014/main" val="2498403612"/>
                    </a:ext>
                  </a:extLst>
                </a:gridCol>
              </a:tblGrid>
              <a:tr h="457200">
                <a:tc>
                  <a:txBody>
                    <a:bodyPr/>
                    <a:lstStyle/>
                    <a:p>
                      <a:pPr marL="0" marR="0" indent="0" algn="ctr">
                        <a:lnSpc>
                          <a:spcPct val="107000"/>
                        </a:lnSpc>
                        <a:spcBef>
                          <a:spcPts val="0"/>
                        </a:spcBef>
                        <a:spcAft>
                          <a:spcPts val="0"/>
                        </a:spcAft>
                      </a:pPr>
                      <a:r>
                        <a:rPr lang="en-US" sz="14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MILLAGE RATE</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4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BUDGETED </a:t>
                      </a:r>
                    </a:p>
                    <a:p>
                      <a:pPr marL="55245" marR="0" indent="0" algn="ctr">
                        <a:lnSpc>
                          <a:spcPct val="107000"/>
                        </a:lnSpc>
                        <a:spcBef>
                          <a:spcPts val="0"/>
                        </a:spcBef>
                        <a:spcAft>
                          <a:spcPts val="0"/>
                        </a:spcAft>
                      </a:pPr>
                      <a:r>
                        <a:rPr lang="en-US" sz="14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REVENUES</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4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CHANGE FROM PRIOR YEAR</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55245" marR="0" indent="0" algn="l">
                        <a:lnSpc>
                          <a:spcPct val="107000"/>
                        </a:lnSpc>
                        <a:spcBef>
                          <a:spcPts val="0"/>
                        </a:spcBef>
                        <a:spcAft>
                          <a:spcPts val="0"/>
                        </a:spcAft>
                      </a:pPr>
                      <a:r>
                        <a:rPr lang="en-US" sz="14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       DESCRIPTION </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91837" marT="48389"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119579132"/>
                  </a:ext>
                </a:extLst>
              </a:tr>
              <a:tr h="582613">
                <a:tc>
                  <a:txBody>
                    <a:bodyPr/>
                    <a:lstStyle/>
                    <a:p>
                      <a:pPr marL="55245" marR="0" indent="0" algn="ctr">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3.0000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6355" marR="0" indent="0" algn="ctr">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962,233</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Prior Year Adopted Rate</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904866754"/>
                  </a:ext>
                </a:extLst>
              </a:tr>
              <a:tr h="571752">
                <a:tc>
                  <a:txBody>
                    <a:bodyPr/>
                    <a:lstStyle/>
                    <a:p>
                      <a:pPr marL="34925" marR="0" indent="0" algn="ctr">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3.0000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5080" marR="0" indent="0" algn="ctr">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1,031,798</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$69,565↑ </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6985" marR="0" indent="0" algn="l">
                        <a:lnSpc>
                          <a:spcPct val="107000"/>
                        </a:lnSpc>
                        <a:spcBef>
                          <a:spcPts val="0"/>
                        </a:spcBef>
                        <a:spcAft>
                          <a:spcPts val="0"/>
                        </a:spcAft>
                      </a:pPr>
                      <a:r>
                        <a:rPr lang="en-US" sz="14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Preliminary Proposed Rate </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1472837285"/>
                  </a:ext>
                </a:extLst>
              </a:tr>
              <a:tr h="571752">
                <a:tc>
                  <a:txBody>
                    <a:bodyPr/>
                    <a:lstStyle/>
                    <a:p>
                      <a:pPr marL="55245" marR="0" indent="0" algn="ctr">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2.8172</a:t>
                      </a:r>
                    </a:p>
                  </a:txBody>
                  <a:tcPr marL="0" marR="59055" marT="31115"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6355" marR="0" indent="0" algn="ctr">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904,511    </a:t>
                      </a:r>
                    </a:p>
                  </a:txBody>
                  <a:tcPr marL="0" marR="59055" marT="31115"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4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$62,871↓</a:t>
                      </a:r>
                      <a:endParaRPr lang="en-US"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59055" marT="31115"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223520" indent="0" algn="just">
                        <a:lnSpc>
                          <a:spcPct val="107000"/>
                        </a:lnSpc>
                        <a:spcBef>
                          <a:spcPts val="0"/>
                        </a:spcBef>
                        <a:spcAft>
                          <a:spcPts val="0"/>
                        </a:spcAft>
                      </a:pPr>
                      <a:r>
                        <a:rPr lang="en-US" sz="14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Adjusted Rollback Rate </a:t>
                      </a: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The tax proceeds with the  </a:t>
                      </a:r>
                      <a:r>
                        <a:rPr lang="en-US" sz="14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prior year </a:t>
                      </a: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Majority Rate divided by the </a:t>
                      </a:r>
                      <a:r>
                        <a:rPr lang="en-US" sz="14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new year</a:t>
                      </a: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taxable value; used to calculate the new year Majority Rate</a:t>
                      </a:r>
                    </a:p>
                  </a:txBody>
                  <a:tcPr marL="0" marR="59055" marT="31115" marB="0">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445724056"/>
                  </a:ext>
                </a:extLst>
              </a:tr>
              <a:tr h="571752">
                <a:tc>
                  <a:txBody>
                    <a:bodyPr/>
                    <a:lstStyle/>
                    <a:p>
                      <a:pPr marL="55245" marR="0" indent="0" algn="ctr">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2.9079</a:t>
                      </a:r>
                    </a:p>
                  </a:txBody>
                  <a:tcPr marL="0" marR="59055" marT="31115"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6355" marR="0" indent="0" algn="ctr">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935,177</a:t>
                      </a:r>
                    </a:p>
                  </a:txBody>
                  <a:tcPr marL="0" marR="59055" marT="31115"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$31,676↓</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59055" marT="31115"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just">
                        <a:lnSpc>
                          <a:spcPct val="107000"/>
                        </a:lnSpc>
                        <a:spcBef>
                          <a:spcPts val="0"/>
                        </a:spcBef>
                        <a:spcAft>
                          <a:spcPts val="0"/>
                        </a:spcAft>
                      </a:pPr>
                      <a:r>
                        <a:rPr lang="en-US" sz="14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Majority Rate :</a:t>
                      </a: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Prior year Majority Max Rate plus the annual estimated income growth factor of 1.0322%, requires majority vote</a:t>
                      </a:r>
                    </a:p>
                  </a:txBody>
                  <a:tcPr marL="0" marR="59055" marT="31115" marB="0">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2698107933"/>
                  </a:ext>
                </a:extLst>
              </a:tr>
              <a:tr h="571752">
                <a:tc>
                  <a:txBody>
                    <a:bodyPr/>
                    <a:lstStyle/>
                    <a:p>
                      <a:pPr marL="55245" marR="0" indent="0" algn="ctr">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3.1987</a:t>
                      </a:r>
                    </a:p>
                  </a:txBody>
                  <a:tcPr marL="0" marR="59055" marT="31115"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6355" marR="114300" indent="0" algn="ctr">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1,100,138</a:t>
                      </a:r>
                    </a:p>
                  </a:txBody>
                  <a:tcPr marL="0" marR="59055" marT="31115"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$68,339↑</a:t>
                      </a:r>
                    </a:p>
                  </a:txBody>
                  <a:tcPr marL="0" marR="59055" marT="31115"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just">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2/3 Vote </a:t>
                      </a:r>
                      <a:r>
                        <a:rPr lang="en-US" sz="14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Maximum Rate </a:t>
                      </a: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110% of the Majority Maximum rate, requires 2/3 vote</a:t>
                      </a:r>
                    </a:p>
                  </a:txBody>
                  <a:tcPr marL="0" marR="59055" marT="31115" marB="0">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362206777"/>
                  </a:ext>
                </a:extLst>
              </a:tr>
            </a:tbl>
          </a:graphicData>
        </a:graphic>
      </p:graphicFrame>
      <p:grpSp>
        <p:nvGrpSpPr>
          <p:cNvPr id="11" name="Group 10">
            <a:extLst>
              <a:ext uri="{FF2B5EF4-FFF2-40B4-BE49-F238E27FC236}">
                <a16:creationId xmlns:a16="http://schemas.microsoft.com/office/drawing/2014/main" id="{44B2ECDA-1BC5-43D4-8918-7224740202F4}"/>
              </a:ext>
            </a:extLst>
          </p:cNvPr>
          <p:cNvGrpSpPr/>
          <p:nvPr/>
        </p:nvGrpSpPr>
        <p:grpSpPr>
          <a:xfrm>
            <a:off x="838200" y="1015841"/>
            <a:ext cx="4754880" cy="12065"/>
            <a:chOff x="0" y="0"/>
            <a:chExt cx="6632543" cy="12192"/>
          </a:xfrm>
        </p:grpSpPr>
        <p:sp>
          <p:nvSpPr>
            <p:cNvPr id="12" name="Shape 8225">
              <a:extLst>
                <a:ext uri="{FF2B5EF4-FFF2-40B4-BE49-F238E27FC236}">
                  <a16:creationId xmlns:a16="http://schemas.microsoft.com/office/drawing/2014/main" id="{0113C8B4-D902-481D-8DA1-A5EC57FCCED8}"/>
                </a:ext>
              </a:extLst>
            </p:cNvPr>
            <p:cNvSpPr/>
            <p:nvPr/>
          </p:nvSpPr>
          <p:spPr>
            <a:xfrm>
              <a:off x="0" y="0"/>
              <a:ext cx="6632543"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sp>
        <p:nvSpPr>
          <p:cNvPr id="13" name="TextBox 12">
            <a:extLst>
              <a:ext uri="{FF2B5EF4-FFF2-40B4-BE49-F238E27FC236}">
                <a16:creationId xmlns:a16="http://schemas.microsoft.com/office/drawing/2014/main" id="{CCCEAF59-C6F9-417A-B30F-9BDBFCDB1D81}"/>
              </a:ext>
            </a:extLst>
          </p:cNvPr>
          <p:cNvSpPr txBox="1"/>
          <p:nvPr/>
        </p:nvSpPr>
        <p:spPr>
          <a:xfrm>
            <a:off x="564392" y="5188312"/>
            <a:ext cx="11180304" cy="1769715"/>
          </a:xfrm>
          <a:prstGeom prst="rect">
            <a:avLst/>
          </a:prstGeom>
          <a:noFill/>
        </p:spPr>
        <p:txBody>
          <a:bodyPr wrap="square" rtlCol="0">
            <a:spAutoFit/>
          </a:bodyPr>
          <a:lstStyle/>
          <a:p>
            <a:r>
              <a:rPr lang="en-US" dirty="0"/>
              <a:t>   </a:t>
            </a:r>
            <a:endParaRPr lang="en-US" sz="1900" b="1" i="1" dirty="0">
              <a:solidFill>
                <a:schemeClr val="accent6">
                  <a:lumMod val="50000"/>
                </a:schemeClr>
              </a:solidFill>
            </a:endParaRPr>
          </a:p>
          <a:p>
            <a:pPr marL="231775" indent="-231775">
              <a:buFont typeface="Arial" panose="020B0604020202020204" pitchFamily="34" charset="0"/>
              <a:buChar char="•"/>
            </a:pPr>
            <a:r>
              <a:rPr lang="en-US" sz="1400" dirty="0">
                <a:solidFill>
                  <a:schemeClr val="accent6">
                    <a:lumMod val="50000"/>
                  </a:schemeClr>
                </a:solidFill>
              </a:rPr>
              <a:t>A Rollback Rate of 2.8172 mills, providing the same ad valorem revenues as the prior year plus new construction </a:t>
            </a:r>
          </a:p>
          <a:p>
            <a:pPr marL="231775" indent="-231775">
              <a:buFont typeface="Arial" panose="020B0604020202020204" pitchFamily="34" charset="0"/>
              <a:buChar char="•"/>
            </a:pPr>
            <a:r>
              <a:rPr lang="en-US" sz="1400" dirty="0">
                <a:solidFill>
                  <a:schemeClr val="accent6">
                    <a:lumMod val="50000"/>
                  </a:schemeClr>
                </a:solidFill>
              </a:rPr>
              <a:t>A Majority Maximum Rate of 2.9079 mills, allowing for a rate equal to the prior year Majority Maximum rate plus the state income growth percentage (1.0322%) adopted by a simple majority vote </a:t>
            </a:r>
          </a:p>
          <a:p>
            <a:pPr marL="231775" indent="-231775">
              <a:buFont typeface="Arial" panose="020B0604020202020204" pitchFamily="34" charset="0"/>
              <a:buChar char="•"/>
            </a:pPr>
            <a:r>
              <a:rPr lang="en-US" sz="1400" dirty="0">
                <a:solidFill>
                  <a:schemeClr val="accent6">
                    <a:lumMod val="50000"/>
                  </a:schemeClr>
                </a:solidFill>
              </a:rPr>
              <a:t>A 2/3 Vote Maximum Rate of 3.1987 mills, equal to 110% of the Majority Maximum Rate </a:t>
            </a:r>
          </a:p>
          <a:p>
            <a:pPr marL="231775" indent="-231775">
              <a:buFont typeface="Arial" panose="020B0604020202020204" pitchFamily="34" charset="0"/>
              <a:buChar char="•"/>
            </a:pPr>
            <a:r>
              <a:rPr lang="en-US" sz="1400" dirty="0">
                <a:solidFill>
                  <a:schemeClr val="accent6">
                    <a:lumMod val="50000"/>
                  </a:schemeClr>
                </a:solidFill>
              </a:rPr>
              <a:t>Each 1/10 of a mill equals approximately </a:t>
            </a:r>
            <a:r>
              <a:rPr lang="en-US" sz="1600" b="1" i="1" dirty="0">
                <a:solidFill>
                  <a:schemeClr val="accent6">
                    <a:lumMod val="50000"/>
                  </a:schemeClr>
                </a:solidFill>
              </a:rPr>
              <a:t>$34,400 </a:t>
            </a:r>
            <a:r>
              <a:rPr lang="en-US" sz="1400" dirty="0">
                <a:solidFill>
                  <a:schemeClr val="accent6">
                    <a:lumMod val="50000"/>
                  </a:schemeClr>
                </a:solidFill>
              </a:rPr>
              <a:t>in additional tax revenue </a:t>
            </a:r>
          </a:p>
          <a:p>
            <a:endParaRPr lang="en-US" sz="1900" b="1" i="1" dirty="0">
              <a:solidFill>
                <a:schemeClr val="accent6">
                  <a:lumMod val="50000"/>
                </a:schemeClr>
              </a:solidFill>
            </a:endParaRPr>
          </a:p>
        </p:txBody>
      </p:sp>
      <p:sp>
        <p:nvSpPr>
          <p:cNvPr id="14" name="TextBox 13">
            <a:extLst>
              <a:ext uri="{FF2B5EF4-FFF2-40B4-BE49-F238E27FC236}">
                <a16:creationId xmlns:a16="http://schemas.microsoft.com/office/drawing/2014/main" id="{4BC225CE-0746-41B3-9ADA-AE635A40455B}"/>
              </a:ext>
            </a:extLst>
          </p:cNvPr>
          <p:cNvSpPr txBox="1"/>
          <p:nvPr/>
        </p:nvSpPr>
        <p:spPr>
          <a:xfrm>
            <a:off x="713195" y="1209287"/>
            <a:ext cx="11031501" cy="861774"/>
          </a:xfrm>
          <a:prstGeom prst="rect">
            <a:avLst/>
          </a:prstGeom>
          <a:noFill/>
        </p:spPr>
        <p:txBody>
          <a:bodyPr wrap="square" rtlCol="0">
            <a:spAutoFit/>
          </a:bodyPr>
          <a:lstStyle/>
          <a:p>
            <a:r>
              <a:rPr lang="en-US" sz="1600" dirty="0">
                <a:solidFill>
                  <a:schemeClr val="accent6">
                    <a:lumMod val="50000"/>
                  </a:schemeClr>
                </a:solidFill>
              </a:rPr>
              <a:t>The County issued the certified taxable value for FY 2021 with an approximate 8% increase in property value over last year’s value for the Town.  Loxahatchee Groves certified total taxable value is $362 million and generates rates and revenues as follows: </a:t>
            </a:r>
          </a:p>
          <a:p>
            <a:endParaRPr lang="en-US" dirty="0"/>
          </a:p>
        </p:txBody>
      </p:sp>
    </p:spTree>
    <p:extLst>
      <p:ext uri="{BB962C8B-B14F-4D97-AF65-F5344CB8AC3E}">
        <p14:creationId xmlns:p14="http://schemas.microsoft.com/office/powerpoint/2010/main" val="5311748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DF4F7-CBD0-427A-8C1B-FB3B3843F393}"/>
              </a:ext>
            </a:extLst>
          </p:cNvPr>
          <p:cNvSpPr>
            <a:spLocks noGrp="1"/>
          </p:cNvSpPr>
          <p:nvPr>
            <p:ph type="title"/>
          </p:nvPr>
        </p:nvSpPr>
        <p:spPr/>
        <p:txBody>
          <a:bodyPr/>
          <a:lstStyle/>
          <a:p>
            <a:r>
              <a:rPr lang="en-US" sz="4000" b="1" dirty="0">
                <a:solidFill>
                  <a:schemeClr val="accent6">
                    <a:lumMod val="75000"/>
                  </a:schemeClr>
                </a:solidFill>
              </a:rPr>
              <a:t>AD VALOREM MILLAGE HISTORY </a:t>
            </a:r>
            <a:br>
              <a:rPr lang="en-US" dirty="0"/>
            </a:br>
            <a:endParaRPr lang="en-US" dirty="0"/>
          </a:p>
        </p:txBody>
      </p:sp>
      <p:grpSp>
        <p:nvGrpSpPr>
          <p:cNvPr id="11" name="Group 10">
            <a:extLst>
              <a:ext uri="{FF2B5EF4-FFF2-40B4-BE49-F238E27FC236}">
                <a16:creationId xmlns:a16="http://schemas.microsoft.com/office/drawing/2014/main" id="{44B2ECDA-1BC5-43D4-8918-7224740202F4}"/>
              </a:ext>
            </a:extLst>
          </p:cNvPr>
          <p:cNvGrpSpPr/>
          <p:nvPr/>
        </p:nvGrpSpPr>
        <p:grpSpPr>
          <a:xfrm>
            <a:off x="838200" y="1015841"/>
            <a:ext cx="6492240" cy="12065"/>
            <a:chOff x="0" y="0"/>
            <a:chExt cx="6632543" cy="12192"/>
          </a:xfrm>
        </p:grpSpPr>
        <p:sp>
          <p:nvSpPr>
            <p:cNvPr id="12" name="Shape 8225">
              <a:extLst>
                <a:ext uri="{FF2B5EF4-FFF2-40B4-BE49-F238E27FC236}">
                  <a16:creationId xmlns:a16="http://schemas.microsoft.com/office/drawing/2014/main" id="{0113C8B4-D902-481D-8DA1-A5EC57FCCED8}"/>
                </a:ext>
              </a:extLst>
            </p:cNvPr>
            <p:cNvSpPr/>
            <p:nvPr/>
          </p:nvSpPr>
          <p:spPr>
            <a:xfrm>
              <a:off x="0" y="0"/>
              <a:ext cx="6632543"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graphicFrame>
        <p:nvGraphicFramePr>
          <p:cNvPr id="5" name="Content Placeholder 4">
            <a:extLst>
              <a:ext uri="{FF2B5EF4-FFF2-40B4-BE49-F238E27FC236}">
                <a16:creationId xmlns:a16="http://schemas.microsoft.com/office/drawing/2014/main" id="{4940168F-186C-453D-A159-973639A421BF}"/>
              </a:ext>
            </a:extLst>
          </p:cNvPr>
          <p:cNvGraphicFramePr>
            <a:graphicFrameLocks noGrp="1" noChangeAspect="1"/>
          </p:cNvGraphicFramePr>
          <p:nvPr>
            <p:ph idx="1"/>
          </p:nvPr>
        </p:nvGraphicFramePr>
        <p:xfrm>
          <a:off x="1000127" y="1690688"/>
          <a:ext cx="9601330" cy="4492782"/>
        </p:xfrm>
        <a:graphic>
          <a:graphicData uri="http://schemas.openxmlformats.org/drawingml/2006/table">
            <a:tbl>
              <a:tblPr firstRow="1" firstCol="1" bandRow="1"/>
              <a:tblGrid>
                <a:gridCol w="975321">
                  <a:extLst>
                    <a:ext uri="{9D8B030D-6E8A-4147-A177-3AD203B41FA5}">
                      <a16:colId xmlns:a16="http://schemas.microsoft.com/office/drawing/2014/main" val="402427036"/>
                    </a:ext>
                  </a:extLst>
                </a:gridCol>
                <a:gridCol w="1888971">
                  <a:extLst>
                    <a:ext uri="{9D8B030D-6E8A-4147-A177-3AD203B41FA5}">
                      <a16:colId xmlns:a16="http://schemas.microsoft.com/office/drawing/2014/main" val="3356992742"/>
                    </a:ext>
                  </a:extLst>
                </a:gridCol>
                <a:gridCol w="2058002">
                  <a:extLst>
                    <a:ext uri="{9D8B030D-6E8A-4147-A177-3AD203B41FA5}">
                      <a16:colId xmlns:a16="http://schemas.microsoft.com/office/drawing/2014/main" val="268457107"/>
                    </a:ext>
                  </a:extLst>
                </a:gridCol>
                <a:gridCol w="1973488">
                  <a:extLst>
                    <a:ext uri="{9D8B030D-6E8A-4147-A177-3AD203B41FA5}">
                      <a16:colId xmlns:a16="http://schemas.microsoft.com/office/drawing/2014/main" val="2203150540"/>
                    </a:ext>
                  </a:extLst>
                </a:gridCol>
                <a:gridCol w="2705548">
                  <a:extLst>
                    <a:ext uri="{9D8B030D-6E8A-4147-A177-3AD203B41FA5}">
                      <a16:colId xmlns:a16="http://schemas.microsoft.com/office/drawing/2014/main" val="1370342590"/>
                    </a:ext>
                  </a:extLst>
                </a:gridCol>
              </a:tblGrid>
              <a:tr h="492531">
                <a:tc>
                  <a:txBody>
                    <a:bodyPr/>
                    <a:lstStyle/>
                    <a:p>
                      <a:pPr marL="55245"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FISCAL YEAR</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endPar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endParaRPr>
                    </a:p>
                    <a:p>
                      <a:pPr marL="55245"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ADOPTED</a:t>
                      </a:r>
                      <a:r>
                        <a:rPr lang="en-US" sz="16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RATE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b="1">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TAXABLE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55245" marR="0" indent="0" algn="ctr">
                        <a:lnSpc>
                          <a:spcPct val="107000"/>
                        </a:lnSpc>
                        <a:spcBef>
                          <a:spcPts val="0"/>
                        </a:spcBef>
                        <a:spcAft>
                          <a:spcPts val="0"/>
                        </a:spcAft>
                      </a:pPr>
                      <a:r>
                        <a:rPr lang="en-US" sz="1600" b="1">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VALUE</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b="1">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55245" marR="0" indent="0" algn="ctr">
                        <a:lnSpc>
                          <a:spcPct val="107000"/>
                        </a:lnSpc>
                        <a:spcBef>
                          <a:spcPts val="0"/>
                        </a:spcBef>
                        <a:spcAft>
                          <a:spcPts val="0"/>
                        </a:spcAft>
                      </a:pPr>
                      <a:r>
                        <a:rPr lang="en-US" sz="1600" b="1">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REVENUES</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b="1">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272604208"/>
                  </a:ext>
                </a:extLst>
              </a:tr>
              <a:tr h="257535">
                <a:tc>
                  <a:txBody>
                    <a:bodyPr/>
                    <a:lstStyle/>
                    <a:p>
                      <a:pPr marL="0" marR="0" indent="0" algn="l">
                        <a:lnSpc>
                          <a:spcPct val="107000"/>
                        </a:lnSpc>
                        <a:spcBef>
                          <a:spcPts val="0"/>
                        </a:spcBef>
                        <a:spcAft>
                          <a:spcPts val="0"/>
                        </a:spcAft>
                        <a:tabLst>
                          <a:tab pos="114300" algn="l"/>
                          <a:tab pos="262255" algn="ctr"/>
                        </a:tabLs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2008</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1.5</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$ 350,280,520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508,845</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2686161588"/>
                  </a:ext>
                </a:extLst>
              </a:tr>
              <a:tr h="257535">
                <a:tc>
                  <a:txBody>
                    <a:bodyPr/>
                    <a:lstStyle/>
                    <a:p>
                      <a:pPr marL="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2009</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1.5</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$ 307,389,570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441,450</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1597666158"/>
                  </a:ext>
                </a:extLst>
              </a:tr>
              <a:tr h="257535">
                <a:tc>
                  <a:txBody>
                    <a:bodyPr/>
                    <a:lstStyle/>
                    <a:p>
                      <a:pPr marL="0" marR="0" indent="0" algn="ct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1.4</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$ 227,388,292</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307,800</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3611073007"/>
                  </a:ext>
                </a:extLst>
              </a:tr>
              <a:tr h="257535">
                <a:tc>
                  <a:txBody>
                    <a:bodyPr/>
                    <a:lstStyle/>
                    <a:p>
                      <a:pPr marL="0" marR="0" indent="0" algn="ctr">
                        <a:lnSpc>
                          <a:spcPct val="107000"/>
                        </a:lnSpc>
                        <a:spcBef>
                          <a:spcPts val="0"/>
                        </a:spcBef>
                        <a:spcAft>
                          <a:spcPts val="0"/>
                        </a:spcAft>
                        <a:tabLst>
                          <a:tab pos="23749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2011</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1.2</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$ 230,967,011</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261,597</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2646270875"/>
                  </a:ext>
                </a:extLst>
              </a:tr>
              <a:tr h="257535">
                <a:tc>
                  <a:txBody>
                    <a:bodyPr/>
                    <a:lstStyle/>
                    <a:p>
                      <a:pPr marL="0" marR="0" indent="0" algn="ctr">
                        <a:lnSpc>
                          <a:spcPct val="107000"/>
                        </a:lnSpc>
                        <a:spcBef>
                          <a:spcPts val="0"/>
                        </a:spcBef>
                        <a:spcAft>
                          <a:spcPts val="0"/>
                        </a:spcAft>
                        <a:tabLst>
                          <a:tab pos="23749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2012</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1.2</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tabLst>
                          <a:tab pos="237490" algn="ctr"/>
                          <a:tab pos="739140" algn="ctr"/>
                        </a:tabLs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$ 228,488,971</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214,645</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tabLst>
                          <a:tab pos="23749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271199100"/>
                  </a:ext>
                </a:extLst>
              </a:tr>
              <a:tr h="257535">
                <a:tc>
                  <a:txBody>
                    <a:bodyPr/>
                    <a:lstStyle/>
                    <a:p>
                      <a:pPr marL="0" marR="0" indent="0" algn="ctr">
                        <a:lnSpc>
                          <a:spcPct val="107000"/>
                        </a:lnSpc>
                        <a:spcBef>
                          <a:spcPts val="0"/>
                        </a:spcBef>
                        <a:spcAft>
                          <a:spcPts val="0"/>
                        </a:spcAft>
                        <a:tabLst>
                          <a:tab pos="23749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2013</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1.2</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tabLst>
                          <a:tab pos="237490" algn="ctr"/>
                          <a:tab pos="739140" algn="ctr"/>
                        </a:tabLs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$ 231,842,639</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210,006</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2745822709"/>
                  </a:ext>
                </a:extLst>
              </a:tr>
              <a:tr h="257535">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2014</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1.2</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tabLst>
                          <a:tab pos="23749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$ 197,839,802</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208,173</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3041096054"/>
                  </a:ext>
                </a:extLst>
              </a:tr>
              <a:tr h="257535">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2015</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1.2</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tabLst>
                          <a:tab pos="23749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$ 204,403,183</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229,355</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858205007"/>
                  </a:ext>
                </a:extLst>
              </a:tr>
              <a:tr h="257535">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2016</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1.4718</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tabLst>
                          <a:tab pos="23749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$ 262,829,976</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315,454</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1798075227"/>
                  </a:ext>
                </a:extLst>
              </a:tr>
              <a:tr h="257535">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2017</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1.4718</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tabLst>
                          <a:tab pos="23749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$ 293,080,782</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361,816</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1447938288"/>
                  </a:ext>
                </a:extLst>
              </a:tr>
              <a:tr h="257535">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2018</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2.15</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tabLst>
                          <a:tab pos="23749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$ 294,360,311</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612,842</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3300750474"/>
                  </a:ext>
                </a:extLst>
              </a:tr>
              <a:tr h="257535">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2019</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3.00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tabLst>
                          <a:tab pos="237490" algn="ctr"/>
                          <a:tab pos="739140" algn="ctr"/>
                        </a:tabLst>
                      </a:pPr>
                      <a:r>
                        <a:rPr lang="en-US" sz="16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$ 313,290,118</a:t>
                      </a:r>
                      <a:endParaRPr lang="en-US" sz="1600" b="0" i="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911,906</a:t>
                      </a:r>
                      <a:endParaRPr lang="en-US" sz="1600" b="0" i="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pPr>
                      <a:r>
                        <a:rPr lang="en-US" sz="1600" b="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Actual</a:t>
                      </a:r>
                      <a:endParaRPr lang="en-US" sz="1600" b="1"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3343860680"/>
                  </a:ext>
                </a:extLst>
              </a:tr>
              <a:tr h="257535">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2020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3.00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tabLst>
                          <a:tab pos="237490" algn="ctr"/>
                          <a:tab pos="739140" algn="ctr"/>
                        </a:tabLst>
                      </a:pPr>
                      <a:r>
                        <a:rPr lang="en-US" sz="16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$ 337,625,640</a:t>
                      </a:r>
                      <a:endParaRPr lang="en-US" sz="1600" b="0" i="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962,233</a:t>
                      </a:r>
                      <a:endParaRPr lang="en-US" sz="1600" b="0" i="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600" b="1"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600" b="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Budgeted</a:t>
                      </a: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4232861055"/>
                  </a:ext>
                </a:extLst>
              </a:tr>
              <a:tr h="257535">
                <a:tc>
                  <a:txBody>
                    <a:bodyPr/>
                    <a:lstStyle/>
                    <a:p>
                      <a:pPr marL="0" marR="0" indent="0" algn="ctr">
                        <a:lnSpc>
                          <a:spcPct val="107000"/>
                        </a:lnSpc>
                        <a:spcBef>
                          <a:spcPts val="0"/>
                        </a:spcBef>
                        <a:spcAft>
                          <a:spcPts val="0"/>
                        </a:spcAft>
                        <a:tabLst>
                          <a:tab pos="231140" algn="ctr"/>
                          <a:tab pos="739140" algn="ctr"/>
                        </a:tabLs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2021</a:t>
                      </a: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3.00</a:t>
                      </a: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tabLst>
                          <a:tab pos="237490" algn="ctr"/>
                          <a:tab pos="739140" algn="ctr"/>
                        </a:tabLs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$ 362,034,457</a:t>
                      </a: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$ 1,031,798</a:t>
                      </a: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pPr>
                      <a:r>
                        <a:rPr lang="en-US" sz="16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Estimated at 95% collections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2004" marT="31007" marB="1816">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129847166"/>
                  </a:ext>
                </a:extLst>
              </a:tr>
            </a:tbl>
          </a:graphicData>
        </a:graphic>
      </p:graphicFrame>
    </p:spTree>
    <p:extLst>
      <p:ext uri="{BB962C8B-B14F-4D97-AF65-F5344CB8AC3E}">
        <p14:creationId xmlns:p14="http://schemas.microsoft.com/office/powerpoint/2010/main" val="36119738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DF4F7-CBD0-427A-8C1B-FB3B3843F393}"/>
              </a:ext>
            </a:extLst>
          </p:cNvPr>
          <p:cNvSpPr>
            <a:spLocks noGrp="1"/>
          </p:cNvSpPr>
          <p:nvPr>
            <p:ph type="title"/>
          </p:nvPr>
        </p:nvSpPr>
        <p:spPr>
          <a:xfrm>
            <a:off x="838200" y="365125"/>
            <a:ext cx="10515600" cy="1325563"/>
          </a:xfrm>
        </p:spPr>
        <p:txBody>
          <a:bodyPr>
            <a:normAutofit fontScale="90000"/>
          </a:bodyPr>
          <a:lstStyle/>
          <a:p>
            <a:r>
              <a:rPr lang="en-US" sz="4000" b="1" dirty="0">
                <a:solidFill>
                  <a:schemeClr val="accent6">
                    <a:lumMod val="75000"/>
                  </a:schemeClr>
                </a:solidFill>
              </a:rPr>
              <a:t>NON-AD VALOREM ASSESSMENT: </a:t>
            </a:r>
            <a:r>
              <a:rPr lang="en-US" sz="4000" b="1" i="1" dirty="0">
                <a:solidFill>
                  <a:schemeClr val="accent6">
                    <a:lumMod val="75000"/>
                  </a:schemeClr>
                </a:solidFill>
              </a:rPr>
              <a:t>Roads &amp; Drainage </a:t>
            </a:r>
            <a:br>
              <a:rPr lang="en-US" b="1" dirty="0"/>
            </a:br>
            <a:endParaRPr lang="en-US" b="1" dirty="0"/>
          </a:p>
        </p:txBody>
      </p:sp>
      <p:grpSp>
        <p:nvGrpSpPr>
          <p:cNvPr id="11" name="Group 10">
            <a:extLst>
              <a:ext uri="{FF2B5EF4-FFF2-40B4-BE49-F238E27FC236}">
                <a16:creationId xmlns:a16="http://schemas.microsoft.com/office/drawing/2014/main" id="{44B2ECDA-1BC5-43D4-8918-7224740202F4}"/>
              </a:ext>
            </a:extLst>
          </p:cNvPr>
          <p:cNvGrpSpPr/>
          <p:nvPr/>
        </p:nvGrpSpPr>
        <p:grpSpPr>
          <a:xfrm>
            <a:off x="838200" y="1015841"/>
            <a:ext cx="9418320" cy="12065"/>
            <a:chOff x="0" y="0"/>
            <a:chExt cx="6632543" cy="12192"/>
          </a:xfrm>
        </p:grpSpPr>
        <p:sp>
          <p:nvSpPr>
            <p:cNvPr id="12" name="Shape 8225">
              <a:extLst>
                <a:ext uri="{FF2B5EF4-FFF2-40B4-BE49-F238E27FC236}">
                  <a16:creationId xmlns:a16="http://schemas.microsoft.com/office/drawing/2014/main" id="{0113C8B4-D902-481D-8DA1-A5EC57FCCED8}"/>
                </a:ext>
              </a:extLst>
            </p:cNvPr>
            <p:cNvSpPr/>
            <p:nvPr/>
          </p:nvSpPr>
          <p:spPr>
            <a:xfrm>
              <a:off x="0" y="0"/>
              <a:ext cx="6632543"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graphicFrame>
        <p:nvGraphicFramePr>
          <p:cNvPr id="6" name="Content Placeholder 5">
            <a:extLst>
              <a:ext uri="{FF2B5EF4-FFF2-40B4-BE49-F238E27FC236}">
                <a16:creationId xmlns:a16="http://schemas.microsoft.com/office/drawing/2014/main" id="{9E4194B3-DE14-4A03-9009-C1AB00D40C02}"/>
              </a:ext>
            </a:extLst>
          </p:cNvPr>
          <p:cNvGraphicFramePr>
            <a:graphicFrameLocks noGrp="1"/>
          </p:cNvGraphicFramePr>
          <p:nvPr>
            <p:ph idx="1"/>
          </p:nvPr>
        </p:nvGraphicFramePr>
        <p:xfrm>
          <a:off x="838200" y="1449160"/>
          <a:ext cx="6943725" cy="4585878"/>
        </p:xfrm>
        <a:graphic>
          <a:graphicData uri="http://schemas.openxmlformats.org/drawingml/2006/table">
            <a:tbl>
              <a:tblPr firstRow="1" firstCol="1" bandRow="1"/>
              <a:tblGrid>
                <a:gridCol w="1259865">
                  <a:extLst>
                    <a:ext uri="{9D8B030D-6E8A-4147-A177-3AD203B41FA5}">
                      <a16:colId xmlns:a16="http://schemas.microsoft.com/office/drawing/2014/main" val="2194694338"/>
                    </a:ext>
                  </a:extLst>
                </a:gridCol>
                <a:gridCol w="1412359">
                  <a:extLst>
                    <a:ext uri="{9D8B030D-6E8A-4147-A177-3AD203B41FA5}">
                      <a16:colId xmlns:a16="http://schemas.microsoft.com/office/drawing/2014/main" val="3854000409"/>
                    </a:ext>
                  </a:extLst>
                </a:gridCol>
                <a:gridCol w="1667218">
                  <a:extLst>
                    <a:ext uri="{9D8B030D-6E8A-4147-A177-3AD203B41FA5}">
                      <a16:colId xmlns:a16="http://schemas.microsoft.com/office/drawing/2014/main" val="671122926"/>
                    </a:ext>
                  </a:extLst>
                </a:gridCol>
                <a:gridCol w="2604283">
                  <a:extLst>
                    <a:ext uri="{9D8B030D-6E8A-4147-A177-3AD203B41FA5}">
                      <a16:colId xmlns:a16="http://schemas.microsoft.com/office/drawing/2014/main" val="1129374402"/>
                    </a:ext>
                  </a:extLst>
                </a:gridCol>
              </a:tblGrid>
              <a:tr h="551190">
                <a:tc>
                  <a:txBody>
                    <a:bodyPr/>
                    <a:lstStyle/>
                    <a:p>
                      <a:pPr marL="55245"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FISCAL </a:t>
                      </a:r>
                    </a:p>
                    <a:p>
                      <a:pPr marL="55245"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YEAR</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defTabSz="914400">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ADOPTED</a:t>
                      </a:r>
                      <a:r>
                        <a:rPr lang="en-US" sz="16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RATE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55245"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REVENUES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b="1">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4047781432"/>
                  </a:ext>
                </a:extLst>
              </a:tr>
              <a:tr h="288192">
                <a:tc>
                  <a:txBody>
                    <a:bodyPr/>
                    <a:lstStyle/>
                    <a:p>
                      <a:pPr marL="0" marR="0" indent="0" algn="l">
                        <a:lnSpc>
                          <a:spcPct val="107000"/>
                        </a:lnSpc>
                        <a:spcBef>
                          <a:spcPts val="0"/>
                        </a:spcBef>
                        <a:spcAft>
                          <a:spcPts val="0"/>
                        </a:spcAft>
                        <a:tabLst>
                          <a:tab pos="114300" algn="l"/>
                          <a:tab pos="262255" algn="ctr"/>
                        </a:tabLs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2008</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200025" indent="-635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$ 137.95</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$ 1,075,785</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593085083"/>
                  </a:ext>
                </a:extLst>
              </a:tr>
              <a:tr h="288192">
                <a:tc>
                  <a:txBody>
                    <a:bodyPr/>
                    <a:lstStyle/>
                    <a:p>
                      <a:pPr marL="0" marR="0" indent="0" algn="ct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2009</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0" indent="-6350" algn="l">
                        <a:lnSpc>
                          <a:spcPct val="103000"/>
                        </a:lnSpc>
                        <a:spcBef>
                          <a:spcPts val="0"/>
                        </a:spcBef>
                        <a:spcAft>
                          <a:spcPts val="45"/>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$ 137.95</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$ 1,077,924</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3503357320"/>
                  </a:ext>
                </a:extLst>
              </a:tr>
              <a:tr h="288192">
                <a:tc>
                  <a:txBody>
                    <a:bodyPr/>
                    <a:lstStyle/>
                    <a:p>
                      <a:pPr marL="0" marR="0" indent="0" algn="ct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0" indent="-6350" algn="l">
                        <a:lnSpc>
                          <a:spcPct val="103000"/>
                        </a:lnSpc>
                        <a:spcBef>
                          <a:spcPts val="0"/>
                        </a:spcBef>
                        <a:spcAft>
                          <a:spcPts val="45"/>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$ 137.95</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$ 1,085,770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741783873"/>
                  </a:ext>
                </a:extLst>
              </a:tr>
              <a:tr h="288192">
                <a:tc>
                  <a:txBody>
                    <a:bodyPr/>
                    <a:lstStyle/>
                    <a:p>
                      <a:pPr marL="0" marR="0" indent="0" algn="ctr">
                        <a:lnSpc>
                          <a:spcPct val="107000"/>
                        </a:lnSpc>
                        <a:spcBef>
                          <a:spcPts val="0"/>
                        </a:spcBef>
                        <a:spcAft>
                          <a:spcPts val="0"/>
                        </a:spcAft>
                        <a:tabLst>
                          <a:tab pos="23749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2011</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0" indent="-6350" algn="l">
                        <a:lnSpc>
                          <a:spcPct val="103000"/>
                        </a:lnSpc>
                        <a:spcBef>
                          <a:spcPts val="0"/>
                        </a:spcBef>
                        <a:spcAft>
                          <a:spcPts val="45"/>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$ 137.95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$ 1,085,770</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3561337374"/>
                  </a:ext>
                </a:extLst>
              </a:tr>
              <a:tr h="288192">
                <a:tc>
                  <a:txBody>
                    <a:bodyPr/>
                    <a:lstStyle/>
                    <a:p>
                      <a:pPr marL="0" marR="0" indent="0" algn="ctr">
                        <a:lnSpc>
                          <a:spcPct val="107000"/>
                        </a:lnSpc>
                        <a:spcBef>
                          <a:spcPts val="0"/>
                        </a:spcBef>
                        <a:spcAft>
                          <a:spcPts val="0"/>
                        </a:spcAft>
                        <a:tabLst>
                          <a:tab pos="23749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2012</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$ 151.45</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$ 1,179,341</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tabLst>
                          <a:tab pos="237490" algn="ctr"/>
                          <a:tab pos="739140" algn="ctr"/>
                        </a:tabLs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690522314"/>
                  </a:ext>
                </a:extLst>
              </a:tr>
              <a:tr h="288192">
                <a:tc>
                  <a:txBody>
                    <a:bodyPr/>
                    <a:lstStyle/>
                    <a:p>
                      <a:pPr marL="0" marR="0" indent="0" algn="ctr">
                        <a:lnSpc>
                          <a:spcPct val="107000"/>
                        </a:lnSpc>
                        <a:spcBef>
                          <a:spcPts val="0"/>
                        </a:spcBef>
                        <a:spcAft>
                          <a:spcPts val="0"/>
                        </a:spcAft>
                        <a:tabLst>
                          <a:tab pos="23749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2013</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$ 135.00</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$ 1,051,245</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831091623"/>
                  </a:ext>
                </a:extLst>
              </a:tr>
              <a:tr h="288192">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2014</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$ 150.00</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$ 1,168,050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3043762596"/>
                  </a:ext>
                </a:extLst>
              </a:tr>
              <a:tr h="288192">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2015</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$ 150.00</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$ 1,168,050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1295106726"/>
                  </a:ext>
                </a:extLst>
              </a:tr>
              <a:tr h="288192">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2016</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$ 150.00</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$ 1,168,050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526279495"/>
                  </a:ext>
                </a:extLst>
              </a:tr>
              <a:tr h="288192">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2017</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$ 150.00</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$ 1,027,670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3465758517"/>
                  </a:ext>
                </a:extLst>
              </a:tr>
              <a:tr h="288192">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2018</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$ 150.00</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$ 1,134,850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241058426"/>
                  </a:ext>
                </a:extLst>
              </a:tr>
              <a:tr h="288192">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2019</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$ 200.00</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$ 1,500,942</a:t>
                      </a:r>
                      <a:endParaRPr lang="en-US" sz="16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76200" marR="0" indent="0" algn="l">
                        <a:lnSpc>
                          <a:spcPct val="103000"/>
                        </a:lnSpc>
                        <a:spcBef>
                          <a:spcPts val="0"/>
                        </a:spcBef>
                        <a:spcAft>
                          <a:spcPts val="0"/>
                        </a:spcAft>
                      </a:pPr>
                      <a:r>
                        <a:rPr lang="en-US" sz="1600" b="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Actual</a:t>
                      </a:r>
                      <a:endParaRPr lang="en-US" sz="16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414422339"/>
                  </a:ext>
                </a:extLst>
              </a:tr>
              <a:tr h="288192">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2020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$ 200.00</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$ 1,480,155</a:t>
                      </a:r>
                      <a:endParaRPr lang="en-US" sz="16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just">
                        <a:lnSpc>
                          <a:spcPct val="107000"/>
                        </a:lnSpc>
                        <a:spcBef>
                          <a:spcPts val="0"/>
                        </a:spcBef>
                        <a:spcAft>
                          <a:spcPts val="0"/>
                        </a:spcAft>
                      </a:pPr>
                      <a:r>
                        <a:rPr lang="en-US" sz="1600" b="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Budgeted</a:t>
                      </a:r>
                      <a:endParaRPr lang="en-US" sz="16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3301212053"/>
                  </a:ext>
                </a:extLst>
              </a:tr>
              <a:tr h="288192">
                <a:tc>
                  <a:txBody>
                    <a:bodyPr/>
                    <a:lstStyle/>
                    <a:p>
                      <a:pPr marL="0" marR="0" indent="0" algn="ctr">
                        <a:lnSpc>
                          <a:spcPct val="107000"/>
                        </a:lnSpc>
                        <a:spcBef>
                          <a:spcPts val="0"/>
                        </a:spcBef>
                        <a:spcAft>
                          <a:spcPts val="0"/>
                        </a:spcAft>
                        <a:tabLst>
                          <a:tab pos="231140" algn="ctr"/>
                          <a:tab pos="739140" algn="ctr"/>
                        </a:tabLs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2021</a:t>
                      </a: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$ 200.00</a:t>
                      </a: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$ 1,481,590</a:t>
                      </a: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n-US" sz="1600" b="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6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Estimated at 95% collections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4144300641"/>
                  </a:ext>
                </a:extLst>
              </a:tr>
            </a:tbl>
          </a:graphicData>
        </a:graphic>
      </p:graphicFrame>
      <p:sp>
        <p:nvSpPr>
          <p:cNvPr id="7" name="TextBox 6">
            <a:extLst>
              <a:ext uri="{FF2B5EF4-FFF2-40B4-BE49-F238E27FC236}">
                <a16:creationId xmlns:a16="http://schemas.microsoft.com/office/drawing/2014/main" id="{8FBAD14C-99FE-4C97-8329-CBE34AC71961}"/>
              </a:ext>
            </a:extLst>
          </p:cNvPr>
          <p:cNvSpPr txBox="1"/>
          <p:nvPr/>
        </p:nvSpPr>
        <p:spPr>
          <a:xfrm>
            <a:off x="7932717" y="1499529"/>
            <a:ext cx="3821133" cy="4524315"/>
          </a:xfrm>
          <a:prstGeom prst="rect">
            <a:avLst/>
          </a:prstGeom>
          <a:noFill/>
        </p:spPr>
        <p:txBody>
          <a:bodyPr wrap="square" rtlCol="0">
            <a:spAutoFit/>
          </a:bodyPr>
          <a:lstStyle/>
          <a:p>
            <a:pPr algn="just"/>
            <a:r>
              <a:rPr lang="en-US" dirty="0">
                <a:solidFill>
                  <a:schemeClr val="accent6">
                    <a:lumMod val="50000"/>
                  </a:schemeClr>
                </a:solidFill>
              </a:rPr>
              <a:t>Florida Statutes Ch. 298.305 provides for the assessment of lands to pay for the completion of works and improvements as set forth in an adopted water control plan, as well as allowing for a maintenance assessment “as may be necessary to operate and maintain the district works and activities and to defray the current expenses of the district.” The proposed FY 2021 Road &amp; Drainage Non-Ad Valorem assessment for maintenance and capital improvements pursuant to the water control plan would remain at $200 per unit on approximately 7,798 units. </a:t>
            </a:r>
          </a:p>
        </p:txBody>
      </p:sp>
    </p:spTree>
    <p:extLst>
      <p:ext uri="{BB962C8B-B14F-4D97-AF65-F5344CB8AC3E}">
        <p14:creationId xmlns:p14="http://schemas.microsoft.com/office/powerpoint/2010/main" val="4253260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D541F-8FC7-435B-BE3D-0347197F9375}"/>
              </a:ext>
            </a:extLst>
          </p:cNvPr>
          <p:cNvSpPr>
            <a:spLocks noGrp="1"/>
          </p:cNvSpPr>
          <p:nvPr>
            <p:ph type="ctrTitle"/>
          </p:nvPr>
        </p:nvSpPr>
        <p:spPr>
          <a:xfrm>
            <a:off x="1976088" y="2398054"/>
            <a:ext cx="8361229" cy="2098226"/>
          </a:xfrm>
        </p:spPr>
        <p:txBody>
          <a:bodyPr/>
          <a:lstStyle/>
          <a:p>
            <a:r>
              <a:rPr lang="en-US" sz="5400" dirty="0">
                <a:solidFill>
                  <a:schemeClr val="accent1">
                    <a:lumMod val="50000"/>
                  </a:schemeClr>
                </a:solidFill>
              </a:rPr>
              <a:t>BUDGET OVERVIEW</a:t>
            </a:r>
            <a:br>
              <a:rPr lang="en-US" sz="5400" dirty="0">
                <a:solidFill>
                  <a:schemeClr val="accent1">
                    <a:lumMod val="50000"/>
                  </a:schemeClr>
                </a:solidFill>
              </a:rPr>
            </a:br>
            <a:r>
              <a:rPr lang="en-US" sz="2800" dirty="0">
                <a:solidFill>
                  <a:schemeClr val="accent1">
                    <a:lumMod val="50000"/>
                  </a:schemeClr>
                </a:solidFill>
              </a:rPr>
              <a:t>Town of Loxahatchee Groves</a:t>
            </a:r>
            <a:br>
              <a:rPr lang="en-US" sz="2800" dirty="0">
                <a:solidFill>
                  <a:schemeClr val="accent1">
                    <a:lumMod val="75000"/>
                  </a:schemeClr>
                </a:solidFill>
              </a:rPr>
            </a:br>
            <a:endParaRPr lang="en-US" sz="2800" dirty="0">
              <a:solidFill>
                <a:schemeClr val="accent1">
                  <a:lumMod val="75000"/>
                </a:schemeClr>
              </a:solidFill>
            </a:endParaRPr>
          </a:p>
        </p:txBody>
      </p:sp>
      <p:sp>
        <p:nvSpPr>
          <p:cNvPr id="3" name="Subtitle 2">
            <a:extLst>
              <a:ext uri="{FF2B5EF4-FFF2-40B4-BE49-F238E27FC236}">
                <a16:creationId xmlns:a16="http://schemas.microsoft.com/office/drawing/2014/main" id="{E6F6ECB8-26A8-450E-BE60-56E041B1957D}"/>
              </a:ext>
            </a:extLst>
          </p:cNvPr>
          <p:cNvSpPr>
            <a:spLocks noGrp="1"/>
          </p:cNvSpPr>
          <p:nvPr>
            <p:ph type="subTitle" idx="1"/>
          </p:nvPr>
        </p:nvSpPr>
        <p:spPr>
          <a:xfrm>
            <a:off x="4061666" y="5175479"/>
            <a:ext cx="6831673" cy="1086237"/>
          </a:xfrm>
        </p:spPr>
        <p:txBody>
          <a:bodyPr/>
          <a:lstStyle/>
          <a:p>
            <a:pPr algn="r"/>
            <a:r>
              <a:rPr lang="en-US" dirty="0">
                <a:solidFill>
                  <a:schemeClr val="accent1">
                    <a:lumMod val="50000"/>
                  </a:schemeClr>
                </a:solidFill>
              </a:rPr>
              <a:t>JULY 2020</a:t>
            </a:r>
          </a:p>
        </p:txBody>
      </p:sp>
    </p:spTree>
    <p:extLst>
      <p:ext uri="{BB962C8B-B14F-4D97-AF65-F5344CB8AC3E}">
        <p14:creationId xmlns:p14="http://schemas.microsoft.com/office/powerpoint/2010/main" val="628447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DF4F7-CBD0-427A-8C1B-FB3B3843F393}"/>
              </a:ext>
            </a:extLst>
          </p:cNvPr>
          <p:cNvSpPr>
            <a:spLocks noGrp="1"/>
          </p:cNvSpPr>
          <p:nvPr>
            <p:ph type="title"/>
          </p:nvPr>
        </p:nvSpPr>
        <p:spPr>
          <a:xfrm>
            <a:off x="838200" y="365125"/>
            <a:ext cx="10515600" cy="1325563"/>
          </a:xfrm>
        </p:spPr>
        <p:txBody>
          <a:bodyPr>
            <a:normAutofit/>
          </a:bodyPr>
          <a:lstStyle/>
          <a:p>
            <a:r>
              <a:rPr lang="en-US" sz="4000" b="1" dirty="0">
                <a:solidFill>
                  <a:schemeClr val="accent6">
                    <a:lumMod val="75000"/>
                  </a:schemeClr>
                </a:solidFill>
              </a:rPr>
              <a:t>NON-AD VALOREM ASSESSMENT: </a:t>
            </a:r>
            <a:r>
              <a:rPr lang="en-US" sz="4000" b="1" i="1" dirty="0">
                <a:solidFill>
                  <a:schemeClr val="accent6">
                    <a:lumMod val="75000"/>
                  </a:schemeClr>
                </a:solidFill>
              </a:rPr>
              <a:t>OGEM Debt</a:t>
            </a:r>
            <a:br>
              <a:rPr lang="en-US" b="1" dirty="0"/>
            </a:br>
            <a:endParaRPr lang="en-US" b="1" dirty="0"/>
          </a:p>
        </p:txBody>
      </p:sp>
      <p:grpSp>
        <p:nvGrpSpPr>
          <p:cNvPr id="11" name="Group 10">
            <a:extLst>
              <a:ext uri="{FF2B5EF4-FFF2-40B4-BE49-F238E27FC236}">
                <a16:creationId xmlns:a16="http://schemas.microsoft.com/office/drawing/2014/main" id="{44B2ECDA-1BC5-43D4-8918-7224740202F4}"/>
              </a:ext>
            </a:extLst>
          </p:cNvPr>
          <p:cNvGrpSpPr/>
          <p:nvPr/>
        </p:nvGrpSpPr>
        <p:grpSpPr>
          <a:xfrm>
            <a:off x="838200" y="1015841"/>
            <a:ext cx="9235440" cy="12065"/>
            <a:chOff x="0" y="0"/>
            <a:chExt cx="6632543" cy="12192"/>
          </a:xfrm>
        </p:grpSpPr>
        <p:sp>
          <p:nvSpPr>
            <p:cNvPr id="12" name="Shape 8225">
              <a:extLst>
                <a:ext uri="{FF2B5EF4-FFF2-40B4-BE49-F238E27FC236}">
                  <a16:creationId xmlns:a16="http://schemas.microsoft.com/office/drawing/2014/main" id="{0113C8B4-D902-481D-8DA1-A5EC57FCCED8}"/>
                </a:ext>
              </a:extLst>
            </p:cNvPr>
            <p:cNvSpPr/>
            <p:nvPr/>
          </p:nvSpPr>
          <p:spPr>
            <a:xfrm>
              <a:off x="0" y="0"/>
              <a:ext cx="6632543"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sp>
        <p:nvSpPr>
          <p:cNvPr id="7" name="TextBox 6">
            <a:extLst>
              <a:ext uri="{FF2B5EF4-FFF2-40B4-BE49-F238E27FC236}">
                <a16:creationId xmlns:a16="http://schemas.microsoft.com/office/drawing/2014/main" id="{8FBAD14C-99FE-4C97-8329-CBE34AC71961}"/>
              </a:ext>
            </a:extLst>
          </p:cNvPr>
          <p:cNvSpPr txBox="1"/>
          <p:nvPr/>
        </p:nvSpPr>
        <p:spPr>
          <a:xfrm>
            <a:off x="838200" y="1317844"/>
            <a:ext cx="3971925" cy="4801314"/>
          </a:xfrm>
          <a:prstGeom prst="rect">
            <a:avLst/>
          </a:prstGeom>
          <a:noFill/>
        </p:spPr>
        <p:txBody>
          <a:bodyPr wrap="square" rtlCol="0">
            <a:spAutoFit/>
          </a:bodyPr>
          <a:lstStyle/>
          <a:p>
            <a:pPr algn="just"/>
            <a:r>
              <a:rPr lang="en-US" dirty="0">
                <a:solidFill>
                  <a:schemeClr val="accent6">
                    <a:lumMod val="50000"/>
                  </a:schemeClr>
                </a:solidFill>
              </a:rPr>
              <a:t>In 2011, the District issued $2.6 million Special Assessment Note secured by a pledge of assessments of the benefiting properties such that the special assessments will be levied each year in an amount sufficient to pay the debt service (principal and interest payable on February 1st and August 1st) until maturity in 2022.  An early repayment of $340,000 was made in 2020 shortening the maturity to August 1, 2021. Based on total revised annual debt service for 2021 of approximately $270,000, the proposed per acre rates for FY 2020-2021 are based on the revised debt service schedule provided by Bank United.</a:t>
            </a:r>
          </a:p>
        </p:txBody>
      </p:sp>
      <p:graphicFrame>
        <p:nvGraphicFramePr>
          <p:cNvPr id="8" name="Content Placeholder 7">
            <a:extLst>
              <a:ext uri="{FF2B5EF4-FFF2-40B4-BE49-F238E27FC236}">
                <a16:creationId xmlns:a16="http://schemas.microsoft.com/office/drawing/2014/main" id="{B373F5C6-90CB-4CA0-9DB8-A1FF9A196568}"/>
              </a:ext>
            </a:extLst>
          </p:cNvPr>
          <p:cNvGraphicFramePr>
            <a:graphicFrameLocks noGrp="1"/>
          </p:cNvGraphicFramePr>
          <p:nvPr>
            <p:ph idx="1"/>
            <p:extLst>
              <p:ext uri="{D42A27DB-BD31-4B8C-83A1-F6EECF244321}">
                <p14:modId xmlns:p14="http://schemas.microsoft.com/office/powerpoint/2010/main" val="252753163"/>
              </p:ext>
            </p:extLst>
          </p:nvPr>
        </p:nvGraphicFramePr>
        <p:xfrm>
          <a:off x="5358535" y="2139439"/>
          <a:ext cx="5572186" cy="2876175"/>
        </p:xfrm>
        <a:graphic>
          <a:graphicData uri="http://schemas.openxmlformats.org/drawingml/2006/table">
            <a:tbl>
              <a:tblPr firstRow="1" firstCol="1" bandRow="1"/>
              <a:tblGrid>
                <a:gridCol w="2280346">
                  <a:extLst>
                    <a:ext uri="{9D8B030D-6E8A-4147-A177-3AD203B41FA5}">
                      <a16:colId xmlns:a16="http://schemas.microsoft.com/office/drawing/2014/main" val="1774687110"/>
                    </a:ext>
                  </a:extLst>
                </a:gridCol>
                <a:gridCol w="1645920">
                  <a:extLst>
                    <a:ext uri="{9D8B030D-6E8A-4147-A177-3AD203B41FA5}">
                      <a16:colId xmlns:a16="http://schemas.microsoft.com/office/drawing/2014/main" val="2518696744"/>
                    </a:ext>
                  </a:extLst>
                </a:gridCol>
                <a:gridCol w="1645920">
                  <a:extLst>
                    <a:ext uri="{9D8B030D-6E8A-4147-A177-3AD203B41FA5}">
                      <a16:colId xmlns:a16="http://schemas.microsoft.com/office/drawing/2014/main" val="3620735500"/>
                    </a:ext>
                  </a:extLst>
                </a:gridCol>
              </a:tblGrid>
              <a:tr h="447952">
                <a:tc>
                  <a:txBody>
                    <a:bodyPr/>
                    <a:lstStyle/>
                    <a:p>
                      <a:pPr marL="55245" marR="0" indent="0" algn="ctr">
                        <a:lnSpc>
                          <a:spcPct val="107000"/>
                        </a:lnSpc>
                        <a:spcBef>
                          <a:spcPts val="0"/>
                        </a:spcBef>
                        <a:spcAft>
                          <a:spcPts val="0"/>
                        </a:spcAft>
                      </a:pP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5285" marT="42840" marB="2524">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FY 2021</a:t>
                      </a:r>
                    </a:p>
                    <a:p>
                      <a:pPr marL="55245"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PROPOSED  RATE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5285" marT="42840" marB="2524">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lvl="0" indent="0" algn="ctr" defTabSz="914400" rtl="0" eaLnBrk="1" fontAlgn="auto" latinLnBrk="0" hangingPunct="1">
                        <a:lnSpc>
                          <a:spcPct val="107000"/>
                        </a:lnSpc>
                        <a:spcBef>
                          <a:spcPts val="0"/>
                        </a:spcBef>
                        <a:spcAft>
                          <a:spcPts val="0"/>
                        </a:spcAft>
                        <a:buClrTx/>
                        <a:buSzTx/>
                        <a:buFontTx/>
                        <a:buNone/>
                        <a:tabLst/>
                        <a:defRPr/>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FY 2020  </a:t>
                      </a:r>
                    </a:p>
                    <a:p>
                      <a:pPr marL="55245" marR="0" lvl="0" indent="0" algn="ctr" defTabSz="914400" rtl="0" eaLnBrk="1" fontAlgn="auto" latinLnBrk="0" hangingPunct="1">
                        <a:lnSpc>
                          <a:spcPct val="107000"/>
                        </a:lnSpc>
                        <a:spcBef>
                          <a:spcPts val="0"/>
                        </a:spcBef>
                        <a:spcAft>
                          <a:spcPts val="0"/>
                        </a:spcAft>
                        <a:buClrTx/>
                        <a:buSzTx/>
                        <a:buFontTx/>
                        <a:buNone/>
                        <a:tabLst/>
                        <a:defRPr/>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ADOPTED RATE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5285" marT="42840" marB="2524">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530216636"/>
                  </a:ext>
                </a:extLst>
              </a:tr>
              <a:tr h="447952">
                <a:tc>
                  <a:txBody>
                    <a:bodyPr/>
                    <a:lstStyle/>
                    <a:p>
                      <a:pPr marL="104775" marR="0" indent="0" algn="l">
                        <a:lnSpc>
                          <a:spcPct val="107000"/>
                        </a:lnSpc>
                        <a:spcBef>
                          <a:spcPts val="0"/>
                        </a:spcBef>
                        <a:spcAft>
                          <a:spcPts val="0"/>
                        </a:spcAft>
                        <a:tabLst>
                          <a:tab pos="114300" algn="l"/>
                          <a:tab pos="262255" algn="ctr"/>
                        </a:tabLst>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North “A” Road</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5285" marT="42840" marB="2524">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ctr">
                        <a:lnSpc>
                          <a:spcPct val="107000"/>
                        </a:lnSpc>
                        <a:spcBef>
                          <a:spcPts val="0"/>
                        </a:spcBef>
                        <a:spcAft>
                          <a:spcPts val="0"/>
                        </a:spcAft>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81.50</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5285" marT="42840" marB="2524">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ctr">
                        <a:lnSpc>
                          <a:spcPct val="107000"/>
                        </a:lnSpc>
                        <a:spcBef>
                          <a:spcPts val="0"/>
                        </a:spcBef>
                        <a:spcAft>
                          <a:spcPts val="0"/>
                        </a:spcAft>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97.90</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5285" marT="42840" marB="2524">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1953468114"/>
                  </a:ext>
                </a:extLst>
              </a:tr>
              <a:tr h="447952">
                <a:tc>
                  <a:txBody>
                    <a:bodyPr/>
                    <a:lstStyle/>
                    <a:p>
                      <a:pPr marL="104775" marR="0" indent="0" algn="l">
                        <a:lnSpc>
                          <a:spcPct val="107000"/>
                        </a:lnSpc>
                        <a:spcBef>
                          <a:spcPts val="0"/>
                        </a:spcBef>
                        <a:spcAft>
                          <a:spcPts val="0"/>
                        </a:spcAft>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North “C” Road</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5285" marT="42840" marB="2524">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ctr">
                        <a:lnSpc>
                          <a:spcPct val="107000"/>
                        </a:lnSpc>
                        <a:spcBef>
                          <a:spcPts val="0"/>
                        </a:spcBef>
                        <a:spcAft>
                          <a:spcPts val="0"/>
                        </a:spcAft>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85.65</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5285" marT="42840" marB="2524">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ctr">
                        <a:lnSpc>
                          <a:spcPct val="107000"/>
                        </a:lnSpc>
                        <a:spcBef>
                          <a:spcPts val="0"/>
                        </a:spcBef>
                        <a:spcAft>
                          <a:spcPts val="0"/>
                        </a:spcAft>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102.45</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5285" marT="42840" marB="2524">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2831241058"/>
                  </a:ext>
                </a:extLst>
              </a:tr>
              <a:tr h="447952">
                <a:tc>
                  <a:txBody>
                    <a:bodyPr/>
                    <a:lstStyle/>
                    <a:p>
                      <a:pPr marL="104775" marR="0" indent="0" algn="l">
                        <a:lnSpc>
                          <a:spcPct val="107000"/>
                        </a:lnSpc>
                        <a:spcBef>
                          <a:spcPts val="0"/>
                        </a:spcBef>
                        <a:spcAft>
                          <a:spcPts val="0"/>
                        </a:spcAft>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South “C” Road</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5285" marT="42840" marB="2524">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ctr">
                        <a:lnSpc>
                          <a:spcPct val="107000"/>
                        </a:lnSpc>
                        <a:spcBef>
                          <a:spcPts val="0"/>
                        </a:spcBef>
                        <a:spcAft>
                          <a:spcPts val="0"/>
                        </a:spcAft>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135.45</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5285" marT="42840" marB="2524">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ctr">
                        <a:lnSpc>
                          <a:spcPct val="107000"/>
                        </a:lnSpc>
                        <a:spcBef>
                          <a:spcPts val="0"/>
                        </a:spcBef>
                        <a:spcAft>
                          <a:spcPts val="0"/>
                        </a:spcAft>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162.65</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5285" marT="42840" marB="2524">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2654704168"/>
                  </a:ext>
                </a:extLst>
              </a:tr>
              <a:tr h="447952">
                <a:tc>
                  <a:txBody>
                    <a:bodyPr/>
                    <a:lstStyle/>
                    <a:p>
                      <a:pPr marL="104775" marR="0" indent="0" algn="l">
                        <a:lnSpc>
                          <a:spcPct val="107000"/>
                        </a:lnSpc>
                        <a:spcBef>
                          <a:spcPts val="0"/>
                        </a:spcBef>
                        <a:spcAft>
                          <a:spcPts val="0"/>
                        </a:spcAft>
                        <a:tabLst>
                          <a:tab pos="237490" algn="ctr"/>
                          <a:tab pos="739140" algn="ctr"/>
                        </a:tabLst>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North “D” Road</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5285" marT="42840" marB="2524">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ctr">
                        <a:lnSpc>
                          <a:spcPct val="107000"/>
                        </a:lnSpc>
                        <a:spcBef>
                          <a:spcPts val="0"/>
                        </a:spcBef>
                        <a:spcAft>
                          <a:spcPts val="0"/>
                        </a:spcAft>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97.30</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5285" marT="42840" marB="2524">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ctr">
                        <a:lnSpc>
                          <a:spcPct val="107000"/>
                        </a:lnSpc>
                        <a:spcBef>
                          <a:spcPts val="0"/>
                        </a:spcBef>
                        <a:spcAft>
                          <a:spcPts val="0"/>
                        </a:spcAft>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113.60</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5285" marT="42840" marB="2524">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2275558947"/>
                  </a:ext>
                </a:extLst>
              </a:tr>
              <a:tr h="528780">
                <a:tc>
                  <a:txBody>
                    <a:bodyPr/>
                    <a:lstStyle/>
                    <a:p>
                      <a:pPr marL="104775" marR="0" indent="0" algn="l">
                        <a:lnSpc>
                          <a:spcPct val="107000"/>
                        </a:lnSpc>
                        <a:spcBef>
                          <a:spcPts val="0"/>
                        </a:spcBef>
                        <a:spcAft>
                          <a:spcPts val="0"/>
                        </a:spcAft>
                        <a:tabLst>
                          <a:tab pos="237490" algn="ctr"/>
                          <a:tab pos="739140" algn="ctr"/>
                        </a:tabLst>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Unit 1 Development</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5285" marT="42840" marB="2524">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ctr">
                        <a:lnSpc>
                          <a:spcPct val="107000"/>
                        </a:lnSpc>
                        <a:spcBef>
                          <a:spcPts val="0"/>
                        </a:spcBef>
                        <a:spcAft>
                          <a:spcPts val="0"/>
                        </a:spcAft>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521.25</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5285" marT="42840" marB="2524">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178435" marR="314325" indent="-6350" algn="ctr">
                        <a:lnSpc>
                          <a:spcPct val="107000"/>
                        </a:lnSpc>
                        <a:spcBef>
                          <a:spcPts val="0"/>
                        </a:spcBef>
                        <a:spcAft>
                          <a:spcPts val="0"/>
                        </a:spcAft>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627.16</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35285" marT="42840" marB="2524">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3371466043"/>
                  </a:ext>
                </a:extLst>
              </a:tr>
            </a:tbl>
          </a:graphicData>
        </a:graphic>
      </p:graphicFrame>
    </p:spTree>
    <p:extLst>
      <p:ext uri="{BB962C8B-B14F-4D97-AF65-F5344CB8AC3E}">
        <p14:creationId xmlns:p14="http://schemas.microsoft.com/office/powerpoint/2010/main" val="18978734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DF4F7-CBD0-427A-8C1B-FB3B3843F393}"/>
              </a:ext>
            </a:extLst>
          </p:cNvPr>
          <p:cNvSpPr>
            <a:spLocks noGrp="1"/>
          </p:cNvSpPr>
          <p:nvPr>
            <p:ph type="title"/>
          </p:nvPr>
        </p:nvSpPr>
        <p:spPr>
          <a:xfrm>
            <a:off x="838200" y="365125"/>
            <a:ext cx="10515600" cy="1325563"/>
          </a:xfrm>
        </p:spPr>
        <p:txBody>
          <a:bodyPr>
            <a:normAutofit/>
          </a:bodyPr>
          <a:lstStyle/>
          <a:p>
            <a:r>
              <a:rPr lang="en-US" sz="4000" b="1" dirty="0">
                <a:solidFill>
                  <a:schemeClr val="accent6">
                    <a:lumMod val="75000"/>
                  </a:schemeClr>
                </a:solidFill>
              </a:rPr>
              <a:t>NON-AD VALOREM ASSESSMENT: </a:t>
            </a:r>
            <a:r>
              <a:rPr lang="en-US" sz="4000" b="1" i="1" dirty="0">
                <a:solidFill>
                  <a:schemeClr val="accent6">
                    <a:lumMod val="75000"/>
                  </a:schemeClr>
                </a:solidFill>
              </a:rPr>
              <a:t>Solid Waste</a:t>
            </a:r>
            <a:br>
              <a:rPr lang="en-US" b="1" dirty="0"/>
            </a:br>
            <a:endParaRPr lang="en-US" b="1" dirty="0"/>
          </a:p>
        </p:txBody>
      </p:sp>
      <p:grpSp>
        <p:nvGrpSpPr>
          <p:cNvPr id="11" name="Group 10">
            <a:extLst>
              <a:ext uri="{FF2B5EF4-FFF2-40B4-BE49-F238E27FC236}">
                <a16:creationId xmlns:a16="http://schemas.microsoft.com/office/drawing/2014/main" id="{44B2ECDA-1BC5-43D4-8918-7224740202F4}"/>
              </a:ext>
            </a:extLst>
          </p:cNvPr>
          <p:cNvGrpSpPr/>
          <p:nvPr/>
        </p:nvGrpSpPr>
        <p:grpSpPr>
          <a:xfrm>
            <a:off x="838200" y="1015841"/>
            <a:ext cx="9144000" cy="12065"/>
            <a:chOff x="0" y="0"/>
            <a:chExt cx="6632543" cy="12192"/>
          </a:xfrm>
        </p:grpSpPr>
        <p:sp>
          <p:nvSpPr>
            <p:cNvPr id="12" name="Shape 8225">
              <a:extLst>
                <a:ext uri="{FF2B5EF4-FFF2-40B4-BE49-F238E27FC236}">
                  <a16:creationId xmlns:a16="http://schemas.microsoft.com/office/drawing/2014/main" id="{0113C8B4-D902-481D-8DA1-A5EC57FCCED8}"/>
                </a:ext>
              </a:extLst>
            </p:cNvPr>
            <p:cNvSpPr/>
            <p:nvPr/>
          </p:nvSpPr>
          <p:spPr>
            <a:xfrm>
              <a:off x="0" y="0"/>
              <a:ext cx="6632543"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graphicFrame>
        <p:nvGraphicFramePr>
          <p:cNvPr id="5" name="Content Placeholder 4">
            <a:extLst>
              <a:ext uri="{FF2B5EF4-FFF2-40B4-BE49-F238E27FC236}">
                <a16:creationId xmlns:a16="http://schemas.microsoft.com/office/drawing/2014/main" id="{73A48D59-E696-433A-8B6C-2F9058A50274}"/>
              </a:ext>
            </a:extLst>
          </p:cNvPr>
          <p:cNvGraphicFramePr>
            <a:graphicFrameLocks noGrp="1"/>
          </p:cNvGraphicFramePr>
          <p:nvPr>
            <p:ph idx="1"/>
          </p:nvPr>
        </p:nvGraphicFramePr>
        <p:xfrm>
          <a:off x="838199" y="1544485"/>
          <a:ext cx="7628907" cy="4585865"/>
        </p:xfrm>
        <a:graphic>
          <a:graphicData uri="http://schemas.openxmlformats.org/drawingml/2006/table">
            <a:tbl>
              <a:tblPr firstRow="1" firstCol="1" bandRow="1"/>
              <a:tblGrid>
                <a:gridCol w="999706">
                  <a:extLst>
                    <a:ext uri="{9D8B030D-6E8A-4147-A177-3AD203B41FA5}">
                      <a16:colId xmlns:a16="http://schemas.microsoft.com/office/drawing/2014/main" val="1201599588"/>
                    </a:ext>
                  </a:extLst>
                </a:gridCol>
                <a:gridCol w="1936203">
                  <a:extLst>
                    <a:ext uri="{9D8B030D-6E8A-4147-A177-3AD203B41FA5}">
                      <a16:colId xmlns:a16="http://schemas.microsoft.com/office/drawing/2014/main" val="3787589911"/>
                    </a:ext>
                  </a:extLst>
                </a:gridCol>
                <a:gridCol w="2022823">
                  <a:extLst>
                    <a:ext uri="{9D8B030D-6E8A-4147-A177-3AD203B41FA5}">
                      <a16:colId xmlns:a16="http://schemas.microsoft.com/office/drawing/2014/main" val="3042569943"/>
                    </a:ext>
                  </a:extLst>
                </a:gridCol>
                <a:gridCol w="2670175">
                  <a:extLst>
                    <a:ext uri="{9D8B030D-6E8A-4147-A177-3AD203B41FA5}">
                      <a16:colId xmlns:a16="http://schemas.microsoft.com/office/drawing/2014/main" val="3292962971"/>
                    </a:ext>
                  </a:extLst>
                </a:gridCol>
              </a:tblGrid>
              <a:tr h="551191">
                <a:tc>
                  <a:txBody>
                    <a:bodyPr/>
                    <a:lstStyle/>
                    <a:p>
                      <a:pPr marL="55245"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FISCAL YEAR</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ADOPTED</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55245"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RATE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55245"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REVENUES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b="1">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1536552780"/>
                  </a:ext>
                </a:extLst>
              </a:tr>
              <a:tr h="288191">
                <a:tc>
                  <a:txBody>
                    <a:bodyPr/>
                    <a:lstStyle/>
                    <a:p>
                      <a:pPr marL="0" marR="0" indent="0" algn="l">
                        <a:lnSpc>
                          <a:spcPct val="107000"/>
                        </a:lnSpc>
                        <a:spcBef>
                          <a:spcPts val="0"/>
                        </a:spcBef>
                        <a:spcAft>
                          <a:spcPts val="0"/>
                        </a:spcAft>
                        <a:tabLst>
                          <a:tab pos="114300" algn="l"/>
                          <a:tab pos="262255" algn="ctr"/>
                        </a:tabLs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2008</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$372.73</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$ 400,000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1448195969"/>
                  </a:ext>
                </a:extLst>
              </a:tr>
              <a:tr h="288191">
                <a:tc>
                  <a:txBody>
                    <a:bodyPr/>
                    <a:lstStyle/>
                    <a:p>
                      <a:pPr marL="0" marR="0" indent="0" algn="ct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2009</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$372.73</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$ 440,900</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1987100506"/>
                  </a:ext>
                </a:extLst>
              </a:tr>
              <a:tr h="288191">
                <a:tc>
                  <a:txBody>
                    <a:bodyPr/>
                    <a:lstStyle/>
                    <a:p>
                      <a:pPr marL="0" marR="0" indent="0" algn="ct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$372.73</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$ 440,900</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2655894723"/>
                  </a:ext>
                </a:extLst>
              </a:tr>
              <a:tr h="288191">
                <a:tc>
                  <a:txBody>
                    <a:bodyPr/>
                    <a:lstStyle/>
                    <a:p>
                      <a:pPr marL="0" marR="0" indent="0" algn="ctr">
                        <a:lnSpc>
                          <a:spcPct val="107000"/>
                        </a:lnSpc>
                        <a:spcBef>
                          <a:spcPts val="0"/>
                        </a:spcBef>
                        <a:spcAft>
                          <a:spcPts val="0"/>
                        </a:spcAft>
                        <a:tabLst>
                          <a:tab pos="23749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2011</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$274.89</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469,761</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2834314853"/>
                  </a:ext>
                </a:extLst>
              </a:tr>
              <a:tr h="288191">
                <a:tc>
                  <a:txBody>
                    <a:bodyPr/>
                    <a:lstStyle/>
                    <a:p>
                      <a:pPr marL="0" marR="0" indent="0" algn="ctr">
                        <a:lnSpc>
                          <a:spcPct val="107000"/>
                        </a:lnSpc>
                        <a:spcBef>
                          <a:spcPts val="0"/>
                        </a:spcBef>
                        <a:spcAft>
                          <a:spcPts val="0"/>
                        </a:spcAft>
                        <a:tabLst>
                          <a:tab pos="23749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2012</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$344.37</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429,196</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tabLst>
                          <a:tab pos="23749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3692150783"/>
                  </a:ext>
                </a:extLst>
              </a:tr>
              <a:tr h="288191">
                <a:tc>
                  <a:txBody>
                    <a:bodyPr/>
                    <a:lstStyle/>
                    <a:p>
                      <a:pPr marL="0" marR="0" indent="0" algn="ctr">
                        <a:lnSpc>
                          <a:spcPct val="107000"/>
                        </a:lnSpc>
                        <a:spcBef>
                          <a:spcPts val="0"/>
                        </a:spcBef>
                        <a:spcAft>
                          <a:spcPts val="0"/>
                        </a:spcAft>
                        <a:tabLst>
                          <a:tab pos="23749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2013</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$344.10</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479,497</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4278536442"/>
                  </a:ext>
                </a:extLst>
              </a:tr>
              <a:tr h="288191">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2014</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$256.27</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419,256</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3073730107"/>
                  </a:ext>
                </a:extLst>
              </a:tr>
              <a:tr h="288191">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2015</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$256.27</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440,786</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r">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1725790159"/>
                  </a:ext>
                </a:extLst>
              </a:tr>
              <a:tr h="288191">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2016</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$256.27</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435,614</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100045933"/>
                  </a:ext>
                </a:extLst>
              </a:tr>
              <a:tr h="288191">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2017</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$256.27</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465,481</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622555236"/>
                  </a:ext>
                </a:extLst>
              </a:tr>
              <a:tr h="288191">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2018</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$450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438,092</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278360492"/>
                  </a:ext>
                </a:extLst>
              </a:tr>
              <a:tr h="288191">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2019</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$450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629,039</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76200" marR="0" indent="0" algn="l">
                        <a:lnSpc>
                          <a:spcPct val="103000"/>
                        </a:lnSpc>
                        <a:spcBef>
                          <a:spcPts val="0"/>
                        </a:spcBef>
                        <a:spcAft>
                          <a:spcPts val="0"/>
                        </a:spcAft>
                      </a:pPr>
                      <a:r>
                        <a:rPr lang="en-US" sz="16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Actual</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1780477570"/>
                  </a:ext>
                </a:extLst>
              </a:tr>
              <a:tr h="288191">
                <a:tc>
                  <a:txBody>
                    <a:bodyPr/>
                    <a:lstStyle/>
                    <a:p>
                      <a:pPr marL="0" marR="0" indent="0" algn="ctr">
                        <a:lnSpc>
                          <a:spcPct val="107000"/>
                        </a:lnSpc>
                        <a:spcBef>
                          <a:spcPts val="0"/>
                        </a:spcBef>
                        <a:spcAft>
                          <a:spcPts val="0"/>
                        </a:spcAft>
                        <a:tabLst>
                          <a:tab pos="231140" algn="ctr"/>
                          <a:tab pos="739140" algn="ctr"/>
                        </a:tabLs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2020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$450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610,082</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indent="0" algn="just">
                        <a:lnSpc>
                          <a:spcPct val="107000"/>
                        </a:lnSpc>
                        <a:spcBef>
                          <a:spcPts val="0"/>
                        </a:spcBef>
                        <a:spcAft>
                          <a:spcPts val="0"/>
                        </a:spcAft>
                      </a:pPr>
                      <a:r>
                        <a:rPr lang="en-US" sz="16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Projected</a:t>
                      </a: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2191253349"/>
                  </a:ext>
                </a:extLst>
              </a:tr>
              <a:tr h="288191">
                <a:tc>
                  <a:txBody>
                    <a:bodyPr/>
                    <a:lstStyle/>
                    <a:p>
                      <a:pPr marL="0" marR="0" indent="0" algn="ctr">
                        <a:lnSpc>
                          <a:spcPct val="107000"/>
                        </a:lnSpc>
                        <a:spcBef>
                          <a:spcPts val="0"/>
                        </a:spcBef>
                        <a:spcAft>
                          <a:spcPts val="0"/>
                        </a:spcAft>
                        <a:tabLst>
                          <a:tab pos="231140" algn="ctr"/>
                          <a:tab pos="739140" algn="ctr"/>
                        </a:tabLs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2021</a:t>
                      </a: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279400" marR="314325"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$450</a:t>
                      </a: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645,000</a:t>
                      </a: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n-US" sz="16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Estimated at 95% collections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28674" marT="34823" marB="2055">
                    <a:lnL>
                      <a:noFill/>
                    </a:lnL>
                    <a:lnR>
                      <a:noFill/>
                    </a:lnR>
                    <a:lnT w="12700" cap="flat" cmpd="sng" algn="ctr">
                      <a:solidFill>
                        <a:srgbClr val="806000"/>
                      </a:solidFill>
                      <a:prstDash val="solid"/>
                      <a:round/>
                      <a:headEnd type="none" w="med" len="med"/>
                      <a:tailEnd type="none" w="med" len="med"/>
                    </a:lnT>
                    <a:lnB w="12700" cap="flat" cmpd="sng" algn="ctr">
                      <a:solidFill>
                        <a:srgbClr val="806000"/>
                      </a:solidFill>
                      <a:prstDash val="solid"/>
                      <a:round/>
                      <a:headEnd type="none" w="med" len="med"/>
                      <a:tailEnd type="none" w="med" len="med"/>
                    </a:lnB>
                    <a:solidFill>
                      <a:srgbClr val="FFFFFF"/>
                    </a:solidFill>
                  </a:tcPr>
                </a:tc>
                <a:extLst>
                  <a:ext uri="{0D108BD9-81ED-4DB2-BD59-A6C34878D82A}">
                    <a16:rowId xmlns:a16="http://schemas.microsoft.com/office/drawing/2014/main" val="396276438"/>
                  </a:ext>
                </a:extLst>
              </a:tr>
            </a:tbl>
          </a:graphicData>
        </a:graphic>
      </p:graphicFrame>
      <p:sp>
        <p:nvSpPr>
          <p:cNvPr id="8" name="TextBox 7">
            <a:extLst>
              <a:ext uri="{FF2B5EF4-FFF2-40B4-BE49-F238E27FC236}">
                <a16:creationId xmlns:a16="http://schemas.microsoft.com/office/drawing/2014/main" id="{876F4CAC-1B4E-4DC3-A39F-0E3329075E93}"/>
              </a:ext>
            </a:extLst>
          </p:cNvPr>
          <p:cNvSpPr txBox="1"/>
          <p:nvPr/>
        </p:nvSpPr>
        <p:spPr>
          <a:xfrm>
            <a:off x="8550234" y="1852258"/>
            <a:ext cx="3334801" cy="3970318"/>
          </a:xfrm>
          <a:prstGeom prst="rect">
            <a:avLst/>
          </a:prstGeom>
          <a:noFill/>
        </p:spPr>
        <p:txBody>
          <a:bodyPr wrap="square" rtlCol="0">
            <a:spAutoFit/>
          </a:bodyPr>
          <a:lstStyle/>
          <a:p>
            <a:pPr algn="just"/>
            <a:r>
              <a:rPr lang="en-US" dirty="0">
                <a:solidFill>
                  <a:schemeClr val="accent6">
                    <a:lumMod val="50000"/>
                  </a:schemeClr>
                </a:solidFill>
              </a:rPr>
              <a:t>The Solid Waste Fund has historically run at a shortfall which until recent years was funded by transfers from the General Fund. Currently, both FY 2020 and the preliminary budget for FY 2021 indicate shortfalls of approximately $35,000 or $25 per unit in each year. The preliminary solid waste assessment is proposed at the same rate as in the prior years with the shortfall covered by a transfer from the General Fund.</a:t>
            </a:r>
          </a:p>
        </p:txBody>
      </p:sp>
    </p:spTree>
    <p:extLst>
      <p:ext uri="{BB962C8B-B14F-4D97-AF65-F5344CB8AC3E}">
        <p14:creationId xmlns:p14="http://schemas.microsoft.com/office/powerpoint/2010/main" val="35827617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DF4F7-CBD0-427A-8C1B-FB3B3843F393}"/>
              </a:ext>
            </a:extLst>
          </p:cNvPr>
          <p:cNvSpPr>
            <a:spLocks noGrp="1"/>
          </p:cNvSpPr>
          <p:nvPr>
            <p:ph type="title"/>
          </p:nvPr>
        </p:nvSpPr>
        <p:spPr/>
        <p:txBody>
          <a:bodyPr/>
          <a:lstStyle/>
          <a:p>
            <a:r>
              <a:rPr lang="en-US" sz="4000" b="1" dirty="0">
                <a:solidFill>
                  <a:schemeClr val="accent6">
                    <a:lumMod val="75000"/>
                  </a:schemeClr>
                </a:solidFill>
              </a:rPr>
              <a:t>REVENUE SCENARIOS</a:t>
            </a:r>
            <a:br>
              <a:rPr lang="en-US" dirty="0"/>
            </a:br>
            <a:endParaRPr lang="en-US" dirty="0"/>
          </a:p>
        </p:txBody>
      </p:sp>
      <p:graphicFrame>
        <p:nvGraphicFramePr>
          <p:cNvPr id="10" name="Content Placeholder 9">
            <a:extLst>
              <a:ext uri="{FF2B5EF4-FFF2-40B4-BE49-F238E27FC236}">
                <a16:creationId xmlns:a16="http://schemas.microsoft.com/office/drawing/2014/main" id="{AE557D91-E222-48DC-8ABC-B33125CD7B5F}"/>
              </a:ext>
            </a:extLst>
          </p:cNvPr>
          <p:cNvGraphicFramePr>
            <a:graphicFrameLocks noGrp="1"/>
          </p:cNvGraphicFramePr>
          <p:nvPr>
            <p:ph idx="1"/>
          </p:nvPr>
        </p:nvGraphicFramePr>
        <p:xfrm>
          <a:off x="838200" y="1512399"/>
          <a:ext cx="9967100" cy="3833202"/>
        </p:xfrm>
        <a:graphic>
          <a:graphicData uri="http://schemas.openxmlformats.org/drawingml/2006/table">
            <a:tbl>
              <a:tblPr firstRow="1" firstCol="1" bandRow="1"/>
              <a:tblGrid>
                <a:gridCol w="1993420">
                  <a:extLst>
                    <a:ext uri="{9D8B030D-6E8A-4147-A177-3AD203B41FA5}">
                      <a16:colId xmlns:a16="http://schemas.microsoft.com/office/drawing/2014/main" val="1221599338"/>
                    </a:ext>
                  </a:extLst>
                </a:gridCol>
                <a:gridCol w="1993420">
                  <a:extLst>
                    <a:ext uri="{9D8B030D-6E8A-4147-A177-3AD203B41FA5}">
                      <a16:colId xmlns:a16="http://schemas.microsoft.com/office/drawing/2014/main" val="4052411574"/>
                    </a:ext>
                  </a:extLst>
                </a:gridCol>
                <a:gridCol w="1993420">
                  <a:extLst>
                    <a:ext uri="{9D8B030D-6E8A-4147-A177-3AD203B41FA5}">
                      <a16:colId xmlns:a16="http://schemas.microsoft.com/office/drawing/2014/main" val="407870081"/>
                    </a:ext>
                  </a:extLst>
                </a:gridCol>
                <a:gridCol w="1993420">
                  <a:extLst>
                    <a:ext uri="{9D8B030D-6E8A-4147-A177-3AD203B41FA5}">
                      <a16:colId xmlns:a16="http://schemas.microsoft.com/office/drawing/2014/main" val="2498403612"/>
                    </a:ext>
                  </a:extLst>
                </a:gridCol>
                <a:gridCol w="1993420">
                  <a:extLst>
                    <a:ext uri="{9D8B030D-6E8A-4147-A177-3AD203B41FA5}">
                      <a16:colId xmlns:a16="http://schemas.microsoft.com/office/drawing/2014/main" val="1543634654"/>
                    </a:ext>
                  </a:extLst>
                </a:gridCol>
              </a:tblGrid>
              <a:tr h="91440">
                <a:tc>
                  <a:txBody>
                    <a:bodyPr/>
                    <a:lstStyle/>
                    <a:p>
                      <a:pPr marL="0"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MILLAGE RATE</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AD VALOREM </a:t>
                      </a:r>
                    </a:p>
                    <a:p>
                      <a:pPr marL="55245"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REVENUES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ROAD &amp; DRAINAGE</a:t>
                      </a:r>
                    </a:p>
                    <a:p>
                      <a:pPr marL="55245"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ASSESSMENT</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55245"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NON AD VALOREM </a:t>
                      </a:r>
                    </a:p>
                    <a:p>
                      <a:pPr marL="55245" marR="0" indent="0" algn="ctr">
                        <a:lnSpc>
                          <a:spcPct val="107000"/>
                        </a:lnSpc>
                        <a:spcBef>
                          <a:spcPts val="0"/>
                        </a:spcBef>
                        <a:spcAft>
                          <a:spcPts val="0"/>
                        </a:spcAft>
                      </a:pPr>
                      <a:r>
                        <a:rPr lang="en-US" sz="16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REVENUES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91837" marT="48389"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55245" marR="0" indent="0" algn="ctr" defTabSz="914400" rtl="0" eaLnBrk="1" latinLnBrk="0" hangingPunct="1">
                        <a:lnSpc>
                          <a:spcPct val="107000"/>
                        </a:lnSpc>
                        <a:spcBef>
                          <a:spcPts val="0"/>
                        </a:spcBef>
                        <a:spcAft>
                          <a:spcPts val="0"/>
                        </a:spcAft>
                      </a:pPr>
                      <a:r>
                        <a:rPr lang="en-US" sz="1600" b="1" kern="1200"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TOTAL REVENUES</a:t>
                      </a:r>
                    </a:p>
                  </a:txBody>
                  <a:tcPr marL="0" marR="91837" marT="48389"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119579132"/>
                  </a:ext>
                </a:extLst>
              </a:tr>
              <a:tr h="91440">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3.00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635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1,031,700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200.00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1,481,590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2,513,290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904866754"/>
                  </a:ext>
                </a:extLst>
              </a:tr>
              <a:tr h="91440">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3.10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635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1,066,090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195.45</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1,447,884</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2,513,974</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1978145149"/>
                  </a:ext>
                </a:extLst>
              </a:tr>
              <a:tr h="91440">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3.20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635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1,100,480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190.75</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1,413,067</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2,513,547</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3570291404"/>
                  </a:ext>
                </a:extLst>
              </a:tr>
              <a:tr h="91440">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3.30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635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1,134,870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186.15</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1,378,990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2,513,860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3529771455"/>
                  </a:ext>
                </a:extLst>
              </a:tr>
              <a:tr h="91440">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3.40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635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1,169,260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181.50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1,344,546</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2,513,209</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1029478980"/>
                  </a:ext>
                </a:extLst>
              </a:tr>
              <a:tr h="91440">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3.50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635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1,203,650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176.75</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1,309,356</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2,513,006</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3355567756"/>
                  </a:ext>
                </a:extLst>
              </a:tr>
              <a:tr h="91440">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3.60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635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1,238,040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172.15</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1,275,279</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2,513,319</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3049632894"/>
                  </a:ext>
                </a:extLst>
              </a:tr>
              <a:tr h="91440">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3.70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635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1,272,430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167.50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1,240,832</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2,513,262</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951598576"/>
                  </a:ext>
                </a:extLst>
              </a:tr>
              <a:tr h="91440">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3.80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635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1,306,820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162.90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1,206,755</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2,513,575</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4206810793"/>
                  </a:ext>
                </a:extLst>
              </a:tr>
              <a:tr h="91440">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3.90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635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1,341,210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158.25</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1,172,308</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2,513,518</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1060329525"/>
                  </a:ext>
                </a:extLst>
              </a:tr>
              <a:tr h="91440">
                <a:tc>
                  <a:txBody>
                    <a:bodyPr/>
                    <a:lstStyle/>
                    <a:p>
                      <a:pPr marL="5524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4.00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6355"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1,375,600</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4191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153.65</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1,138,232</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ctr">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2,513,832</a:t>
                      </a:r>
                    </a:p>
                  </a:txBody>
                  <a:tcPr marL="0" marR="91837" marT="4838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3870387836"/>
                  </a:ext>
                </a:extLst>
              </a:tr>
            </a:tbl>
          </a:graphicData>
        </a:graphic>
      </p:graphicFrame>
      <p:grpSp>
        <p:nvGrpSpPr>
          <p:cNvPr id="11" name="Group 10">
            <a:extLst>
              <a:ext uri="{FF2B5EF4-FFF2-40B4-BE49-F238E27FC236}">
                <a16:creationId xmlns:a16="http://schemas.microsoft.com/office/drawing/2014/main" id="{44B2ECDA-1BC5-43D4-8918-7224740202F4}"/>
              </a:ext>
            </a:extLst>
          </p:cNvPr>
          <p:cNvGrpSpPr/>
          <p:nvPr/>
        </p:nvGrpSpPr>
        <p:grpSpPr>
          <a:xfrm>
            <a:off x="838200" y="1015841"/>
            <a:ext cx="4754880" cy="12065"/>
            <a:chOff x="0" y="0"/>
            <a:chExt cx="6632543" cy="12192"/>
          </a:xfrm>
        </p:grpSpPr>
        <p:sp>
          <p:nvSpPr>
            <p:cNvPr id="12" name="Shape 8225">
              <a:extLst>
                <a:ext uri="{FF2B5EF4-FFF2-40B4-BE49-F238E27FC236}">
                  <a16:creationId xmlns:a16="http://schemas.microsoft.com/office/drawing/2014/main" id="{0113C8B4-D902-481D-8DA1-A5EC57FCCED8}"/>
                </a:ext>
              </a:extLst>
            </p:cNvPr>
            <p:cNvSpPr/>
            <p:nvPr/>
          </p:nvSpPr>
          <p:spPr>
            <a:xfrm>
              <a:off x="0" y="0"/>
              <a:ext cx="6632543"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sp>
        <p:nvSpPr>
          <p:cNvPr id="4" name="TextBox 3">
            <a:extLst>
              <a:ext uri="{FF2B5EF4-FFF2-40B4-BE49-F238E27FC236}">
                <a16:creationId xmlns:a16="http://schemas.microsoft.com/office/drawing/2014/main" id="{CF195B71-3471-4C0E-BC59-C1C53595B2C5}"/>
              </a:ext>
            </a:extLst>
          </p:cNvPr>
          <p:cNvSpPr txBox="1"/>
          <p:nvPr/>
        </p:nvSpPr>
        <p:spPr>
          <a:xfrm>
            <a:off x="1543793" y="5640278"/>
            <a:ext cx="6454909" cy="707886"/>
          </a:xfrm>
          <a:prstGeom prst="rect">
            <a:avLst/>
          </a:prstGeom>
          <a:noFill/>
        </p:spPr>
        <p:txBody>
          <a:bodyPr wrap="none" rtlCol="0">
            <a:spAutoFit/>
          </a:bodyPr>
          <a:lstStyle/>
          <a:p>
            <a:pPr marL="285750" indent="-285750">
              <a:buFont typeface="Arial" panose="020B0604020202020204" pitchFamily="34" charset="0"/>
              <a:buChar char="•"/>
            </a:pPr>
            <a:r>
              <a:rPr lang="en-US" sz="2000" b="1" i="1" dirty="0">
                <a:solidFill>
                  <a:schemeClr val="accent6">
                    <a:lumMod val="50000"/>
                  </a:schemeClr>
                </a:solidFill>
              </a:rPr>
              <a:t>Each 1/10 of a mill equals approximately $34,400</a:t>
            </a:r>
          </a:p>
          <a:p>
            <a:pPr marL="285750" indent="-285750">
              <a:buFont typeface="Arial" panose="020B0604020202020204" pitchFamily="34" charset="0"/>
              <a:buChar char="•"/>
            </a:pPr>
            <a:r>
              <a:rPr lang="en-US" sz="2000" b="1" i="1" dirty="0">
                <a:solidFill>
                  <a:schemeClr val="accent6">
                    <a:lumMod val="50000"/>
                  </a:schemeClr>
                </a:solidFill>
              </a:rPr>
              <a:t>Each $1 of assessment rate equals approximately $7,400</a:t>
            </a:r>
          </a:p>
        </p:txBody>
      </p:sp>
    </p:spTree>
    <p:extLst>
      <p:ext uri="{BB962C8B-B14F-4D97-AF65-F5344CB8AC3E}">
        <p14:creationId xmlns:p14="http://schemas.microsoft.com/office/powerpoint/2010/main" val="8703290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D541F-8FC7-435B-BE3D-0347197F9375}"/>
              </a:ext>
            </a:extLst>
          </p:cNvPr>
          <p:cNvSpPr>
            <a:spLocks noGrp="1"/>
          </p:cNvSpPr>
          <p:nvPr>
            <p:ph type="ctrTitle"/>
          </p:nvPr>
        </p:nvSpPr>
        <p:spPr>
          <a:xfrm>
            <a:off x="1976088" y="2398054"/>
            <a:ext cx="8361229" cy="2098226"/>
          </a:xfrm>
        </p:spPr>
        <p:txBody>
          <a:bodyPr/>
          <a:lstStyle/>
          <a:p>
            <a:r>
              <a:rPr lang="en-US" sz="5400" dirty="0">
                <a:solidFill>
                  <a:schemeClr val="accent1">
                    <a:lumMod val="50000"/>
                  </a:schemeClr>
                </a:solidFill>
              </a:rPr>
              <a:t>CAPITAL IMPROVEMENTS</a:t>
            </a:r>
            <a:br>
              <a:rPr lang="en-US" sz="5400" dirty="0">
                <a:solidFill>
                  <a:schemeClr val="accent1">
                    <a:lumMod val="50000"/>
                  </a:schemeClr>
                </a:solidFill>
              </a:rPr>
            </a:br>
            <a:r>
              <a:rPr lang="en-US" sz="2800" dirty="0">
                <a:solidFill>
                  <a:schemeClr val="accent1">
                    <a:lumMod val="50000"/>
                  </a:schemeClr>
                </a:solidFill>
              </a:rPr>
              <a:t>Town of Loxahatchee Groves</a:t>
            </a:r>
            <a:br>
              <a:rPr lang="en-US" sz="2800" dirty="0">
                <a:solidFill>
                  <a:schemeClr val="accent1">
                    <a:lumMod val="75000"/>
                  </a:schemeClr>
                </a:solidFill>
              </a:rPr>
            </a:br>
            <a:endParaRPr lang="en-US" sz="2800" dirty="0">
              <a:solidFill>
                <a:schemeClr val="accent1">
                  <a:lumMod val="75000"/>
                </a:schemeClr>
              </a:solidFill>
            </a:endParaRPr>
          </a:p>
        </p:txBody>
      </p:sp>
      <p:sp>
        <p:nvSpPr>
          <p:cNvPr id="3" name="Subtitle 2">
            <a:extLst>
              <a:ext uri="{FF2B5EF4-FFF2-40B4-BE49-F238E27FC236}">
                <a16:creationId xmlns:a16="http://schemas.microsoft.com/office/drawing/2014/main" id="{E6F6ECB8-26A8-450E-BE60-56E041B1957D}"/>
              </a:ext>
            </a:extLst>
          </p:cNvPr>
          <p:cNvSpPr>
            <a:spLocks noGrp="1"/>
          </p:cNvSpPr>
          <p:nvPr>
            <p:ph type="subTitle" idx="1"/>
          </p:nvPr>
        </p:nvSpPr>
        <p:spPr>
          <a:xfrm>
            <a:off x="4061666" y="5175479"/>
            <a:ext cx="6831673" cy="1086237"/>
          </a:xfrm>
        </p:spPr>
        <p:txBody>
          <a:bodyPr/>
          <a:lstStyle/>
          <a:p>
            <a:pPr algn="r"/>
            <a:r>
              <a:rPr lang="en-US" dirty="0">
                <a:solidFill>
                  <a:schemeClr val="accent1">
                    <a:lumMod val="50000"/>
                  </a:schemeClr>
                </a:solidFill>
              </a:rPr>
              <a:t>JULY 21, 2020</a:t>
            </a:r>
          </a:p>
        </p:txBody>
      </p:sp>
    </p:spTree>
    <p:extLst>
      <p:ext uri="{BB962C8B-B14F-4D97-AF65-F5344CB8AC3E}">
        <p14:creationId xmlns:p14="http://schemas.microsoft.com/office/powerpoint/2010/main" val="40051518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5615C58-C48B-462D-A39E-E911CBD28D31}"/>
              </a:ext>
            </a:extLst>
          </p:cNvPr>
          <p:cNvSpPr/>
          <p:nvPr/>
        </p:nvSpPr>
        <p:spPr>
          <a:xfrm>
            <a:off x="0" y="0"/>
            <a:ext cx="3474720" cy="6858000"/>
          </a:xfrm>
          <a:prstGeom prst="rect">
            <a:avLst/>
          </a:prstGeom>
          <a:ln>
            <a:solidFill>
              <a:schemeClr val="accent4">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4A36DF8-5C38-4D7F-B9EE-266FB7ED4F2D}"/>
              </a:ext>
            </a:extLst>
          </p:cNvPr>
          <p:cNvSpPr txBox="1"/>
          <p:nvPr/>
        </p:nvSpPr>
        <p:spPr>
          <a:xfrm>
            <a:off x="157466" y="2573856"/>
            <a:ext cx="3170904" cy="1571841"/>
          </a:xfrm>
          <a:prstGeom prst="rect">
            <a:avLst/>
          </a:prstGeom>
          <a:noFill/>
        </p:spPr>
        <p:txBody>
          <a:bodyPr wrap="square" rtlCol="0">
            <a:spAutoFit/>
          </a:bodyPr>
          <a:lstStyle/>
          <a:p>
            <a:pPr algn="ctr" defTabSz="914400">
              <a:lnSpc>
                <a:spcPct val="84000"/>
              </a:lnSpc>
              <a:spcBef>
                <a:spcPct val="0"/>
              </a:spcBef>
              <a:tabLst>
                <a:tab pos="1203325" algn="l"/>
              </a:tabLst>
            </a:pPr>
            <a:r>
              <a:rPr lang="en-US" sz="3800" b="1" dirty="0">
                <a:solidFill>
                  <a:schemeClr val="bg1"/>
                </a:solidFill>
                <a:latin typeface="+mj-lt"/>
                <a:ea typeface="+mj-ea"/>
                <a:cs typeface="+mj-cs"/>
              </a:rPr>
              <a:t>CAPITAL IMPROVEMENT</a:t>
            </a:r>
          </a:p>
          <a:p>
            <a:pPr algn="ctr" defTabSz="914400">
              <a:lnSpc>
                <a:spcPct val="84000"/>
              </a:lnSpc>
              <a:spcBef>
                <a:spcPct val="0"/>
              </a:spcBef>
              <a:tabLst>
                <a:tab pos="1203325" algn="l"/>
              </a:tabLst>
            </a:pPr>
            <a:r>
              <a:rPr lang="en-US" sz="3800" b="1" dirty="0">
                <a:solidFill>
                  <a:schemeClr val="bg1"/>
                </a:solidFill>
                <a:latin typeface="+mj-lt"/>
                <a:ea typeface="+mj-ea"/>
                <a:cs typeface="+mj-cs"/>
              </a:rPr>
              <a:t>PROJECTS</a:t>
            </a:r>
          </a:p>
        </p:txBody>
      </p:sp>
      <p:sp>
        <p:nvSpPr>
          <p:cNvPr id="6" name="Title 1">
            <a:extLst>
              <a:ext uri="{FF2B5EF4-FFF2-40B4-BE49-F238E27FC236}">
                <a16:creationId xmlns:a16="http://schemas.microsoft.com/office/drawing/2014/main" id="{2DC8C580-CE3F-4461-B57B-B6F74545B13B}"/>
              </a:ext>
            </a:extLst>
          </p:cNvPr>
          <p:cNvSpPr>
            <a:spLocks noGrp="1"/>
          </p:cNvSpPr>
          <p:nvPr>
            <p:ph type="title"/>
          </p:nvPr>
        </p:nvSpPr>
        <p:spPr>
          <a:xfrm>
            <a:off x="3597792" y="116167"/>
            <a:ext cx="10874683" cy="574535"/>
          </a:xfrm>
        </p:spPr>
        <p:txBody>
          <a:bodyPr>
            <a:normAutofit/>
          </a:bodyPr>
          <a:lstStyle/>
          <a:p>
            <a:r>
              <a:rPr lang="en-US" b="1" dirty="0">
                <a:solidFill>
                  <a:schemeClr val="accent6">
                    <a:lumMod val="75000"/>
                  </a:schemeClr>
                </a:solidFill>
              </a:rPr>
              <a:t>PW SUGGESTED MAINTENANCE &amp; IMPROVEMENTS</a:t>
            </a:r>
            <a:endParaRPr lang="en-US" dirty="0"/>
          </a:p>
        </p:txBody>
      </p:sp>
      <p:graphicFrame>
        <p:nvGraphicFramePr>
          <p:cNvPr id="8" name="Content Placeholder 7">
            <a:extLst>
              <a:ext uri="{FF2B5EF4-FFF2-40B4-BE49-F238E27FC236}">
                <a16:creationId xmlns:a16="http://schemas.microsoft.com/office/drawing/2014/main" id="{509FFE15-F225-4289-86A6-B123287CDC3E}"/>
              </a:ext>
            </a:extLst>
          </p:cNvPr>
          <p:cNvGraphicFramePr>
            <a:graphicFrameLocks noGrp="1"/>
          </p:cNvGraphicFramePr>
          <p:nvPr>
            <p:ph idx="1"/>
            <p:extLst>
              <p:ext uri="{D42A27DB-BD31-4B8C-83A1-F6EECF244321}">
                <p14:modId xmlns:p14="http://schemas.microsoft.com/office/powerpoint/2010/main" val="3019677886"/>
              </p:ext>
            </p:extLst>
          </p:nvPr>
        </p:nvGraphicFramePr>
        <p:xfrm>
          <a:off x="3806989" y="940084"/>
          <a:ext cx="7930240" cy="5595941"/>
        </p:xfrm>
        <a:graphic>
          <a:graphicData uri="http://schemas.openxmlformats.org/drawingml/2006/table">
            <a:tbl>
              <a:tblPr/>
              <a:tblGrid>
                <a:gridCol w="3220546">
                  <a:extLst>
                    <a:ext uri="{9D8B030D-6E8A-4147-A177-3AD203B41FA5}">
                      <a16:colId xmlns:a16="http://schemas.microsoft.com/office/drawing/2014/main" val="2617550049"/>
                    </a:ext>
                  </a:extLst>
                </a:gridCol>
                <a:gridCol w="594894">
                  <a:extLst>
                    <a:ext uri="{9D8B030D-6E8A-4147-A177-3AD203B41FA5}">
                      <a16:colId xmlns:a16="http://schemas.microsoft.com/office/drawing/2014/main" val="2518077442"/>
                    </a:ext>
                  </a:extLst>
                </a:gridCol>
                <a:gridCol w="1280160">
                  <a:extLst>
                    <a:ext uri="{9D8B030D-6E8A-4147-A177-3AD203B41FA5}">
                      <a16:colId xmlns:a16="http://schemas.microsoft.com/office/drawing/2014/main" val="3270367510"/>
                    </a:ext>
                  </a:extLst>
                </a:gridCol>
                <a:gridCol w="1554480">
                  <a:extLst>
                    <a:ext uri="{9D8B030D-6E8A-4147-A177-3AD203B41FA5}">
                      <a16:colId xmlns:a16="http://schemas.microsoft.com/office/drawing/2014/main" val="1647451441"/>
                    </a:ext>
                  </a:extLst>
                </a:gridCol>
                <a:gridCol w="1280160">
                  <a:extLst>
                    <a:ext uri="{9D8B030D-6E8A-4147-A177-3AD203B41FA5}">
                      <a16:colId xmlns:a16="http://schemas.microsoft.com/office/drawing/2014/main" val="185212285"/>
                    </a:ext>
                  </a:extLst>
                </a:gridCol>
              </a:tblGrid>
              <a:tr h="342065">
                <a:tc>
                  <a:txBody>
                    <a:bodyPr/>
                    <a:lstStyle/>
                    <a:p>
                      <a:pPr algn="l" fontAlgn="ctr"/>
                      <a:endParaRPr lang="en-US" sz="1400" b="1" i="0" u="none" strike="noStrike" dirty="0">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tc>
                  <a:txBody>
                    <a:bodyPr/>
                    <a:lstStyle/>
                    <a:p>
                      <a:pPr algn="l" fontAlgn="ctr"/>
                      <a:endParaRPr lang="en-US" sz="1400" b="1" i="0" u="none" strike="noStrike">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tc>
                  <a:txBody>
                    <a:bodyPr/>
                    <a:lstStyle/>
                    <a:p>
                      <a:pPr algn="ctr" rtl="0" fontAlgn="ctr"/>
                      <a:r>
                        <a:rPr lang="en-US" sz="1400" b="1" i="0" u="none" strike="noStrike" dirty="0">
                          <a:solidFill>
                            <a:srgbClr val="375623"/>
                          </a:solidFill>
                          <a:effectLst/>
                          <a:latin typeface="Calibri" panose="020F0502020204030204" pitchFamily="34" charset="0"/>
                        </a:rPr>
                        <a:t>Annual Cost  </a:t>
                      </a:r>
                      <a:r>
                        <a:rPr lang="en-US" sz="1200" b="0" i="1" u="none" strike="noStrike" dirty="0">
                          <a:solidFill>
                            <a:srgbClr val="375623"/>
                          </a:solidFill>
                          <a:effectLst/>
                          <a:latin typeface="Calibri" panose="020F0502020204030204" pitchFamily="34" charset="0"/>
                        </a:rPr>
                        <a:t>(one-time projects)</a:t>
                      </a:r>
                    </a:p>
                  </a:txBody>
                  <a:tcPr marL="5006" marR="5006" marT="5006"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tc>
                  <a:txBody>
                    <a:bodyPr/>
                    <a:lstStyle/>
                    <a:p>
                      <a:pPr algn="ctr" rtl="0" fontAlgn="ctr"/>
                      <a:r>
                        <a:rPr lang="en-US" sz="1400" b="1" i="0" u="none" strike="noStrike" dirty="0">
                          <a:solidFill>
                            <a:srgbClr val="375623"/>
                          </a:solidFill>
                          <a:effectLst/>
                          <a:latin typeface="Calibri" panose="020F0502020204030204" pitchFamily="34" charset="0"/>
                        </a:rPr>
                        <a:t>   Total Cost     </a:t>
                      </a:r>
                      <a:r>
                        <a:rPr lang="en-US" sz="1200" b="0" i="1" u="none" strike="noStrike" kern="1200" dirty="0">
                          <a:solidFill>
                            <a:srgbClr val="375623"/>
                          </a:solidFill>
                          <a:effectLst/>
                          <a:latin typeface="Calibri" panose="020F0502020204030204" pitchFamily="34" charset="0"/>
                          <a:ea typeface="+mn-ea"/>
                          <a:cs typeface="+mn-cs"/>
                        </a:rPr>
                        <a:t>(multiple year projects)</a:t>
                      </a:r>
                    </a:p>
                  </a:txBody>
                  <a:tcPr marL="5006" marR="5006" marT="5006"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tc>
                  <a:txBody>
                    <a:bodyPr/>
                    <a:lstStyle/>
                    <a:p>
                      <a:pPr algn="ctr" rtl="0" fontAlgn="ctr"/>
                      <a:r>
                        <a:rPr lang="en-US" sz="1400" b="1" i="0" u="none" strike="noStrike">
                          <a:solidFill>
                            <a:srgbClr val="375623"/>
                          </a:solidFill>
                          <a:effectLst/>
                          <a:latin typeface="Calibri" panose="020F0502020204030204" pitchFamily="34" charset="0"/>
                        </a:rPr>
                        <a:t>Estimated Timeframe</a:t>
                      </a:r>
                    </a:p>
                  </a:txBody>
                  <a:tcPr marL="5006" marR="5006" marT="5006"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extLst>
                  <a:ext uri="{0D108BD9-81ED-4DB2-BD59-A6C34878D82A}">
                    <a16:rowId xmlns:a16="http://schemas.microsoft.com/office/drawing/2014/main" val="450657197"/>
                  </a:ext>
                </a:extLst>
              </a:tr>
              <a:tr h="117359">
                <a:tc>
                  <a:txBody>
                    <a:bodyPr/>
                    <a:lstStyle/>
                    <a:p>
                      <a:pPr algn="l" rtl="0" fontAlgn="ctr"/>
                      <a:r>
                        <a:rPr lang="en-US" sz="1400" b="1" i="0" u="none" strike="noStrike">
                          <a:solidFill>
                            <a:srgbClr val="375623"/>
                          </a:solidFill>
                          <a:effectLst/>
                          <a:latin typeface="Calibri" panose="020F0502020204030204" pitchFamily="34" charset="0"/>
                        </a:rPr>
                        <a:t>Required Drainage Repairs</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algn="l" fontAlgn="b"/>
                      <a:endParaRPr lang="en-US" sz="1400" b="0" i="0" u="none" strike="noStrike">
                        <a:solidFill>
                          <a:srgbClr val="375623"/>
                        </a:solidFill>
                        <a:effectLst/>
                        <a:latin typeface="Calibri" panose="020F0502020204030204" pitchFamily="34" charset="0"/>
                      </a:endParaRPr>
                    </a:p>
                  </a:txBody>
                  <a:tcPr marL="5006" marR="5006" marT="5006" marB="0" anchor="b">
                    <a:lnL>
                      <a:noFill/>
                    </a:lnL>
                    <a:lnR>
                      <a:noFill/>
                    </a:lnR>
                    <a:lnT w="12700" cap="flat" cmpd="sng" algn="ctr">
                      <a:solidFill>
                        <a:srgbClr val="BF8F00"/>
                      </a:solidFill>
                      <a:prstDash val="solid"/>
                      <a:round/>
                      <a:headEnd type="none" w="med" len="med"/>
                      <a:tailEnd type="none" w="med" len="med"/>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w="12700" cap="flat" cmpd="sng" algn="ctr">
                      <a:solidFill>
                        <a:srgbClr val="BF8F00"/>
                      </a:solidFill>
                      <a:prstDash val="solid"/>
                      <a:round/>
                      <a:headEnd type="none" w="med" len="med"/>
                      <a:tailEnd type="none" w="med" len="med"/>
                    </a:lnT>
                    <a:lnB>
                      <a:noFill/>
                    </a:lnB>
                  </a:tcPr>
                </a:tc>
                <a:tc>
                  <a:txBody>
                    <a:bodyPr/>
                    <a:lstStyle/>
                    <a:p>
                      <a:pPr algn="ctr" fontAlgn="ctr"/>
                      <a:endParaRPr lang="en-US" sz="1400" b="0" i="0" u="none" strike="noStrike">
                        <a:solidFill>
                          <a:srgbClr val="375623"/>
                        </a:solidFill>
                        <a:effectLst/>
                        <a:latin typeface="Arial" panose="020B0604020202020204" pitchFamily="34" charset="0"/>
                      </a:endParaRPr>
                    </a:p>
                  </a:txBody>
                  <a:tcPr marL="5006" marR="5006" marT="5006" marB="0" anchor="ctr">
                    <a:lnL>
                      <a:noFill/>
                    </a:lnL>
                    <a:lnR>
                      <a:noFill/>
                    </a:lnR>
                    <a:lnT w="12700" cap="flat" cmpd="sng" algn="ctr">
                      <a:solidFill>
                        <a:srgbClr val="BF8F00"/>
                      </a:solidFill>
                      <a:prstDash val="solid"/>
                      <a:round/>
                      <a:headEnd type="none" w="med" len="med"/>
                      <a:tailEnd type="none" w="med" len="med"/>
                    </a:lnT>
                    <a:lnB>
                      <a:noFill/>
                    </a:lnB>
                  </a:tcPr>
                </a:tc>
                <a:extLst>
                  <a:ext uri="{0D108BD9-81ED-4DB2-BD59-A6C34878D82A}">
                    <a16:rowId xmlns:a16="http://schemas.microsoft.com/office/drawing/2014/main" val="429258108"/>
                  </a:ext>
                </a:extLst>
              </a:tr>
              <a:tr h="107593">
                <a:tc>
                  <a:txBody>
                    <a:bodyPr/>
                    <a:lstStyle/>
                    <a:p>
                      <a:pPr marL="176213" lvl="1" indent="-176213" algn="l" rtl="0" fontAlgn="ctr"/>
                      <a:r>
                        <a:rPr lang="en-US" sz="1400" b="0" i="0" u="none" strike="noStrike" dirty="0">
                          <a:solidFill>
                            <a:srgbClr val="375623"/>
                          </a:solidFill>
                          <a:effectLst/>
                          <a:latin typeface="Calibri" panose="020F0502020204030204" pitchFamily="34" charset="0"/>
                        </a:rPr>
                        <a:t>Maintenance program to improve conveyance and drainage </a:t>
                      </a:r>
                      <a:r>
                        <a:rPr lang="en-US" sz="1400" b="0" i="0" u="none" strike="noStrike" dirty="0" err="1">
                          <a:solidFill>
                            <a:srgbClr val="375623"/>
                          </a:solidFill>
                          <a:effectLst/>
                          <a:latin typeface="Calibri" panose="020F0502020204030204" pitchFamily="34" charset="0"/>
                        </a:rPr>
                        <a:t>sytems</a:t>
                      </a:r>
                      <a:endParaRPr lang="en-US" sz="1400" b="0" i="0" u="none" strike="noStrike" dirty="0">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tc>
                  <a:txBody>
                    <a:bodyPr/>
                    <a:lstStyle/>
                    <a:p>
                      <a:pPr algn="l" fontAlgn="b"/>
                      <a:endParaRPr lang="en-US" sz="14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algn="l"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l" fontAlgn="b"/>
                      <a:endParaRPr lang="en-US" sz="14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algn="ctr" fontAlgn="ctr"/>
                      <a:endParaRPr lang="en-US" sz="1400" b="0" i="0" u="none" strike="noStrike" dirty="0">
                        <a:solidFill>
                          <a:srgbClr val="375623"/>
                        </a:solidFill>
                        <a:effectLst/>
                        <a:latin typeface="Arial" panose="020B0604020202020204" pitchFamily="34" charset="0"/>
                      </a:endParaRPr>
                    </a:p>
                  </a:txBody>
                  <a:tcPr marL="5006" marR="5006" marT="5006" marB="0" anchor="ctr">
                    <a:lnL>
                      <a:noFill/>
                    </a:lnL>
                    <a:lnR>
                      <a:noFill/>
                    </a:lnR>
                    <a:lnT>
                      <a:noFill/>
                    </a:lnT>
                    <a:lnB>
                      <a:noFill/>
                    </a:lnB>
                  </a:tcPr>
                </a:tc>
                <a:extLst>
                  <a:ext uri="{0D108BD9-81ED-4DB2-BD59-A6C34878D82A}">
                    <a16:rowId xmlns:a16="http://schemas.microsoft.com/office/drawing/2014/main" val="1595937877"/>
                  </a:ext>
                </a:extLst>
              </a:tr>
              <a:tr h="107593">
                <a:tc>
                  <a:txBody>
                    <a:bodyPr/>
                    <a:lstStyle/>
                    <a:p>
                      <a:pPr algn="l" rtl="0" fontAlgn="ctr"/>
                      <a:r>
                        <a:rPr lang="en-US" sz="1400" b="0" i="0" u="none" strike="noStrike" dirty="0">
                          <a:solidFill>
                            <a:srgbClr val="375623"/>
                          </a:solidFill>
                          <a:effectLst/>
                          <a:latin typeface="Calibri" panose="020F0502020204030204" pitchFamily="34" charset="0"/>
                        </a:rPr>
                        <a:t>Specific Maintenance Projects</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algn="l" fontAlgn="b"/>
                      <a:endParaRPr lang="en-US" sz="1400" b="0" i="0" u="none" strike="noStrike">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l" fontAlgn="b"/>
                      <a:endParaRPr lang="en-US" sz="14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algn="ctr" fontAlgn="ctr"/>
                      <a:endParaRPr lang="en-US" sz="1400" b="0" i="0" u="none" strike="noStrike" dirty="0">
                        <a:solidFill>
                          <a:srgbClr val="375623"/>
                        </a:solidFill>
                        <a:effectLst/>
                        <a:latin typeface="Arial" panose="020B0604020202020204" pitchFamily="34" charset="0"/>
                      </a:endParaRPr>
                    </a:p>
                  </a:txBody>
                  <a:tcPr marL="5006" marR="5006" marT="5006" marB="0" anchor="ctr">
                    <a:lnL>
                      <a:noFill/>
                    </a:lnL>
                    <a:lnR>
                      <a:noFill/>
                    </a:lnR>
                    <a:lnT>
                      <a:noFill/>
                    </a:lnT>
                    <a:lnB>
                      <a:noFill/>
                    </a:lnB>
                  </a:tcPr>
                </a:tc>
                <a:extLst>
                  <a:ext uri="{0D108BD9-81ED-4DB2-BD59-A6C34878D82A}">
                    <a16:rowId xmlns:a16="http://schemas.microsoft.com/office/drawing/2014/main" val="1500166592"/>
                  </a:ext>
                </a:extLst>
              </a:tr>
              <a:tr h="107593">
                <a:tc>
                  <a:txBody>
                    <a:bodyPr/>
                    <a:lstStyle/>
                    <a:p>
                      <a:pPr marL="111125" lvl="1" indent="0" algn="l" rtl="0" fontAlgn="ctr"/>
                      <a:r>
                        <a:rPr lang="en-US" sz="1400" b="0" i="0" u="none" strike="noStrike" kern="1200" dirty="0">
                          <a:solidFill>
                            <a:srgbClr val="375623"/>
                          </a:solidFill>
                          <a:effectLst/>
                          <a:latin typeface="Calibri" panose="020F0502020204030204" pitchFamily="34" charset="0"/>
                          <a:ea typeface="+mn-ea"/>
                          <a:cs typeface="+mn-cs"/>
                        </a:rPr>
                        <a:t>Culverts ‘C’ and ‘E’ at $350,000 each/ 1 </a:t>
                      </a:r>
                      <a:r>
                        <a:rPr lang="en-US" sz="1400" b="0" i="0" u="none" strike="noStrike" kern="1200" dirty="0" err="1">
                          <a:solidFill>
                            <a:srgbClr val="375623"/>
                          </a:solidFill>
                          <a:effectLst/>
                          <a:latin typeface="Calibri" panose="020F0502020204030204" pitchFamily="34" charset="0"/>
                          <a:ea typeface="+mn-ea"/>
                          <a:cs typeface="+mn-cs"/>
                        </a:rPr>
                        <a:t>add’l</a:t>
                      </a:r>
                      <a:r>
                        <a:rPr lang="en-US" sz="1400" b="0" i="0" u="none" strike="noStrike" kern="1200" dirty="0">
                          <a:solidFill>
                            <a:srgbClr val="375623"/>
                          </a:solidFill>
                          <a:effectLst/>
                          <a:latin typeface="Calibri" panose="020F0502020204030204" pitchFamily="34" charset="0"/>
                          <a:ea typeface="+mn-ea"/>
                          <a:cs typeface="+mn-cs"/>
                        </a:rPr>
                        <a:t> at 25th Street</a:t>
                      </a:r>
                    </a:p>
                  </a:txBody>
                  <a:tcPr marL="60179" marR="5006" marT="5006" marB="0" anchor="ctr">
                    <a:lnL>
                      <a:noFill/>
                    </a:lnL>
                    <a:lnR>
                      <a:noFill/>
                    </a:lnR>
                    <a:lnT>
                      <a:noFill/>
                    </a:lnT>
                    <a:lnB>
                      <a:noFill/>
                    </a:lnB>
                  </a:tcPr>
                </a:tc>
                <a:tc>
                  <a:txBody>
                    <a:bodyPr/>
                    <a:lstStyle/>
                    <a:p>
                      <a:pPr algn="l" fontAlgn="b"/>
                      <a:endParaRPr lang="en-US" sz="14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350,000 </a:t>
                      </a:r>
                    </a:p>
                  </a:txBody>
                  <a:tcPr marL="9525" marR="9525" marT="9525"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1,050,000 </a:t>
                      </a: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2021-2023</a:t>
                      </a:r>
                    </a:p>
                  </a:txBody>
                  <a:tcPr marL="9525" marR="9525" marT="9525" marB="0" anchor="b">
                    <a:lnL>
                      <a:noFill/>
                    </a:lnL>
                    <a:lnR>
                      <a:noFill/>
                    </a:lnR>
                    <a:lnT>
                      <a:noFill/>
                    </a:lnT>
                    <a:lnB>
                      <a:noFill/>
                    </a:lnB>
                  </a:tcPr>
                </a:tc>
                <a:extLst>
                  <a:ext uri="{0D108BD9-81ED-4DB2-BD59-A6C34878D82A}">
                    <a16:rowId xmlns:a16="http://schemas.microsoft.com/office/drawing/2014/main" val="912943184"/>
                  </a:ext>
                </a:extLst>
              </a:tr>
              <a:tr h="107593">
                <a:tc>
                  <a:txBody>
                    <a:bodyPr/>
                    <a:lstStyle/>
                    <a:p>
                      <a:pPr marL="111125" lvl="1" indent="0" algn="l" rtl="0" fontAlgn="ctr"/>
                      <a:r>
                        <a:rPr lang="en-US" sz="1400" b="0" i="0" u="none" strike="noStrike" kern="1200" dirty="0">
                          <a:solidFill>
                            <a:srgbClr val="375623"/>
                          </a:solidFill>
                          <a:effectLst/>
                          <a:latin typeface="Calibri" panose="020F0502020204030204" pitchFamily="34" charset="0"/>
                          <a:ea typeface="+mn-ea"/>
                          <a:cs typeface="+mn-cs"/>
                        </a:rPr>
                        <a:t>Misc. Road Culvert at 1550 ‘C’ Road</a:t>
                      </a:r>
                    </a:p>
                  </a:txBody>
                  <a:tcPr marL="60179"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21,565 </a:t>
                      </a: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2021</a:t>
                      </a:r>
                    </a:p>
                  </a:txBody>
                  <a:tcPr marL="9525" marR="9525" marT="9525" marB="0" anchor="b">
                    <a:lnL>
                      <a:noFill/>
                    </a:lnL>
                    <a:lnR>
                      <a:noFill/>
                    </a:lnR>
                    <a:lnT>
                      <a:noFill/>
                    </a:lnT>
                    <a:lnB>
                      <a:noFill/>
                    </a:lnB>
                  </a:tcPr>
                </a:tc>
                <a:extLst>
                  <a:ext uri="{0D108BD9-81ED-4DB2-BD59-A6C34878D82A}">
                    <a16:rowId xmlns:a16="http://schemas.microsoft.com/office/drawing/2014/main" val="331386436"/>
                  </a:ext>
                </a:extLst>
              </a:tr>
              <a:tr h="107593">
                <a:tc>
                  <a:txBody>
                    <a:bodyPr/>
                    <a:lstStyle/>
                    <a:p>
                      <a:pPr marL="111125" lvl="1" indent="0" algn="l" rtl="0" fontAlgn="ctr"/>
                      <a:r>
                        <a:rPr lang="en-US" sz="1400" b="0" i="0" u="none" strike="noStrike" kern="1200" dirty="0">
                          <a:solidFill>
                            <a:srgbClr val="375623"/>
                          </a:solidFill>
                          <a:effectLst/>
                          <a:latin typeface="Calibri" panose="020F0502020204030204" pitchFamily="34" charset="0"/>
                          <a:ea typeface="+mn-ea"/>
                          <a:cs typeface="+mn-cs"/>
                        </a:rPr>
                        <a:t>Gate Repairs at ‘D’ and ‘A’</a:t>
                      </a:r>
                    </a:p>
                  </a:txBody>
                  <a:tcPr marL="60179"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a:solidFill>
                            <a:srgbClr val="375623"/>
                          </a:solidFill>
                          <a:effectLst/>
                          <a:latin typeface="Calibri" panose="020F0502020204030204" pitchFamily="34" charset="0"/>
                          <a:ea typeface="+mn-ea"/>
                          <a:cs typeface="+mn-cs"/>
                        </a:rPr>
                        <a:t> $           16,000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2021</a:t>
                      </a:r>
                    </a:p>
                  </a:txBody>
                  <a:tcPr marL="9525" marR="9525" marT="9525" marB="0" anchor="b">
                    <a:lnL>
                      <a:noFill/>
                    </a:lnL>
                    <a:lnR>
                      <a:noFill/>
                    </a:lnR>
                    <a:lnT>
                      <a:noFill/>
                    </a:lnT>
                    <a:lnB>
                      <a:noFill/>
                    </a:lnB>
                  </a:tcPr>
                </a:tc>
                <a:extLst>
                  <a:ext uri="{0D108BD9-81ED-4DB2-BD59-A6C34878D82A}">
                    <a16:rowId xmlns:a16="http://schemas.microsoft.com/office/drawing/2014/main" val="4124682012"/>
                  </a:ext>
                </a:extLst>
              </a:tr>
              <a:tr h="107593">
                <a:tc>
                  <a:txBody>
                    <a:bodyPr/>
                    <a:lstStyle/>
                    <a:p>
                      <a:pPr algn="l" rtl="0" fontAlgn="ctr"/>
                      <a:endParaRPr lang="en-US" sz="1400" b="0" i="0" u="none" strike="noStrike" dirty="0">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387,565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extLst>
                  <a:ext uri="{0D108BD9-81ED-4DB2-BD59-A6C34878D82A}">
                    <a16:rowId xmlns:a16="http://schemas.microsoft.com/office/drawing/2014/main" val="1404711822"/>
                  </a:ext>
                </a:extLst>
              </a:tr>
              <a:tr h="117359">
                <a:tc>
                  <a:txBody>
                    <a:bodyPr/>
                    <a:lstStyle/>
                    <a:p>
                      <a:pPr algn="l" rtl="0" fontAlgn="ctr"/>
                      <a:r>
                        <a:rPr lang="en-US" sz="1400" b="1" i="0" u="none" strike="noStrike">
                          <a:solidFill>
                            <a:srgbClr val="375623"/>
                          </a:solidFill>
                          <a:effectLst/>
                          <a:latin typeface="Calibri" panose="020F0502020204030204" pitchFamily="34" charset="0"/>
                        </a:rPr>
                        <a:t>Repair and Maintenance Canals</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algn="l" fontAlgn="b"/>
                      <a:endParaRPr lang="en-US" sz="1400" b="0" i="0" u="none" strike="noStrike">
                        <a:solidFill>
                          <a:srgbClr val="375623"/>
                        </a:solidFill>
                        <a:effectLst/>
                        <a:latin typeface="Calibri" panose="020F0502020204030204" pitchFamily="34" charset="0"/>
                      </a:endParaRPr>
                    </a:p>
                  </a:txBody>
                  <a:tcPr marL="5006" marR="5006" marT="500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ctr" fontAlgn="ctr"/>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extLst>
                  <a:ext uri="{0D108BD9-81ED-4DB2-BD59-A6C34878D82A}">
                    <a16:rowId xmlns:a16="http://schemas.microsoft.com/office/drawing/2014/main" val="2852421706"/>
                  </a:ext>
                </a:extLst>
              </a:tr>
              <a:tr h="166898">
                <a:tc>
                  <a:txBody>
                    <a:bodyPr/>
                    <a:lstStyle/>
                    <a:p>
                      <a:pPr marL="176213" indent="-176213" algn="l" rtl="0" fontAlgn="ctr"/>
                      <a:r>
                        <a:rPr lang="en-US" sz="1400" b="0" i="0" u="none" strike="noStrike" dirty="0">
                          <a:solidFill>
                            <a:srgbClr val="375623"/>
                          </a:solidFill>
                          <a:effectLst/>
                          <a:latin typeface="Calibri" panose="020F0502020204030204" pitchFamily="34" charset="0"/>
                        </a:rPr>
                        <a:t>Cost to restore banks to 1.5:1 slope  (30 miles or 5% annually over 20 years </a:t>
                      </a:r>
                    </a:p>
                  </a:txBody>
                  <a:tcPr marL="5006" marR="5006" marT="5006" marB="0" anchor="ctr">
                    <a:lnL>
                      <a:noFill/>
                    </a:lnL>
                    <a:lnR>
                      <a:noFill/>
                    </a:lnR>
                    <a:lnT>
                      <a:noFill/>
                    </a:lnT>
                    <a:lnB>
                      <a:noFill/>
                    </a:lnB>
                  </a:tcPr>
                </a:tc>
                <a:tc>
                  <a:txBody>
                    <a:bodyPr/>
                    <a:lstStyle/>
                    <a:p>
                      <a:pPr algn="l" fontAlgn="b"/>
                      <a:endParaRPr lang="en-US" sz="14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algn="l" fontAlgn="b"/>
                      <a:endParaRPr lang="en-US" sz="1400" b="0" i="0" u="none" strike="noStrike">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ctr" fontAlgn="ctr"/>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extLst>
                  <a:ext uri="{0D108BD9-81ED-4DB2-BD59-A6C34878D82A}">
                    <a16:rowId xmlns:a16="http://schemas.microsoft.com/office/drawing/2014/main" val="2619788212"/>
                  </a:ext>
                </a:extLst>
              </a:tr>
              <a:tr h="107593">
                <a:tc>
                  <a:txBody>
                    <a:bodyPr/>
                    <a:lstStyle/>
                    <a:p>
                      <a:pPr marL="341313" indent="-176213" algn="l" rtl="0" fontAlgn="ctr"/>
                      <a:r>
                        <a:rPr lang="en-US" sz="1400" b="0" i="0" u="none" strike="noStrike" dirty="0">
                          <a:solidFill>
                            <a:srgbClr val="375623"/>
                          </a:solidFill>
                          <a:effectLst/>
                          <a:latin typeface="Calibri" panose="020F0502020204030204" pitchFamily="34" charset="0"/>
                        </a:rPr>
                        <a:t>1.5 Miles at $120.00 /LF) </a:t>
                      </a:r>
                    </a:p>
                  </a:txBody>
                  <a:tcPr marL="5006" marR="5006" marT="5006" marB="0" anchor="ctr">
                    <a:lnL>
                      <a:noFill/>
                    </a:lnL>
                    <a:lnR>
                      <a:noFill/>
                    </a:lnR>
                    <a:lnT>
                      <a:noFill/>
                    </a:lnT>
                    <a:lnB>
                      <a:noFill/>
                    </a:lnB>
                  </a:tcPr>
                </a:tc>
                <a:tc>
                  <a:txBody>
                    <a:bodyPr/>
                    <a:lstStyle/>
                    <a:p>
                      <a:pPr algn="l" fontAlgn="b"/>
                      <a:endParaRPr lang="en-US" sz="14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992,000 </a:t>
                      </a:r>
                    </a:p>
                  </a:txBody>
                  <a:tcPr marL="9525" marR="9525" marT="9525"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15,882,000 </a:t>
                      </a: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2021-2037 </a:t>
                      </a:r>
                    </a:p>
                  </a:txBody>
                  <a:tcPr marL="9525" marR="9525" marT="9525" marB="0" anchor="b">
                    <a:lnL>
                      <a:noFill/>
                    </a:lnL>
                    <a:lnR>
                      <a:noFill/>
                    </a:lnR>
                    <a:lnT>
                      <a:noFill/>
                    </a:lnT>
                    <a:lnB>
                      <a:noFill/>
                    </a:lnB>
                  </a:tcPr>
                </a:tc>
                <a:extLst>
                  <a:ext uri="{0D108BD9-81ED-4DB2-BD59-A6C34878D82A}">
                    <a16:rowId xmlns:a16="http://schemas.microsoft.com/office/drawing/2014/main" val="3475139840"/>
                  </a:ext>
                </a:extLst>
              </a:tr>
              <a:tr h="107593">
                <a:tc>
                  <a:txBody>
                    <a:bodyPr/>
                    <a:lstStyle/>
                    <a:p>
                      <a:pPr algn="l" rtl="0" fontAlgn="ctr"/>
                      <a:r>
                        <a:rPr lang="en-US" sz="1400" b="0" i="0" u="none" strike="noStrike">
                          <a:solidFill>
                            <a:srgbClr val="375623"/>
                          </a:solidFill>
                          <a:effectLst/>
                          <a:latin typeface="Calibri" panose="020F0502020204030204" pitchFamily="34" charset="0"/>
                        </a:rPr>
                        <a:t>Seven Locks at $150,000</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a:solidFill>
                            <a:srgbClr val="375623"/>
                          </a:solidFill>
                          <a:effectLst/>
                          <a:latin typeface="Calibri" panose="020F0502020204030204" pitchFamily="34" charset="0"/>
                          <a:ea typeface="+mn-ea"/>
                          <a:cs typeface="+mn-cs"/>
                        </a:rPr>
                        <a:t> $         350,000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1,050,000 </a:t>
                      </a: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2022-2024 </a:t>
                      </a:r>
                    </a:p>
                  </a:txBody>
                  <a:tcPr marL="9525" marR="9525" marT="9525" marB="0" anchor="b">
                    <a:lnL>
                      <a:noFill/>
                    </a:lnL>
                    <a:lnR>
                      <a:noFill/>
                    </a:lnR>
                    <a:lnT>
                      <a:noFill/>
                    </a:lnT>
                    <a:lnB>
                      <a:noFill/>
                    </a:lnB>
                  </a:tcPr>
                </a:tc>
                <a:extLst>
                  <a:ext uri="{0D108BD9-81ED-4DB2-BD59-A6C34878D82A}">
                    <a16:rowId xmlns:a16="http://schemas.microsoft.com/office/drawing/2014/main" val="3862336594"/>
                  </a:ext>
                </a:extLst>
              </a:tr>
              <a:tr h="107593">
                <a:tc>
                  <a:txBody>
                    <a:bodyPr/>
                    <a:lstStyle/>
                    <a:p>
                      <a:pPr algn="l" rtl="0" fontAlgn="ctr"/>
                      <a:endParaRPr lang="en-US" sz="1400" b="0" i="0" u="none" strike="noStrike">
                        <a:solidFill>
                          <a:srgbClr val="375623"/>
                        </a:solidFill>
                        <a:effectLst/>
                        <a:latin typeface="Calibri" panose="020F0502020204030204" pitchFamily="34" charset="0"/>
                      </a:endParaRPr>
                    </a:p>
                  </a:txBody>
                  <a:tcPr marL="60179"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1,342,000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ctr">
                    <a:lnL>
                      <a:noFill/>
                    </a:lnL>
                    <a:lnR>
                      <a:noFill/>
                    </a:lnR>
                    <a:lnT>
                      <a:noFill/>
                    </a:lnT>
                    <a:lnB>
                      <a:noFill/>
                    </a:lnB>
                  </a:tcPr>
                </a:tc>
                <a:extLst>
                  <a:ext uri="{0D108BD9-81ED-4DB2-BD59-A6C34878D82A}">
                    <a16:rowId xmlns:a16="http://schemas.microsoft.com/office/drawing/2014/main" val="283163222"/>
                  </a:ext>
                </a:extLst>
              </a:tr>
              <a:tr h="157861">
                <a:tc>
                  <a:txBody>
                    <a:bodyPr/>
                    <a:lstStyle/>
                    <a:p>
                      <a:pPr algn="l" rtl="0" fontAlgn="ctr"/>
                      <a:r>
                        <a:rPr lang="en-US" sz="1400" b="1" i="0" u="none" strike="noStrike">
                          <a:solidFill>
                            <a:srgbClr val="375623"/>
                          </a:solidFill>
                          <a:effectLst/>
                          <a:latin typeface="Calibri" panose="020F0502020204030204" pitchFamily="34" charset="0"/>
                        </a:rPr>
                        <a:t>Drainage</a:t>
                      </a:r>
                    </a:p>
                  </a:txBody>
                  <a:tcPr marL="5006" marR="5006" marT="5006" marB="0" anchor="ctr">
                    <a:lnL>
                      <a:noFill/>
                    </a:lnL>
                    <a:lnR>
                      <a:noFill/>
                    </a:lnR>
                    <a:lnT>
                      <a:noFill/>
                    </a:lnT>
                    <a:lnB>
                      <a:noFill/>
                    </a:lnB>
                  </a:tcPr>
                </a:tc>
                <a:tc>
                  <a:txBody>
                    <a:bodyPr/>
                    <a:lstStyle/>
                    <a:p>
                      <a:pPr algn="l" fontAlgn="b"/>
                      <a:endParaRPr lang="en-US" sz="14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algn="l"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ctr" fontAlgn="ctr"/>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extLst>
                  <a:ext uri="{0D108BD9-81ED-4DB2-BD59-A6C34878D82A}">
                    <a16:rowId xmlns:a16="http://schemas.microsoft.com/office/drawing/2014/main" val="1721332007"/>
                  </a:ext>
                </a:extLst>
              </a:tr>
              <a:tr h="107593">
                <a:tc>
                  <a:txBody>
                    <a:bodyPr/>
                    <a:lstStyle/>
                    <a:p>
                      <a:pPr algn="l" rtl="0" fontAlgn="ctr"/>
                      <a:r>
                        <a:rPr lang="en-US" sz="1400" b="0" i="0" u="none" strike="noStrike">
                          <a:solidFill>
                            <a:srgbClr val="375623"/>
                          </a:solidFill>
                          <a:effectLst/>
                          <a:latin typeface="Calibri" panose="020F0502020204030204" pitchFamily="34" charset="0"/>
                        </a:rPr>
                        <a:t>North A Road Drainage culverts for Paving</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155,870 </a:t>
                      </a: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2021</a:t>
                      </a:r>
                    </a:p>
                  </a:txBody>
                  <a:tcPr marL="9525" marR="9525" marT="9525" marB="0" anchor="ctr">
                    <a:lnL>
                      <a:noFill/>
                    </a:lnL>
                    <a:lnR>
                      <a:noFill/>
                    </a:lnR>
                    <a:lnT>
                      <a:noFill/>
                    </a:lnT>
                    <a:lnB>
                      <a:noFill/>
                    </a:lnB>
                  </a:tcPr>
                </a:tc>
                <a:extLst>
                  <a:ext uri="{0D108BD9-81ED-4DB2-BD59-A6C34878D82A}">
                    <a16:rowId xmlns:a16="http://schemas.microsoft.com/office/drawing/2014/main" val="4279142873"/>
                  </a:ext>
                </a:extLst>
              </a:tr>
              <a:tr h="107593">
                <a:tc>
                  <a:txBody>
                    <a:bodyPr/>
                    <a:lstStyle/>
                    <a:p>
                      <a:pPr algn="l" rtl="0" fontAlgn="ctr"/>
                      <a:r>
                        <a:rPr lang="en-US" sz="1400" b="0" i="0" u="none" strike="noStrike">
                          <a:solidFill>
                            <a:srgbClr val="375623"/>
                          </a:solidFill>
                          <a:effectLst/>
                          <a:latin typeface="Calibri" panose="020F0502020204030204" pitchFamily="34" charset="0"/>
                        </a:rPr>
                        <a:t>North B Road Drainage swales and culverts </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113,380 </a:t>
                      </a: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2022</a:t>
                      </a:r>
                    </a:p>
                  </a:txBody>
                  <a:tcPr marL="9525" marR="9525" marT="9525" marB="0" anchor="ctr">
                    <a:lnL>
                      <a:noFill/>
                    </a:lnL>
                    <a:lnR>
                      <a:noFill/>
                    </a:lnR>
                    <a:lnT>
                      <a:noFill/>
                    </a:lnT>
                    <a:lnB>
                      <a:noFill/>
                    </a:lnB>
                  </a:tcPr>
                </a:tc>
                <a:extLst>
                  <a:ext uri="{0D108BD9-81ED-4DB2-BD59-A6C34878D82A}">
                    <a16:rowId xmlns:a16="http://schemas.microsoft.com/office/drawing/2014/main" val="31030468"/>
                  </a:ext>
                </a:extLst>
              </a:tr>
              <a:tr h="107593">
                <a:tc>
                  <a:txBody>
                    <a:bodyPr/>
                    <a:lstStyle/>
                    <a:p>
                      <a:pPr algn="l" rtl="0" fontAlgn="ctr"/>
                      <a:r>
                        <a:rPr lang="en-US" sz="1400" b="0" i="0" u="none" strike="noStrike">
                          <a:solidFill>
                            <a:srgbClr val="375623"/>
                          </a:solidFill>
                          <a:effectLst/>
                          <a:latin typeface="Calibri" panose="020F0502020204030204" pitchFamily="34" charset="0"/>
                        </a:rPr>
                        <a:t>South D Road Drainage swales and culverts </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58,168 </a:t>
                      </a: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2021</a:t>
                      </a:r>
                    </a:p>
                  </a:txBody>
                  <a:tcPr marL="9525" marR="9525" marT="9525" marB="0" anchor="ctr">
                    <a:lnL>
                      <a:noFill/>
                    </a:lnL>
                    <a:lnR>
                      <a:noFill/>
                    </a:lnR>
                    <a:lnT>
                      <a:noFill/>
                    </a:lnT>
                    <a:lnB>
                      <a:noFill/>
                    </a:lnB>
                  </a:tcPr>
                </a:tc>
                <a:extLst>
                  <a:ext uri="{0D108BD9-81ED-4DB2-BD59-A6C34878D82A}">
                    <a16:rowId xmlns:a16="http://schemas.microsoft.com/office/drawing/2014/main" val="1967933730"/>
                  </a:ext>
                </a:extLst>
              </a:tr>
              <a:tr h="107593">
                <a:tc>
                  <a:txBody>
                    <a:bodyPr/>
                    <a:lstStyle/>
                    <a:p>
                      <a:pPr algn="l" rtl="0" fontAlgn="ctr"/>
                      <a:r>
                        <a:rPr lang="en-US" sz="1400" b="0" i="0" u="none" strike="noStrike">
                          <a:solidFill>
                            <a:srgbClr val="375623"/>
                          </a:solidFill>
                          <a:effectLst/>
                          <a:latin typeface="Calibri" panose="020F0502020204030204" pitchFamily="34" charset="0"/>
                        </a:rPr>
                        <a:t>North C Road Drainage swales and culverts</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155,870</a:t>
                      </a: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2021</a:t>
                      </a:r>
                    </a:p>
                  </a:txBody>
                  <a:tcPr marL="9525" marR="9525" marT="9525" marB="0" anchor="ctr">
                    <a:lnL>
                      <a:noFill/>
                    </a:lnL>
                    <a:lnR>
                      <a:noFill/>
                    </a:lnR>
                    <a:lnT>
                      <a:noFill/>
                    </a:lnT>
                    <a:lnB>
                      <a:noFill/>
                    </a:lnB>
                  </a:tcPr>
                </a:tc>
                <a:extLst>
                  <a:ext uri="{0D108BD9-81ED-4DB2-BD59-A6C34878D82A}">
                    <a16:rowId xmlns:a16="http://schemas.microsoft.com/office/drawing/2014/main" val="163058801"/>
                  </a:ext>
                </a:extLst>
              </a:tr>
              <a:tr h="210152">
                <a:tc>
                  <a:txBody>
                    <a:bodyPr/>
                    <a:lstStyle/>
                    <a:p>
                      <a:pPr marL="176213" indent="-176213" algn="l" rtl="0" fontAlgn="ctr"/>
                      <a:r>
                        <a:rPr lang="en-US" sz="1400" b="0" i="0" u="none" strike="noStrike" dirty="0">
                          <a:solidFill>
                            <a:srgbClr val="375623"/>
                          </a:solidFill>
                          <a:effectLst/>
                          <a:latin typeface="Calibri" panose="020F0502020204030204" pitchFamily="34" charset="0"/>
                        </a:rPr>
                        <a:t>South E and Citrus Drainage swales and culverts (Without tree removal)</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86,710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2022</a:t>
                      </a:r>
                    </a:p>
                  </a:txBody>
                  <a:tcPr marL="9525" marR="9525" marT="9525" marB="0" anchor="ctr">
                    <a:lnL>
                      <a:noFill/>
                    </a:lnL>
                    <a:lnR>
                      <a:noFill/>
                    </a:lnR>
                    <a:lnT>
                      <a:noFill/>
                    </a:lnT>
                    <a:lnB>
                      <a:noFill/>
                    </a:lnB>
                  </a:tcPr>
                </a:tc>
                <a:extLst>
                  <a:ext uri="{0D108BD9-81ED-4DB2-BD59-A6C34878D82A}">
                    <a16:rowId xmlns:a16="http://schemas.microsoft.com/office/drawing/2014/main" val="910986925"/>
                  </a:ext>
                </a:extLst>
              </a:tr>
              <a:tr h="107593">
                <a:tc>
                  <a:txBody>
                    <a:bodyPr/>
                    <a:lstStyle/>
                    <a:p>
                      <a:pPr algn="l" fontAlgn="b"/>
                      <a:endParaRPr lang="en-US" sz="14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569,998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ctr">
                    <a:lnL>
                      <a:noFill/>
                    </a:lnL>
                    <a:lnR>
                      <a:noFill/>
                    </a:lnR>
                    <a:lnT>
                      <a:noFill/>
                    </a:lnT>
                    <a:lnB>
                      <a:noFill/>
                    </a:lnB>
                  </a:tcPr>
                </a:tc>
                <a:extLst>
                  <a:ext uri="{0D108BD9-81ED-4DB2-BD59-A6C34878D82A}">
                    <a16:rowId xmlns:a16="http://schemas.microsoft.com/office/drawing/2014/main" val="2426008980"/>
                  </a:ext>
                </a:extLst>
              </a:tr>
              <a:tr h="107593">
                <a:tc>
                  <a:txBody>
                    <a:bodyPr/>
                    <a:lstStyle/>
                    <a:p>
                      <a:pPr algn="l" rtl="0" fontAlgn="ctr"/>
                      <a:endParaRPr lang="en-US" sz="300" b="0" i="0" u="none" strike="noStrike" dirty="0">
                        <a:solidFill>
                          <a:srgbClr val="375623"/>
                        </a:solidFill>
                        <a:effectLst/>
                        <a:latin typeface="Calibri" panose="020F0502020204030204" pitchFamily="34" charset="0"/>
                      </a:endParaRPr>
                    </a:p>
                  </a:txBody>
                  <a:tcPr marL="5006" marR="5006" marT="500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FFFF"/>
                    </a:solidFill>
                  </a:tcPr>
                </a:tc>
                <a:tc>
                  <a:txBody>
                    <a:bodyPr/>
                    <a:lstStyle/>
                    <a:p>
                      <a:pPr algn="l" fontAlgn="b"/>
                      <a:endParaRPr lang="en-US" sz="200" b="0" i="0" u="none" strike="noStrike">
                        <a:solidFill>
                          <a:srgbClr val="375623"/>
                        </a:solidFill>
                        <a:effectLst/>
                        <a:latin typeface="Arial" panose="020B0604020202020204" pitchFamily="34" charset="0"/>
                      </a:endParaRPr>
                    </a:p>
                  </a:txBody>
                  <a:tcPr marL="5006" marR="5006" marT="5006" marB="0" anchor="b">
                    <a:lnL w="12700" cap="flat" cmpd="sng" algn="ctr">
                      <a:solidFill>
                        <a:srgbClr val="FFFFFF"/>
                      </a:solidFill>
                      <a:prstDash val="solid"/>
                      <a:round/>
                      <a:headEnd type="none" w="med" len="med"/>
                      <a:tailEnd type="none" w="med" len="med"/>
                    </a:lnL>
                    <a:lnR>
                      <a:noFill/>
                    </a:lnR>
                    <a:lnT>
                      <a:noFill/>
                    </a:lnT>
                    <a:lnB>
                      <a:noFill/>
                    </a:lnB>
                  </a:tcPr>
                </a:tc>
                <a:tc>
                  <a:txBody>
                    <a:bodyPr/>
                    <a:lstStyle/>
                    <a:p>
                      <a:pPr algn="l" fontAlgn="b"/>
                      <a:endParaRPr lang="en-US" sz="300" b="0" i="0" u="none" strike="noStrike">
                        <a:solidFill>
                          <a:srgbClr val="375623"/>
                        </a:solidFill>
                        <a:effectLst/>
                        <a:latin typeface="Calibri" panose="020F0502020204030204" pitchFamily="34" charset="0"/>
                      </a:endParaRPr>
                    </a:p>
                  </a:txBody>
                  <a:tcPr marL="5006" marR="5006" marT="500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3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ctr" fontAlgn="ctr"/>
                      <a:endParaRPr lang="en-US" sz="300" b="0" i="0" u="none" strike="noStrike" dirty="0">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extLst>
                  <a:ext uri="{0D108BD9-81ED-4DB2-BD59-A6C34878D82A}">
                    <a16:rowId xmlns:a16="http://schemas.microsoft.com/office/drawing/2014/main" val="4051886391"/>
                  </a:ext>
                </a:extLst>
              </a:tr>
            </a:tbl>
          </a:graphicData>
        </a:graphic>
      </p:graphicFrame>
    </p:spTree>
    <p:extLst>
      <p:ext uri="{BB962C8B-B14F-4D97-AF65-F5344CB8AC3E}">
        <p14:creationId xmlns:p14="http://schemas.microsoft.com/office/powerpoint/2010/main" val="19718354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5615C58-C48B-462D-A39E-E911CBD28D31}"/>
              </a:ext>
            </a:extLst>
          </p:cNvPr>
          <p:cNvSpPr/>
          <p:nvPr/>
        </p:nvSpPr>
        <p:spPr>
          <a:xfrm>
            <a:off x="0" y="0"/>
            <a:ext cx="3474720" cy="6858000"/>
          </a:xfrm>
          <a:prstGeom prst="rect">
            <a:avLst/>
          </a:prstGeom>
          <a:ln>
            <a:solidFill>
              <a:schemeClr val="accent4">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4A36DF8-5C38-4D7F-B9EE-266FB7ED4F2D}"/>
              </a:ext>
            </a:extLst>
          </p:cNvPr>
          <p:cNvSpPr txBox="1"/>
          <p:nvPr/>
        </p:nvSpPr>
        <p:spPr>
          <a:xfrm>
            <a:off x="157466" y="2573856"/>
            <a:ext cx="3170904" cy="1571841"/>
          </a:xfrm>
          <a:prstGeom prst="rect">
            <a:avLst/>
          </a:prstGeom>
          <a:noFill/>
        </p:spPr>
        <p:txBody>
          <a:bodyPr wrap="square" rtlCol="0">
            <a:spAutoFit/>
          </a:bodyPr>
          <a:lstStyle/>
          <a:p>
            <a:pPr algn="ctr" defTabSz="914400">
              <a:lnSpc>
                <a:spcPct val="84000"/>
              </a:lnSpc>
              <a:spcBef>
                <a:spcPct val="0"/>
              </a:spcBef>
              <a:tabLst>
                <a:tab pos="1203325" algn="l"/>
              </a:tabLst>
            </a:pPr>
            <a:r>
              <a:rPr lang="en-US" sz="3800" b="1" dirty="0">
                <a:solidFill>
                  <a:schemeClr val="bg1"/>
                </a:solidFill>
                <a:latin typeface="+mj-lt"/>
                <a:ea typeface="+mj-ea"/>
                <a:cs typeface="+mj-cs"/>
              </a:rPr>
              <a:t>CAPITAL IMPROVEMENT</a:t>
            </a:r>
          </a:p>
          <a:p>
            <a:pPr algn="ctr" defTabSz="914400">
              <a:lnSpc>
                <a:spcPct val="84000"/>
              </a:lnSpc>
              <a:spcBef>
                <a:spcPct val="0"/>
              </a:spcBef>
              <a:tabLst>
                <a:tab pos="1203325" algn="l"/>
              </a:tabLst>
            </a:pPr>
            <a:r>
              <a:rPr lang="en-US" sz="3800" b="1" dirty="0">
                <a:solidFill>
                  <a:schemeClr val="bg1"/>
                </a:solidFill>
                <a:latin typeface="+mj-lt"/>
                <a:ea typeface="+mj-ea"/>
                <a:cs typeface="+mj-cs"/>
              </a:rPr>
              <a:t>PROJECTS</a:t>
            </a:r>
          </a:p>
        </p:txBody>
      </p:sp>
      <p:sp>
        <p:nvSpPr>
          <p:cNvPr id="6" name="Title 1">
            <a:extLst>
              <a:ext uri="{FF2B5EF4-FFF2-40B4-BE49-F238E27FC236}">
                <a16:creationId xmlns:a16="http://schemas.microsoft.com/office/drawing/2014/main" id="{2DC8C580-CE3F-4461-B57B-B6F74545B13B}"/>
              </a:ext>
            </a:extLst>
          </p:cNvPr>
          <p:cNvSpPr>
            <a:spLocks noGrp="1"/>
          </p:cNvSpPr>
          <p:nvPr>
            <p:ph type="title"/>
          </p:nvPr>
        </p:nvSpPr>
        <p:spPr>
          <a:xfrm>
            <a:off x="3597792" y="116167"/>
            <a:ext cx="10874683" cy="574535"/>
          </a:xfrm>
        </p:spPr>
        <p:txBody>
          <a:bodyPr>
            <a:normAutofit/>
          </a:bodyPr>
          <a:lstStyle/>
          <a:p>
            <a:r>
              <a:rPr lang="en-US" b="1" dirty="0">
                <a:solidFill>
                  <a:schemeClr val="accent6">
                    <a:lumMod val="75000"/>
                  </a:schemeClr>
                </a:solidFill>
              </a:rPr>
              <a:t>PW SUGGESTED MAINTENANCE &amp; IMPROVEMENTS</a:t>
            </a:r>
            <a:endParaRPr lang="en-US" dirty="0"/>
          </a:p>
        </p:txBody>
      </p:sp>
      <p:graphicFrame>
        <p:nvGraphicFramePr>
          <p:cNvPr id="8" name="Content Placeholder 7">
            <a:extLst>
              <a:ext uri="{FF2B5EF4-FFF2-40B4-BE49-F238E27FC236}">
                <a16:creationId xmlns:a16="http://schemas.microsoft.com/office/drawing/2014/main" id="{509FFE15-F225-4289-86A6-B123287CDC3E}"/>
              </a:ext>
            </a:extLst>
          </p:cNvPr>
          <p:cNvGraphicFramePr>
            <a:graphicFrameLocks noGrp="1"/>
          </p:cNvGraphicFramePr>
          <p:nvPr>
            <p:ph idx="1"/>
            <p:extLst>
              <p:ext uri="{D42A27DB-BD31-4B8C-83A1-F6EECF244321}">
                <p14:modId xmlns:p14="http://schemas.microsoft.com/office/powerpoint/2010/main" val="93915911"/>
              </p:ext>
            </p:extLst>
          </p:nvPr>
        </p:nvGraphicFramePr>
        <p:xfrm>
          <a:off x="3936297" y="930847"/>
          <a:ext cx="7910094" cy="5559320"/>
        </p:xfrm>
        <a:graphic>
          <a:graphicData uri="http://schemas.openxmlformats.org/drawingml/2006/table">
            <a:tbl>
              <a:tblPr/>
              <a:tblGrid>
                <a:gridCol w="3200400">
                  <a:extLst>
                    <a:ext uri="{9D8B030D-6E8A-4147-A177-3AD203B41FA5}">
                      <a16:colId xmlns:a16="http://schemas.microsoft.com/office/drawing/2014/main" val="2617550049"/>
                    </a:ext>
                  </a:extLst>
                </a:gridCol>
                <a:gridCol w="594894">
                  <a:extLst>
                    <a:ext uri="{9D8B030D-6E8A-4147-A177-3AD203B41FA5}">
                      <a16:colId xmlns:a16="http://schemas.microsoft.com/office/drawing/2014/main" val="2518077442"/>
                    </a:ext>
                  </a:extLst>
                </a:gridCol>
                <a:gridCol w="1280160">
                  <a:extLst>
                    <a:ext uri="{9D8B030D-6E8A-4147-A177-3AD203B41FA5}">
                      <a16:colId xmlns:a16="http://schemas.microsoft.com/office/drawing/2014/main" val="3270367510"/>
                    </a:ext>
                  </a:extLst>
                </a:gridCol>
                <a:gridCol w="1554480">
                  <a:extLst>
                    <a:ext uri="{9D8B030D-6E8A-4147-A177-3AD203B41FA5}">
                      <a16:colId xmlns:a16="http://schemas.microsoft.com/office/drawing/2014/main" val="1647451441"/>
                    </a:ext>
                  </a:extLst>
                </a:gridCol>
                <a:gridCol w="1280160">
                  <a:extLst>
                    <a:ext uri="{9D8B030D-6E8A-4147-A177-3AD203B41FA5}">
                      <a16:colId xmlns:a16="http://schemas.microsoft.com/office/drawing/2014/main" val="185212285"/>
                    </a:ext>
                  </a:extLst>
                </a:gridCol>
              </a:tblGrid>
              <a:tr h="342065">
                <a:tc>
                  <a:txBody>
                    <a:bodyPr/>
                    <a:lstStyle/>
                    <a:p>
                      <a:pPr algn="l" fontAlgn="ctr"/>
                      <a:endParaRPr lang="en-US" sz="1400" b="1" i="0" u="none" strike="noStrike" dirty="0">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tc>
                  <a:txBody>
                    <a:bodyPr/>
                    <a:lstStyle/>
                    <a:p>
                      <a:pPr algn="l" fontAlgn="ctr"/>
                      <a:endParaRPr lang="en-US" sz="1400" b="1" i="0" u="none" strike="noStrike">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tc>
                  <a:txBody>
                    <a:bodyPr/>
                    <a:lstStyle/>
                    <a:p>
                      <a:pPr algn="ctr" rtl="0" fontAlgn="ctr"/>
                      <a:r>
                        <a:rPr lang="en-US" sz="1400" b="1" i="0" u="none" strike="noStrike" dirty="0">
                          <a:solidFill>
                            <a:srgbClr val="375623"/>
                          </a:solidFill>
                          <a:effectLst/>
                          <a:latin typeface="Calibri" panose="020F0502020204030204" pitchFamily="34" charset="0"/>
                        </a:rPr>
                        <a:t>Annual Cost  </a:t>
                      </a:r>
                      <a:r>
                        <a:rPr lang="en-US" sz="1200" b="0" i="1" u="none" strike="noStrike" dirty="0">
                          <a:solidFill>
                            <a:srgbClr val="375623"/>
                          </a:solidFill>
                          <a:effectLst/>
                          <a:latin typeface="Calibri" panose="020F0502020204030204" pitchFamily="34" charset="0"/>
                        </a:rPr>
                        <a:t>(one-time projects)</a:t>
                      </a:r>
                    </a:p>
                  </a:txBody>
                  <a:tcPr marL="5006" marR="5006" marT="5006"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tc>
                  <a:txBody>
                    <a:bodyPr/>
                    <a:lstStyle/>
                    <a:p>
                      <a:pPr algn="ctr" rtl="0" fontAlgn="ctr"/>
                      <a:r>
                        <a:rPr lang="en-US" sz="1400" b="1" i="0" u="none" strike="noStrike" dirty="0">
                          <a:solidFill>
                            <a:srgbClr val="375623"/>
                          </a:solidFill>
                          <a:effectLst/>
                          <a:latin typeface="Calibri" panose="020F0502020204030204" pitchFamily="34" charset="0"/>
                        </a:rPr>
                        <a:t>   Total Cost     </a:t>
                      </a:r>
                      <a:r>
                        <a:rPr lang="en-US" sz="1200" b="0" i="1" u="none" strike="noStrike" kern="1200" dirty="0">
                          <a:solidFill>
                            <a:srgbClr val="375623"/>
                          </a:solidFill>
                          <a:effectLst/>
                          <a:latin typeface="Calibri" panose="020F0502020204030204" pitchFamily="34" charset="0"/>
                          <a:ea typeface="+mn-ea"/>
                          <a:cs typeface="+mn-cs"/>
                        </a:rPr>
                        <a:t>(multiple year projects)</a:t>
                      </a:r>
                    </a:p>
                  </a:txBody>
                  <a:tcPr marL="5006" marR="5006" marT="5006"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tc>
                  <a:txBody>
                    <a:bodyPr/>
                    <a:lstStyle/>
                    <a:p>
                      <a:pPr algn="ctr" rtl="0" fontAlgn="ctr"/>
                      <a:r>
                        <a:rPr lang="en-US" sz="1400" b="1" i="0" u="none" strike="noStrike">
                          <a:solidFill>
                            <a:srgbClr val="375623"/>
                          </a:solidFill>
                          <a:effectLst/>
                          <a:latin typeface="Calibri" panose="020F0502020204030204" pitchFamily="34" charset="0"/>
                        </a:rPr>
                        <a:t>Estimated Timeframe</a:t>
                      </a:r>
                    </a:p>
                  </a:txBody>
                  <a:tcPr marL="5006" marR="5006" marT="5006"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extLst>
                  <a:ext uri="{0D108BD9-81ED-4DB2-BD59-A6C34878D82A}">
                    <a16:rowId xmlns:a16="http://schemas.microsoft.com/office/drawing/2014/main" val="450657197"/>
                  </a:ext>
                </a:extLst>
              </a:tr>
              <a:tr h="117359">
                <a:tc>
                  <a:txBody>
                    <a:bodyPr/>
                    <a:lstStyle/>
                    <a:p>
                      <a:pPr algn="l" rtl="0" fontAlgn="ctr"/>
                      <a:r>
                        <a:rPr lang="en-US" sz="1400" b="1" i="0" u="none" strike="noStrike" dirty="0">
                          <a:solidFill>
                            <a:srgbClr val="375623"/>
                          </a:solidFill>
                          <a:effectLst/>
                          <a:latin typeface="Calibri" panose="020F0502020204030204" pitchFamily="34" charset="0"/>
                        </a:rPr>
                        <a:t>Road Materials and Supplies</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algn="l" fontAlgn="b"/>
                      <a:endParaRPr lang="en-US" sz="1400" b="0" i="0" u="none" strike="noStrike">
                        <a:solidFill>
                          <a:srgbClr val="375623"/>
                        </a:solidFill>
                        <a:effectLst/>
                        <a:latin typeface="Calibri" panose="020F0502020204030204" pitchFamily="34" charset="0"/>
                      </a:endParaRPr>
                    </a:p>
                  </a:txBody>
                  <a:tcPr marL="5006" marR="5006" marT="5006" marB="0" anchor="b">
                    <a:lnL>
                      <a:noFill/>
                    </a:lnL>
                    <a:lnR>
                      <a:noFill/>
                    </a:lnR>
                    <a:lnT w="12700" cap="flat" cmpd="sng" algn="ctr">
                      <a:solidFill>
                        <a:srgbClr val="BF8F00"/>
                      </a:solidFill>
                      <a:prstDash val="solid"/>
                      <a:round/>
                      <a:headEnd type="none" w="med" len="med"/>
                      <a:tailEnd type="none" w="med" len="med"/>
                    </a:lnT>
                    <a:lnB>
                      <a:noFill/>
                    </a:lnB>
                  </a:tcPr>
                </a:tc>
                <a:tc>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w="12700" cap="flat" cmpd="sng" algn="ctr">
                      <a:solidFill>
                        <a:srgbClr val="BF8F00"/>
                      </a:solidFill>
                      <a:prstDash val="solid"/>
                      <a:round/>
                      <a:headEnd type="none" w="med" len="med"/>
                      <a:tailEnd type="none" w="med" len="med"/>
                    </a:lnT>
                    <a:lnB>
                      <a:noFill/>
                    </a:lnB>
                  </a:tcPr>
                </a:tc>
                <a:tc>
                  <a:txBody>
                    <a:bodyPr/>
                    <a:lstStyle/>
                    <a:p>
                      <a:pPr algn="ctr" fontAlgn="ctr"/>
                      <a:endParaRPr lang="en-US" sz="1400" b="0" i="0" u="none" strike="noStrike" dirty="0">
                        <a:solidFill>
                          <a:srgbClr val="375623"/>
                        </a:solidFill>
                        <a:effectLst/>
                        <a:latin typeface="Calibri" panose="020F0502020204030204" pitchFamily="34" charset="0"/>
                      </a:endParaRPr>
                    </a:p>
                  </a:txBody>
                  <a:tcPr marL="5006" marR="5006" marT="5006" marB="0" anchor="ctr">
                    <a:lnL>
                      <a:noFill/>
                    </a:lnL>
                    <a:lnR>
                      <a:noFill/>
                    </a:lnR>
                    <a:lnT w="12700" cap="flat" cmpd="sng" algn="ctr">
                      <a:solidFill>
                        <a:srgbClr val="BF8F00"/>
                      </a:solidFill>
                      <a:prstDash val="solid"/>
                      <a:round/>
                      <a:headEnd type="none" w="med" len="med"/>
                      <a:tailEnd type="none" w="med" len="med"/>
                    </a:lnT>
                    <a:lnB>
                      <a:noFill/>
                    </a:lnB>
                  </a:tcPr>
                </a:tc>
                <a:extLst>
                  <a:ext uri="{0D108BD9-81ED-4DB2-BD59-A6C34878D82A}">
                    <a16:rowId xmlns:a16="http://schemas.microsoft.com/office/drawing/2014/main" val="2408561525"/>
                  </a:ext>
                </a:extLst>
              </a:tr>
              <a:tr h="107593">
                <a:tc>
                  <a:txBody>
                    <a:bodyPr/>
                    <a:lstStyle/>
                    <a:p>
                      <a:pPr algn="l" rtl="0" fontAlgn="ctr"/>
                      <a:r>
                        <a:rPr lang="en-US" sz="1400" b="0" i="0" u="none" strike="noStrike">
                          <a:solidFill>
                            <a:srgbClr val="375623"/>
                          </a:solidFill>
                          <a:effectLst/>
                          <a:latin typeface="Calibri" panose="020F0502020204030204" pitchFamily="34" charset="0"/>
                        </a:rPr>
                        <a:t>Road Maintenance</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algn="l" rtl="0" fontAlgn="b"/>
                      <a:endParaRPr lang="en-US" sz="1400" b="0" i="0" u="none" strike="noStrike">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ctr" fontAlgn="ctr"/>
                      <a:endParaRPr lang="en-US" sz="1400" b="0" i="0" u="none" strike="noStrike" dirty="0">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extLst>
                  <a:ext uri="{0D108BD9-81ED-4DB2-BD59-A6C34878D82A}">
                    <a16:rowId xmlns:a16="http://schemas.microsoft.com/office/drawing/2014/main" val="1683203364"/>
                  </a:ext>
                </a:extLst>
              </a:tr>
              <a:tr h="107593">
                <a:tc>
                  <a:txBody>
                    <a:bodyPr/>
                    <a:lstStyle/>
                    <a:p>
                      <a:pPr marL="111125" indent="0" algn="l" rtl="0" fontAlgn="ctr"/>
                      <a:r>
                        <a:rPr lang="en-US" sz="1400" b="0" i="0" u="none" strike="noStrike" dirty="0">
                          <a:solidFill>
                            <a:srgbClr val="375623"/>
                          </a:solidFill>
                          <a:effectLst/>
                          <a:latin typeface="Calibri" panose="020F0502020204030204" pitchFamily="34" charset="0"/>
                        </a:rPr>
                        <a:t>Rock Replenishment (Main roads)</a:t>
                      </a:r>
                    </a:p>
                  </a:txBody>
                  <a:tcPr marL="60179"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100,000 </a:t>
                      </a: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2021</a:t>
                      </a:r>
                    </a:p>
                  </a:txBody>
                  <a:tcPr marL="9525" marR="9525" marT="9525" marB="0" anchor="b">
                    <a:lnL>
                      <a:noFill/>
                    </a:lnL>
                    <a:lnR>
                      <a:noFill/>
                    </a:lnR>
                    <a:lnT>
                      <a:noFill/>
                    </a:lnT>
                    <a:lnB>
                      <a:noFill/>
                    </a:lnB>
                  </a:tcPr>
                </a:tc>
                <a:extLst>
                  <a:ext uri="{0D108BD9-81ED-4DB2-BD59-A6C34878D82A}">
                    <a16:rowId xmlns:a16="http://schemas.microsoft.com/office/drawing/2014/main" val="3256303605"/>
                  </a:ext>
                </a:extLst>
              </a:tr>
              <a:tr h="107593">
                <a:tc>
                  <a:txBody>
                    <a:bodyPr/>
                    <a:lstStyle/>
                    <a:p>
                      <a:pPr algn="l" rtl="0" fontAlgn="ctr"/>
                      <a:r>
                        <a:rPr lang="en-US" sz="1400" b="0" i="0" u="none" strike="noStrike">
                          <a:solidFill>
                            <a:srgbClr val="375623"/>
                          </a:solidFill>
                          <a:effectLst/>
                          <a:latin typeface="Calibri" panose="020F0502020204030204" pitchFamily="34" charset="0"/>
                        </a:rPr>
                        <a:t>Road Rehabilitation</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extLst>
                  <a:ext uri="{0D108BD9-81ED-4DB2-BD59-A6C34878D82A}">
                    <a16:rowId xmlns:a16="http://schemas.microsoft.com/office/drawing/2014/main" val="688160611"/>
                  </a:ext>
                </a:extLst>
              </a:tr>
              <a:tr h="107593">
                <a:tc>
                  <a:txBody>
                    <a:bodyPr/>
                    <a:lstStyle/>
                    <a:p>
                      <a:pPr marL="111125" indent="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OGEM (Saw cut and repair with asphalt)</a:t>
                      </a:r>
                    </a:p>
                  </a:txBody>
                  <a:tcPr marL="60179"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a:solidFill>
                            <a:srgbClr val="375623"/>
                          </a:solidFill>
                          <a:effectLst/>
                          <a:latin typeface="Calibri" panose="020F0502020204030204" pitchFamily="34" charset="0"/>
                          <a:ea typeface="+mn-ea"/>
                          <a:cs typeface="+mn-cs"/>
                        </a:rPr>
                        <a:t> $           50,000 </a:t>
                      </a: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2022-2022 </a:t>
                      </a:r>
                    </a:p>
                  </a:txBody>
                  <a:tcPr marL="9525" marR="9525" marT="9525" marB="0" anchor="b">
                    <a:lnL>
                      <a:noFill/>
                    </a:lnL>
                    <a:lnR>
                      <a:noFill/>
                    </a:lnR>
                    <a:lnT>
                      <a:noFill/>
                    </a:lnT>
                    <a:lnB>
                      <a:noFill/>
                    </a:lnB>
                  </a:tcPr>
                </a:tc>
                <a:extLst>
                  <a:ext uri="{0D108BD9-81ED-4DB2-BD59-A6C34878D82A}">
                    <a16:rowId xmlns:a16="http://schemas.microsoft.com/office/drawing/2014/main" val="889451215"/>
                  </a:ext>
                </a:extLst>
              </a:tr>
              <a:tr h="107593">
                <a:tc>
                  <a:txBody>
                    <a:bodyPr/>
                    <a:lstStyle/>
                    <a:p>
                      <a:pPr marL="111125" indent="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OGEM Paving (2 Miles of North A Road)</a:t>
                      </a:r>
                    </a:p>
                  </a:txBody>
                  <a:tcPr marL="60179"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a:solidFill>
                            <a:srgbClr val="375623"/>
                          </a:solidFill>
                          <a:effectLst/>
                          <a:latin typeface="Calibri" panose="020F0502020204030204" pitchFamily="34" charset="0"/>
                          <a:ea typeface="+mn-ea"/>
                          <a:cs typeface="+mn-cs"/>
                        </a:rPr>
                        <a:t> $         360,000 </a:t>
                      </a: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2021</a:t>
                      </a:r>
                    </a:p>
                  </a:txBody>
                  <a:tcPr marL="9525" marR="9525" marT="9525" marB="0" anchor="b">
                    <a:lnL>
                      <a:noFill/>
                    </a:lnL>
                    <a:lnR>
                      <a:noFill/>
                    </a:lnR>
                    <a:lnT>
                      <a:noFill/>
                    </a:lnT>
                    <a:lnB>
                      <a:noFill/>
                    </a:lnB>
                  </a:tcPr>
                </a:tc>
                <a:extLst>
                  <a:ext uri="{0D108BD9-81ED-4DB2-BD59-A6C34878D82A}">
                    <a16:rowId xmlns:a16="http://schemas.microsoft.com/office/drawing/2014/main" val="284197906"/>
                  </a:ext>
                </a:extLst>
              </a:tr>
              <a:tr h="210152">
                <a:tc>
                  <a:txBody>
                    <a:bodyPr/>
                    <a:lstStyle/>
                    <a:p>
                      <a:pPr marL="111125" indent="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South D Paving (Collecting Canal to Southern w/o Guardrail)</a:t>
                      </a:r>
                    </a:p>
                  </a:txBody>
                  <a:tcPr marL="60179"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a:solidFill>
                            <a:srgbClr val="375623"/>
                          </a:solidFill>
                          <a:effectLst/>
                          <a:latin typeface="Calibri" panose="020F0502020204030204" pitchFamily="34" charset="0"/>
                          <a:ea typeface="+mn-ea"/>
                          <a:cs typeface="+mn-cs"/>
                        </a:rPr>
                        <a:t> $         100,000 </a:t>
                      </a: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TBD</a:t>
                      </a:r>
                    </a:p>
                  </a:txBody>
                  <a:tcPr marL="9525" marR="9525" marT="9525" marB="0" anchor="b">
                    <a:lnL>
                      <a:noFill/>
                    </a:lnL>
                    <a:lnR>
                      <a:noFill/>
                    </a:lnR>
                    <a:lnT>
                      <a:noFill/>
                    </a:lnT>
                    <a:lnB>
                      <a:noFill/>
                    </a:lnB>
                  </a:tcPr>
                </a:tc>
                <a:extLst>
                  <a:ext uri="{0D108BD9-81ED-4DB2-BD59-A6C34878D82A}">
                    <a16:rowId xmlns:a16="http://schemas.microsoft.com/office/drawing/2014/main" val="1445452731"/>
                  </a:ext>
                </a:extLst>
              </a:tr>
              <a:tr h="107593">
                <a:tc>
                  <a:txBody>
                    <a:bodyPr/>
                    <a:lstStyle/>
                    <a:p>
                      <a:pPr algn="l" rtl="0" fontAlgn="ctr"/>
                      <a:r>
                        <a:rPr lang="en-US" sz="1400" b="0" i="0" u="none" strike="noStrike" dirty="0">
                          <a:solidFill>
                            <a:srgbClr val="375623"/>
                          </a:solidFill>
                          <a:effectLst/>
                          <a:latin typeface="Calibri" panose="020F0502020204030204" pitchFamily="34" charset="0"/>
                        </a:rPr>
                        <a:t>Replenishment of Base Rock</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extLst>
                  <a:ext uri="{0D108BD9-81ED-4DB2-BD59-A6C34878D82A}">
                    <a16:rowId xmlns:a16="http://schemas.microsoft.com/office/drawing/2014/main" val="560231741"/>
                  </a:ext>
                </a:extLst>
              </a:tr>
              <a:tr h="107593">
                <a:tc>
                  <a:txBody>
                    <a:bodyPr/>
                    <a:lstStyle/>
                    <a:p>
                      <a:pPr marL="111125" indent="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‘A’ Road</a:t>
                      </a:r>
                    </a:p>
                  </a:txBody>
                  <a:tcPr marL="60179"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85,000 </a:t>
                      </a: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2022</a:t>
                      </a:r>
                    </a:p>
                  </a:txBody>
                  <a:tcPr marL="9525" marR="9525" marT="9525" marB="0" anchor="b">
                    <a:lnL>
                      <a:noFill/>
                    </a:lnL>
                    <a:lnR>
                      <a:noFill/>
                    </a:lnR>
                    <a:lnT>
                      <a:noFill/>
                    </a:lnT>
                    <a:lnB>
                      <a:noFill/>
                    </a:lnB>
                  </a:tcPr>
                </a:tc>
                <a:extLst>
                  <a:ext uri="{0D108BD9-81ED-4DB2-BD59-A6C34878D82A}">
                    <a16:rowId xmlns:a16="http://schemas.microsoft.com/office/drawing/2014/main" val="1071519931"/>
                  </a:ext>
                </a:extLst>
              </a:tr>
              <a:tr h="107593">
                <a:tc>
                  <a:txBody>
                    <a:bodyPr/>
                    <a:lstStyle/>
                    <a:p>
                      <a:pPr marL="111125" indent="0" algn="l" defTabSz="914400" rtl="0" eaLnBrk="1" fontAlgn="ctr" latinLnBrk="0" hangingPunct="1"/>
                      <a:r>
                        <a:rPr lang="en-US" sz="1400" b="0" i="0" u="none" strike="noStrike" kern="1200">
                          <a:solidFill>
                            <a:srgbClr val="375623"/>
                          </a:solidFill>
                          <a:effectLst/>
                          <a:latin typeface="Calibri" panose="020F0502020204030204" pitchFamily="34" charset="0"/>
                          <a:ea typeface="+mn-ea"/>
                          <a:cs typeface="+mn-cs"/>
                        </a:rPr>
                        <a:t>‘E’ Road (Okeechobee to CC)</a:t>
                      </a:r>
                    </a:p>
                  </a:txBody>
                  <a:tcPr marL="60179"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a:solidFill>
                            <a:srgbClr val="375623"/>
                          </a:solidFill>
                          <a:effectLst/>
                          <a:latin typeface="Calibri" panose="020F0502020204030204" pitchFamily="34" charset="0"/>
                          <a:ea typeface="+mn-ea"/>
                          <a:cs typeface="+mn-cs"/>
                        </a:rPr>
                        <a:t> $         100,000 </a:t>
                      </a: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2021</a:t>
                      </a:r>
                    </a:p>
                  </a:txBody>
                  <a:tcPr marL="9525" marR="9525" marT="9525" marB="0" anchor="b">
                    <a:lnL>
                      <a:noFill/>
                    </a:lnL>
                    <a:lnR>
                      <a:noFill/>
                    </a:lnR>
                    <a:lnT>
                      <a:noFill/>
                    </a:lnT>
                    <a:lnB>
                      <a:noFill/>
                    </a:lnB>
                  </a:tcPr>
                </a:tc>
                <a:extLst>
                  <a:ext uri="{0D108BD9-81ED-4DB2-BD59-A6C34878D82A}">
                    <a16:rowId xmlns:a16="http://schemas.microsoft.com/office/drawing/2014/main" val="424039006"/>
                  </a:ext>
                </a:extLst>
              </a:tr>
              <a:tr h="107593">
                <a:tc>
                  <a:txBody>
                    <a:bodyPr/>
                    <a:lstStyle/>
                    <a:p>
                      <a:pPr marL="111125" indent="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East ‘G’ and Folsom</a:t>
                      </a:r>
                    </a:p>
                  </a:txBody>
                  <a:tcPr marL="60179"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a:solidFill>
                            <a:srgbClr val="375623"/>
                          </a:solidFill>
                          <a:effectLst/>
                          <a:latin typeface="Calibri" panose="020F0502020204030204" pitchFamily="34" charset="0"/>
                          <a:ea typeface="+mn-ea"/>
                          <a:cs typeface="+mn-cs"/>
                        </a:rPr>
                        <a:t> $           80,000 </a:t>
                      </a: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2022</a:t>
                      </a:r>
                    </a:p>
                  </a:txBody>
                  <a:tcPr marL="9525" marR="9525" marT="9525" marB="0" anchor="b">
                    <a:lnL>
                      <a:noFill/>
                    </a:lnL>
                    <a:lnR>
                      <a:noFill/>
                    </a:lnR>
                    <a:lnT>
                      <a:noFill/>
                    </a:lnT>
                    <a:lnB>
                      <a:noFill/>
                    </a:lnB>
                  </a:tcPr>
                </a:tc>
                <a:extLst>
                  <a:ext uri="{0D108BD9-81ED-4DB2-BD59-A6C34878D82A}">
                    <a16:rowId xmlns:a16="http://schemas.microsoft.com/office/drawing/2014/main" val="1740279336"/>
                  </a:ext>
                </a:extLst>
              </a:tr>
              <a:tr h="107593">
                <a:tc>
                  <a:txBody>
                    <a:bodyPr/>
                    <a:lstStyle/>
                    <a:p>
                      <a:pPr marL="111125" indent="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South ‘E’ and Citrus</a:t>
                      </a:r>
                    </a:p>
                  </a:txBody>
                  <a:tcPr marL="60179"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112,800 </a:t>
                      </a:r>
                    </a:p>
                  </a:txBody>
                  <a:tcPr marL="9525" marR="9525" marT="9525"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a:t>
                      </a: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2023</a:t>
                      </a:r>
                    </a:p>
                  </a:txBody>
                  <a:tcPr marL="9525" marR="9525" marT="9525" marB="0" anchor="b">
                    <a:lnL>
                      <a:noFill/>
                    </a:lnL>
                    <a:lnR>
                      <a:noFill/>
                    </a:lnR>
                    <a:lnT>
                      <a:noFill/>
                    </a:lnT>
                    <a:lnB>
                      <a:noFill/>
                    </a:lnB>
                  </a:tcPr>
                </a:tc>
                <a:extLst>
                  <a:ext uri="{0D108BD9-81ED-4DB2-BD59-A6C34878D82A}">
                    <a16:rowId xmlns:a16="http://schemas.microsoft.com/office/drawing/2014/main" val="1107582397"/>
                  </a:ext>
                </a:extLst>
              </a:tr>
              <a:tr h="107593">
                <a:tc>
                  <a:txBody>
                    <a:bodyPr/>
                    <a:lstStyle/>
                    <a:p>
                      <a:pPr algn="l" rtl="0" fontAlgn="ctr"/>
                      <a:r>
                        <a:rPr lang="en-US" sz="1400" b="0" i="0" u="none" strike="noStrike">
                          <a:solidFill>
                            <a:srgbClr val="375623"/>
                          </a:solidFill>
                          <a:effectLst/>
                          <a:latin typeface="Calibri" panose="020F0502020204030204" pitchFamily="34" charset="0"/>
                        </a:rPr>
                        <a:t>Berm and sod replacement</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10,000 </a:t>
                      </a:r>
                    </a:p>
                  </a:txBody>
                  <a:tcPr marL="9525" marR="9525" marT="9525" marB="0" anchor="b">
                    <a:lnL>
                      <a:noFill/>
                    </a:lnL>
                    <a:lnR>
                      <a:noFill/>
                    </a:lnR>
                    <a:lnT>
                      <a:noFill/>
                    </a:lnT>
                    <a:lnB w="9525" cap="flat" cmpd="sng" algn="ctr">
                      <a:solidFill>
                        <a:schemeClr val="accent6">
                          <a:lumMod val="50000"/>
                        </a:schemeClr>
                      </a:solidFill>
                      <a:prstDash val="solid"/>
                      <a:round/>
                      <a:headEnd type="none" w="med" len="med"/>
                      <a:tailEnd type="none" w="med" len="med"/>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2021-2022</a:t>
                      </a:r>
                    </a:p>
                  </a:txBody>
                  <a:tcPr marL="9525" marR="9525" marT="9525" marB="0" anchor="b">
                    <a:lnL>
                      <a:noFill/>
                    </a:lnL>
                    <a:lnR>
                      <a:noFill/>
                    </a:lnR>
                    <a:lnT>
                      <a:noFill/>
                    </a:lnT>
                    <a:lnB>
                      <a:noFill/>
                    </a:lnB>
                  </a:tcPr>
                </a:tc>
                <a:extLst>
                  <a:ext uri="{0D108BD9-81ED-4DB2-BD59-A6C34878D82A}">
                    <a16:rowId xmlns:a16="http://schemas.microsoft.com/office/drawing/2014/main" val="1823935635"/>
                  </a:ext>
                </a:extLst>
              </a:tr>
              <a:tr h="107593">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algn="l" fontAlgn="b"/>
                      <a:endParaRPr lang="en-US" sz="14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997,000 </a:t>
                      </a:r>
                    </a:p>
                  </a:txBody>
                  <a:tcPr marL="9525" marR="9525" marT="9525" marB="0" anchor="b">
                    <a:lnL>
                      <a:noFill/>
                    </a:lnL>
                    <a:lnR>
                      <a:noFill/>
                    </a:lnR>
                    <a:lnT w="9525" cap="flat" cmpd="sng" algn="ctr">
                      <a:solidFill>
                        <a:schemeClr val="accent6">
                          <a:lumMod val="50000"/>
                        </a:schemeClr>
                      </a:solidFill>
                      <a:prstDash val="solid"/>
                      <a:round/>
                      <a:headEnd type="none" w="med" len="med"/>
                      <a:tailEnd type="none" w="med" len="med"/>
                    </a:lnT>
                    <a:lnB w="9525" cap="flat" cmpd="sng" algn="ctr">
                      <a:solidFill>
                        <a:schemeClr val="accent6">
                          <a:lumMod val="50000"/>
                        </a:schemeClr>
                      </a:solidFill>
                      <a:prstDash val="solid"/>
                      <a:round/>
                      <a:headEnd type="none" w="med" len="med"/>
                      <a:tailEnd type="none" w="med" len="med"/>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ctr">
                    <a:lnL>
                      <a:noFill/>
                    </a:lnL>
                    <a:lnR>
                      <a:noFill/>
                    </a:lnR>
                    <a:lnT>
                      <a:noFill/>
                    </a:lnT>
                    <a:lnB>
                      <a:noFill/>
                    </a:lnB>
                  </a:tcPr>
                </a:tc>
                <a:extLst>
                  <a:ext uri="{0D108BD9-81ED-4DB2-BD59-A6C34878D82A}">
                    <a16:rowId xmlns:a16="http://schemas.microsoft.com/office/drawing/2014/main" val="3130492629"/>
                  </a:ext>
                </a:extLst>
              </a:tr>
              <a:tr h="107593">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algn="l" fontAlgn="b"/>
                      <a:endParaRPr lang="en-US" sz="14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rowSpan="2">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w="9525" cap="flat" cmpd="sng" algn="ctr">
                      <a:solidFill>
                        <a:schemeClr val="accent6">
                          <a:lumMod val="50000"/>
                        </a:schemeClr>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rowSpan="2">
                  <a:txBody>
                    <a:bodyPr/>
                    <a:lstStyle/>
                    <a:p>
                      <a:pPr algn="ctr" fontAlgn="ctr"/>
                      <a:endParaRPr lang="en-US" sz="1400" b="0" i="0" u="none" strike="noStrike" dirty="0">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extLst>
                  <a:ext uri="{0D108BD9-81ED-4DB2-BD59-A6C34878D82A}">
                    <a16:rowId xmlns:a16="http://schemas.microsoft.com/office/drawing/2014/main" val="254363428"/>
                  </a:ext>
                </a:extLst>
              </a:tr>
              <a:tr h="117359">
                <a:tc>
                  <a:txBody>
                    <a:bodyPr/>
                    <a:lstStyle/>
                    <a:p>
                      <a:pPr algn="l" rtl="0" fontAlgn="ctr"/>
                      <a:r>
                        <a:rPr lang="en-US" sz="1400" b="1" i="0" u="none" strike="noStrike">
                          <a:solidFill>
                            <a:srgbClr val="375623"/>
                          </a:solidFill>
                          <a:effectLst/>
                          <a:latin typeface="Calibri" panose="020F0502020204030204" pitchFamily="34" charset="0"/>
                        </a:rPr>
                        <a:t>Purchase Machinery &amp; Equipment</a:t>
                      </a:r>
                    </a:p>
                  </a:txBody>
                  <a:tcPr marL="5006" marR="5006" marT="5006" marB="0" anchor="ctr">
                    <a:lnL>
                      <a:noFill/>
                    </a:lnL>
                    <a:lnR>
                      <a:noFill/>
                    </a:lnR>
                    <a:lnT>
                      <a:noFill/>
                    </a:lnT>
                    <a:lnB>
                      <a:noFill/>
                    </a:lnB>
                  </a:tcPr>
                </a:tc>
                <a:tc>
                  <a:txBody>
                    <a:bodyPr/>
                    <a:lstStyle/>
                    <a:p>
                      <a:pPr algn="l" fontAlgn="b"/>
                      <a:endParaRPr lang="en-US" sz="14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vMerge="1">
                  <a:txBody>
                    <a:bodyPr/>
                    <a:lstStyle/>
                    <a:p>
                      <a:pPr algn="l" fontAlgn="b"/>
                      <a:endParaRPr lang="en-US" sz="1400" b="0" i="0" u="none" strike="noStrike">
                        <a:solidFill>
                          <a:srgbClr val="375623"/>
                        </a:solidFill>
                        <a:effectLst/>
                        <a:latin typeface="Calibri" panose="020F0502020204030204" pitchFamily="34" charset="0"/>
                      </a:endParaRPr>
                    </a:p>
                  </a:txBody>
                  <a:tcPr marL="5006" marR="5006" marT="500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vMerge="1">
                  <a:txBody>
                    <a:bodyPr/>
                    <a:lstStyle/>
                    <a:p>
                      <a:pPr algn="ctr" fontAlgn="ctr"/>
                      <a:endParaRPr lang="en-US" sz="1400" b="0" i="0" u="none" strike="noStrike">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extLst>
                  <a:ext uri="{0D108BD9-81ED-4DB2-BD59-A6C34878D82A}">
                    <a16:rowId xmlns:a16="http://schemas.microsoft.com/office/drawing/2014/main" val="1719600989"/>
                  </a:ext>
                </a:extLst>
              </a:tr>
              <a:tr h="107593">
                <a:tc>
                  <a:txBody>
                    <a:bodyPr/>
                    <a:lstStyle/>
                    <a:p>
                      <a:pPr algn="l" rtl="0" fontAlgn="ctr"/>
                      <a:r>
                        <a:rPr lang="en-US" sz="1400" b="0" i="0" u="none" strike="noStrike">
                          <a:solidFill>
                            <a:srgbClr val="375623"/>
                          </a:solidFill>
                          <a:effectLst/>
                          <a:latin typeface="Calibri" panose="020F0502020204030204" pitchFamily="34" charset="0"/>
                        </a:rPr>
                        <a:t>Mower</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125,000 </a:t>
                      </a: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2021</a:t>
                      </a:r>
                    </a:p>
                  </a:txBody>
                  <a:tcPr marL="9525" marR="9525" marT="9525" marB="0" anchor="b">
                    <a:lnL>
                      <a:noFill/>
                    </a:lnL>
                    <a:lnR>
                      <a:noFill/>
                    </a:lnR>
                    <a:lnT>
                      <a:noFill/>
                    </a:lnT>
                    <a:lnB>
                      <a:noFill/>
                    </a:lnB>
                  </a:tcPr>
                </a:tc>
                <a:extLst>
                  <a:ext uri="{0D108BD9-81ED-4DB2-BD59-A6C34878D82A}">
                    <a16:rowId xmlns:a16="http://schemas.microsoft.com/office/drawing/2014/main" val="2187307295"/>
                  </a:ext>
                </a:extLst>
              </a:tr>
              <a:tr h="107593">
                <a:tc>
                  <a:txBody>
                    <a:bodyPr/>
                    <a:lstStyle/>
                    <a:p>
                      <a:pPr marL="176213" indent="-176213" algn="l" rtl="0" fontAlgn="ctr"/>
                      <a:r>
                        <a:rPr lang="en-US" sz="1400" b="0" i="0" u="none" strike="noStrike" dirty="0">
                          <a:solidFill>
                            <a:srgbClr val="375623"/>
                          </a:solidFill>
                          <a:effectLst/>
                          <a:latin typeface="Calibri" panose="020F0502020204030204" pitchFamily="34" charset="0"/>
                        </a:rPr>
                        <a:t>6” Mobile Pump and Trailer for Canals North of Okeechobee</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a:solidFill>
                            <a:srgbClr val="375623"/>
                          </a:solidFill>
                          <a:effectLst/>
                          <a:latin typeface="Calibri" panose="020F0502020204030204" pitchFamily="34" charset="0"/>
                          <a:ea typeface="+mn-ea"/>
                          <a:cs typeface="+mn-cs"/>
                        </a:rPr>
                        <a:t> $           15,000 </a:t>
                      </a:r>
                    </a:p>
                  </a:txBody>
                  <a:tcPr marL="9525" marR="9525" marT="9525" marB="0" anchor="b">
                    <a:lnL>
                      <a:noFill/>
                    </a:lnL>
                    <a:lnR>
                      <a:noFill/>
                    </a:lnR>
                    <a:lnT>
                      <a:noFill/>
                    </a:lnT>
                    <a:lnB w="9525" cap="flat" cmpd="sng" algn="ctr">
                      <a:solidFill>
                        <a:schemeClr val="accent6">
                          <a:lumMod val="50000"/>
                        </a:schemeClr>
                      </a:solidFill>
                      <a:prstDash val="solid"/>
                      <a:round/>
                      <a:headEnd type="none" w="med" len="med"/>
                      <a:tailEnd type="none" w="med" len="med"/>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2022</a:t>
                      </a:r>
                    </a:p>
                  </a:txBody>
                  <a:tcPr marL="9525" marR="9525" marT="9525" marB="0" anchor="b">
                    <a:lnL>
                      <a:noFill/>
                    </a:lnL>
                    <a:lnR>
                      <a:noFill/>
                    </a:lnR>
                    <a:lnT>
                      <a:noFill/>
                    </a:lnT>
                    <a:lnB>
                      <a:noFill/>
                    </a:lnB>
                  </a:tcPr>
                </a:tc>
                <a:extLst>
                  <a:ext uri="{0D108BD9-81ED-4DB2-BD59-A6C34878D82A}">
                    <a16:rowId xmlns:a16="http://schemas.microsoft.com/office/drawing/2014/main" val="1886550458"/>
                  </a:ext>
                </a:extLst>
              </a:tr>
              <a:tr h="107593">
                <a:tc>
                  <a:txBody>
                    <a:bodyPr/>
                    <a:lstStyle/>
                    <a:p>
                      <a:pPr algn="l" rtl="0" fontAlgn="ctr"/>
                      <a:endParaRPr lang="en-US" sz="1400" b="0" i="0" u="none" strike="noStrike" dirty="0">
                        <a:solidFill>
                          <a:srgbClr val="375623"/>
                        </a:solidFill>
                        <a:effectLst/>
                        <a:latin typeface="Calibri" panose="020F0502020204030204" pitchFamily="34" charset="0"/>
                      </a:endParaRPr>
                    </a:p>
                  </a:txBody>
                  <a:tcPr marL="60179" marR="5006" marT="5006" marB="0" anchor="ctr">
                    <a:lnL>
                      <a:noFill/>
                    </a:lnL>
                    <a:lnR>
                      <a:noFill/>
                    </a:lnR>
                    <a:lnT>
                      <a:noFill/>
                    </a:lnT>
                    <a:lnB>
                      <a:noFill/>
                    </a:lnB>
                  </a:tcPr>
                </a:tc>
                <a:tc>
                  <a:txBody>
                    <a:bodyPr/>
                    <a:lstStyle/>
                    <a:p>
                      <a:pPr algn="l" fontAlgn="b"/>
                      <a:endParaRPr lang="en-US" sz="14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140,000 </a:t>
                      </a:r>
                    </a:p>
                  </a:txBody>
                  <a:tcPr marL="5006" marR="5006" marT="5006" marB="0" anchor="b">
                    <a:lnL>
                      <a:noFill/>
                    </a:lnL>
                    <a:lnR>
                      <a:noFill/>
                    </a:lnR>
                    <a:lnT w="9525" cap="flat" cmpd="sng" algn="ctr">
                      <a:solidFill>
                        <a:schemeClr val="accent6">
                          <a:lumMod val="50000"/>
                        </a:schemeClr>
                      </a:solidFill>
                      <a:prstDash val="solid"/>
                      <a:round/>
                      <a:headEnd type="none" w="med" len="med"/>
                      <a:tailEnd type="none" w="med" len="med"/>
                    </a:lnT>
                    <a:lnB w="9525" cap="flat" cmpd="sng" algn="ctr">
                      <a:solidFill>
                        <a:schemeClr val="accent6">
                          <a:lumMod val="50000"/>
                        </a:schemeClr>
                      </a:solidFill>
                      <a:prstDash val="solid"/>
                      <a:round/>
                      <a:headEnd type="none" w="med" len="med"/>
                      <a:tailEnd type="none" w="med" len="med"/>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ctr">
                    <a:lnL>
                      <a:noFill/>
                    </a:lnL>
                    <a:lnR>
                      <a:noFill/>
                    </a:lnR>
                    <a:lnT>
                      <a:noFill/>
                    </a:lnT>
                    <a:lnB>
                      <a:noFill/>
                    </a:lnB>
                  </a:tcPr>
                </a:tc>
                <a:extLst>
                  <a:ext uri="{0D108BD9-81ED-4DB2-BD59-A6C34878D82A}">
                    <a16:rowId xmlns:a16="http://schemas.microsoft.com/office/drawing/2014/main" val="1639706854"/>
                  </a:ext>
                </a:extLst>
              </a:tr>
              <a:tr h="107593">
                <a:tc>
                  <a:txBody>
                    <a:bodyPr/>
                    <a:lstStyle/>
                    <a:p>
                      <a:pPr algn="l" rtl="0" fontAlgn="ctr"/>
                      <a:endParaRPr lang="en-US" sz="1400" b="0" i="0" u="none" strike="noStrike" dirty="0">
                        <a:solidFill>
                          <a:srgbClr val="375623"/>
                        </a:solidFill>
                        <a:effectLst/>
                        <a:latin typeface="Calibri" panose="020F0502020204030204" pitchFamily="34" charset="0"/>
                      </a:endParaRPr>
                    </a:p>
                  </a:txBody>
                  <a:tcPr marL="60179" marR="5006" marT="5006" marB="0" anchor="ctr">
                    <a:lnL>
                      <a:noFill/>
                    </a:lnL>
                    <a:lnR>
                      <a:noFill/>
                    </a:lnR>
                    <a:lnT>
                      <a:noFill/>
                    </a:lnT>
                    <a:lnB>
                      <a:noFill/>
                    </a:lnB>
                  </a:tcPr>
                </a:tc>
                <a:tc>
                  <a:txBody>
                    <a:bodyPr/>
                    <a:lstStyle/>
                    <a:p>
                      <a:pPr algn="l" fontAlgn="b"/>
                      <a:endParaRPr lang="en-US" sz="14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w="9525" cap="flat" cmpd="sng" algn="ctr">
                      <a:solidFill>
                        <a:schemeClr val="accent6">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ctr" fontAlgn="ctr"/>
                      <a:endParaRPr lang="en-US" sz="1400" b="0" i="0" u="none" strike="noStrike" dirty="0">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extLst>
                  <a:ext uri="{0D108BD9-81ED-4DB2-BD59-A6C34878D82A}">
                    <a16:rowId xmlns:a16="http://schemas.microsoft.com/office/drawing/2014/main" val="3184242654"/>
                  </a:ext>
                </a:extLst>
              </a:tr>
              <a:tr h="107593">
                <a:tc>
                  <a:txBody>
                    <a:bodyPr/>
                    <a:lstStyle/>
                    <a:p>
                      <a:pPr algn="l" rtl="0" fontAlgn="ctr"/>
                      <a:endParaRPr lang="en-US" sz="1400" b="0" i="0" u="none" strike="noStrike" dirty="0">
                        <a:solidFill>
                          <a:srgbClr val="375623"/>
                        </a:solidFill>
                        <a:effectLst/>
                        <a:latin typeface="Calibri" panose="020F0502020204030204" pitchFamily="34" charset="0"/>
                      </a:endParaRPr>
                    </a:p>
                  </a:txBody>
                  <a:tcPr marL="60179"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endParaRPr lang="en-US" dirty="0"/>
                    </a:p>
                  </a:txBody>
                  <a:tcPr marL="5006" marR="5006" marT="5006" marB="0" anchor="b">
                    <a:lnL>
                      <a:noFill/>
                    </a:lnL>
                    <a:lnR>
                      <a:noFill/>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l" fontAlgn="b"/>
                      <a:endParaRPr lang="en-US" sz="1400" b="0" i="0" u="none" strike="noStrike">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ctr" fontAlgn="ctr"/>
                      <a:endParaRPr lang="en-US" sz="1400" b="0" i="0" u="none" strike="noStrike" dirty="0">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extLst>
                  <a:ext uri="{0D108BD9-81ED-4DB2-BD59-A6C34878D82A}">
                    <a16:rowId xmlns:a16="http://schemas.microsoft.com/office/drawing/2014/main" val="3565168459"/>
                  </a:ext>
                </a:extLst>
              </a:tr>
            </a:tbl>
          </a:graphicData>
        </a:graphic>
      </p:graphicFrame>
    </p:spTree>
    <p:extLst>
      <p:ext uri="{BB962C8B-B14F-4D97-AF65-F5344CB8AC3E}">
        <p14:creationId xmlns:p14="http://schemas.microsoft.com/office/powerpoint/2010/main" val="26782123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5615C58-C48B-462D-A39E-E911CBD28D31}"/>
              </a:ext>
            </a:extLst>
          </p:cNvPr>
          <p:cNvSpPr/>
          <p:nvPr/>
        </p:nvSpPr>
        <p:spPr>
          <a:xfrm>
            <a:off x="0" y="0"/>
            <a:ext cx="3474720" cy="6858000"/>
          </a:xfrm>
          <a:prstGeom prst="rect">
            <a:avLst/>
          </a:prstGeom>
          <a:ln>
            <a:solidFill>
              <a:schemeClr val="accent4">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4A36DF8-5C38-4D7F-B9EE-266FB7ED4F2D}"/>
              </a:ext>
            </a:extLst>
          </p:cNvPr>
          <p:cNvSpPr txBox="1"/>
          <p:nvPr/>
        </p:nvSpPr>
        <p:spPr>
          <a:xfrm>
            <a:off x="157466" y="2573856"/>
            <a:ext cx="3170904" cy="1571841"/>
          </a:xfrm>
          <a:prstGeom prst="rect">
            <a:avLst/>
          </a:prstGeom>
          <a:noFill/>
        </p:spPr>
        <p:txBody>
          <a:bodyPr wrap="square" rtlCol="0">
            <a:spAutoFit/>
          </a:bodyPr>
          <a:lstStyle/>
          <a:p>
            <a:pPr algn="ctr" defTabSz="914400">
              <a:lnSpc>
                <a:spcPct val="84000"/>
              </a:lnSpc>
              <a:spcBef>
                <a:spcPct val="0"/>
              </a:spcBef>
              <a:tabLst>
                <a:tab pos="1203325" algn="l"/>
              </a:tabLst>
            </a:pPr>
            <a:r>
              <a:rPr lang="en-US" sz="3800" b="1" dirty="0">
                <a:solidFill>
                  <a:schemeClr val="bg1"/>
                </a:solidFill>
                <a:latin typeface="+mj-lt"/>
                <a:ea typeface="+mj-ea"/>
                <a:cs typeface="+mj-cs"/>
              </a:rPr>
              <a:t>CAPITAL IMPROVEMENT</a:t>
            </a:r>
          </a:p>
          <a:p>
            <a:pPr algn="ctr" defTabSz="914400">
              <a:lnSpc>
                <a:spcPct val="84000"/>
              </a:lnSpc>
              <a:spcBef>
                <a:spcPct val="0"/>
              </a:spcBef>
              <a:tabLst>
                <a:tab pos="1203325" algn="l"/>
              </a:tabLst>
            </a:pPr>
            <a:r>
              <a:rPr lang="en-US" sz="3800" b="1" dirty="0">
                <a:solidFill>
                  <a:schemeClr val="bg1"/>
                </a:solidFill>
                <a:latin typeface="+mj-lt"/>
                <a:ea typeface="+mj-ea"/>
                <a:cs typeface="+mj-cs"/>
              </a:rPr>
              <a:t>PROJECTS</a:t>
            </a:r>
          </a:p>
        </p:txBody>
      </p:sp>
      <p:sp>
        <p:nvSpPr>
          <p:cNvPr id="6" name="Title 1">
            <a:extLst>
              <a:ext uri="{FF2B5EF4-FFF2-40B4-BE49-F238E27FC236}">
                <a16:creationId xmlns:a16="http://schemas.microsoft.com/office/drawing/2014/main" id="{2DC8C580-CE3F-4461-B57B-B6F74545B13B}"/>
              </a:ext>
            </a:extLst>
          </p:cNvPr>
          <p:cNvSpPr>
            <a:spLocks noGrp="1"/>
          </p:cNvSpPr>
          <p:nvPr>
            <p:ph type="title"/>
          </p:nvPr>
        </p:nvSpPr>
        <p:spPr>
          <a:xfrm>
            <a:off x="3597792" y="116167"/>
            <a:ext cx="10874683" cy="574535"/>
          </a:xfrm>
        </p:spPr>
        <p:txBody>
          <a:bodyPr>
            <a:normAutofit/>
          </a:bodyPr>
          <a:lstStyle/>
          <a:p>
            <a:r>
              <a:rPr lang="en-US" b="1" dirty="0">
                <a:solidFill>
                  <a:schemeClr val="accent6">
                    <a:lumMod val="75000"/>
                  </a:schemeClr>
                </a:solidFill>
              </a:rPr>
              <a:t>PW SUGGESTED MAINTENANCE &amp; IMPROVEMENTS</a:t>
            </a:r>
            <a:endParaRPr lang="en-US" dirty="0"/>
          </a:p>
        </p:txBody>
      </p:sp>
      <p:graphicFrame>
        <p:nvGraphicFramePr>
          <p:cNvPr id="8" name="Content Placeholder 7">
            <a:extLst>
              <a:ext uri="{FF2B5EF4-FFF2-40B4-BE49-F238E27FC236}">
                <a16:creationId xmlns:a16="http://schemas.microsoft.com/office/drawing/2014/main" id="{509FFE15-F225-4289-86A6-B123287CDC3E}"/>
              </a:ext>
            </a:extLst>
          </p:cNvPr>
          <p:cNvGraphicFramePr>
            <a:graphicFrameLocks noGrp="1"/>
          </p:cNvGraphicFramePr>
          <p:nvPr>
            <p:ph idx="1"/>
            <p:extLst>
              <p:ext uri="{D42A27DB-BD31-4B8C-83A1-F6EECF244321}">
                <p14:modId xmlns:p14="http://schemas.microsoft.com/office/powerpoint/2010/main" val="3342613093"/>
              </p:ext>
            </p:extLst>
          </p:nvPr>
        </p:nvGraphicFramePr>
        <p:xfrm>
          <a:off x="3788516" y="893902"/>
          <a:ext cx="7910094" cy="4885952"/>
        </p:xfrm>
        <a:graphic>
          <a:graphicData uri="http://schemas.openxmlformats.org/drawingml/2006/table">
            <a:tbl>
              <a:tblPr/>
              <a:tblGrid>
                <a:gridCol w="3200400">
                  <a:extLst>
                    <a:ext uri="{9D8B030D-6E8A-4147-A177-3AD203B41FA5}">
                      <a16:colId xmlns:a16="http://schemas.microsoft.com/office/drawing/2014/main" val="2617550049"/>
                    </a:ext>
                  </a:extLst>
                </a:gridCol>
                <a:gridCol w="594894">
                  <a:extLst>
                    <a:ext uri="{9D8B030D-6E8A-4147-A177-3AD203B41FA5}">
                      <a16:colId xmlns:a16="http://schemas.microsoft.com/office/drawing/2014/main" val="2518077442"/>
                    </a:ext>
                  </a:extLst>
                </a:gridCol>
                <a:gridCol w="1280160">
                  <a:extLst>
                    <a:ext uri="{9D8B030D-6E8A-4147-A177-3AD203B41FA5}">
                      <a16:colId xmlns:a16="http://schemas.microsoft.com/office/drawing/2014/main" val="3270367510"/>
                    </a:ext>
                  </a:extLst>
                </a:gridCol>
                <a:gridCol w="1554480">
                  <a:extLst>
                    <a:ext uri="{9D8B030D-6E8A-4147-A177-3AD203B41FA5}">
                      <a16:colId xmlns:a16="http://schemas.microsoft.com/office/drawing/2014/main" val="1647451441"/>
                    </a:ext>
                  </a:extLst>
                </a:gridCol>
                <a:gridCol w="1280160">
                  <a:extLst>
                    <a:ext uri="{9D8B030D-6E8A-4147-A177-3AD203B41FA5}">
                      <a16:colId xmlns:a16="http://schemas.microsoft.com/office/drawing/2014/main" val="185212285"/>
                    </a:ext>
                  </a:extLst>
                </a:gridCol>
              </a:tblGrid>
              <a:tr h="502260">
                <a:tc>
                  <a:txBody>
                    <a:bodyPr/>
                    <a:lstStyle/>
                    <a:p>
                      <a:pPr algn="l" fontAlgn="ctr"/>
                      <a:endParaRPr lang="en-US" sz="1400" b="1" i="0" u="none" strike="noStrike" dirty="0">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tc>
                  <a:txBody>
                    <a:bodyPr/>
                    <a:lstStyle/>
                    <a:p>
                      <a:pPr algn="l" fontAlgn="ctr"/>
                      <a:endParaRPr lang="en-US" sz="1400" b="1" i="0" u="none" strike="noStrike">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tc>
                  <a:txBody>
                    <a:bodyPr/>
                    <a:lstStyle/>
                    <a:p>
                      <a:pPr algn="ctr" rtl="0" fontAlgn="ctr"/>
                      <a:r>
                        <a:rPr lang="en-US" sz="1400" b="1" i="0" u="none" strike="noStrike" dirty="0">
                          <a:solidFill>
                            <a:srgbClr val="375623"/>
                          </a:solidFill>
                          <a:effectLst/>
                          <a:latin typeface="Calibri" panose="020F0502020204030204" pitchFamily="34" charset="0"/>
                        </a:rPr>
                        <a:t>Annual Cost  </a:t>
                      </a:r>
                      <a:r>
                        <a:rPr lang="en-US" sz="1200" b="0" i="1" u="none" strike="noStrike" dirty="0">
                          <a:solidFill>
                            <a:srgbClr val="375623"/>
                          </a:solidFill>
                          <a:effectLst/>
                          <a:latin typeface="Calibri" panose="020F0502020204030204" pitchFamily="34" charset="0"/>
                        </a:rPr>
                        <a:t>(one-time projects)</a:t>
                      </a:r>
                    </a:p>
                  </a:txBody>
                  <a:tcPr marL="5006" marR="5006" marT="5006"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tc>
                  <a:txBody>
                    <a:bodyPr/>
                    <a:lstStyle/>
                    <a:p>
                      <a:pPr algn="ctr" rtl="0" fontAlgn="ctr"/>
                      <a:r>
                        <a:rPr lang="en-US" sz="1400" b="1" i="0" u="none" strike="noStrike" dirty="0">
                          <a:solidFill>
                            <a:srgbClr val="375623"/>
                          </a:solidFill>
                          <a:effectLst/>
                          <a:latin typeface="Calibri" panose="020F0502020204030204" pitchFamily="34" charset="0"/>
                        </a:rPr>
                        <a:t>   Total Cost     </a:t>
                      </a:r>
                      <a:r>
                        <a:rPr lang="en-US" sz="1200" b="0" i="1" u="none" strike="noStrike" kern="1200" dirty="0">
                          <a:solidFill>
                            <a:srgbClr val="375623"/>
                          </a:solidFill>
                          <a:effectLst/>
                          <a:latin typeface="Calibri" panose="020F0502020204030204" pitchFamily="34" charset="0"/>
                          <a:ea typeface="+mn-ea"/>
                          <a:cs typeface="+mn-cs"/>
                        </a:rPr>
                        <a:t>(multiple year projects)</a:t>
                      </a:r>
                    </a:p>
                  </a:txBody>
                  <a:tcPr marL="5006" marR="5006" marT="5006"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tc>
                  <a:txBody>
                    <a:bodyPr/>
                    <a:lstStyle/>
                    <a:p>
                      <a:pPr algn="ctr" rtl="0" fontAlgn="ctr"/>
                      <a:r>
                        <a:rPr lang="en-US" sz="1400" b="1" i="0" u="none" strike="noStrike">
                          <a:solidFill>
                            <a:srgbClr val="375623"/>
                          </a:solidFill>
                          <a:effectLst/>
                          <a:latin typeface="Calibri" panose="020F0502020204030204" pitchFamily="34" charset="0"/>
                        </a:rPr>
                        <a:t>Estimated Timeframe</a:t>
                      </a:r>
                    </a:p>
                  </a:txBody>
                  <a:tcPr marL="5006" marR="5006" marT="5006"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extLst>
                  <a:ext uri="{0D108BD9-81ED-4DB2-BD59-A6C34878D82A}">
                    <a16:rowId xmlns:a16="http://schemas.microsoft.com/office/drawing/2014/main" val="450657197"/>
                  </a:ext>
                </a:extLst>
              </a:tr>
              <a:tr h="254042">
                <a:tc>
                  <a:txBody>
                    <a:bodyPr/>
                    <a:lstStyle/>
                    <a:p>
                      <a:pPr algn="l" rtl="0" fontAlgn="ctr"/>
                      <a:endParaRPr lang="en-US" sz="1400" b="1" i="0" u="none" strike="noStrike" dirty="0">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rowSpan="2">
                  <a:txBody>
                    <a:bodyPr/>
                    <a:lstStyle/>
                    <a:p>
                      <a:pPr algn="l"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w="12700" cap="flat" cmpd="sng" algn="ctr">
                      <a:solidFill>
                        <a:srgbClr val="BF8F00"/>
                      </a:solidFill>
                      <a:prstDash val="solid"/>
                      <a:round/>
                      <a:headEnd type="none" w="med" len="med"/>
                      <a:tailEnd type="none" w="med" len="med"/>
                    </a:lnT>
                    <a:lnB w="12700" cap="flat" cmpd="sng" algn="ctr">
                      <a:noFill/>
                      <a:prstDash val="solid"/>
                      <a:round/>
                      <a:headEnd type="none" w="med" len="med"/>
                      <a:tailEnd type="none" w="med" len="med"/>
                    </a:lnB>
                  </a:tcPr>
                </a:tc>
                <a:tc rowSpan="2">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w="12700" cap="flat" cmpd="sng" algn="ctr">
                      <a:solidFill>
                        <a:srgbClr val="BF8F00"/>
                      </a:solidFill>
                      <a:prstDash val="solid"/>
                      <a:round/>
                      <a:headEnd type="none" w="med" len="med"/>
                      <a:tailEnd type="none" w="med" len="med"/>
                    </a:lnT>
                    <a:lnB w="12700" cap="flat" cmpd="sng" algn="ctr">
                      <a:noFill/>
                      <a:prstDash val="solid"/>
                      <a:round/>
                      <a:headEnd type="none" w="med" len="med"/>
                      <a:tailEnd type="none" w="med" len="med"/>
                    </a:lnB>
                  </a:tcPr>
                </a:tc>
                <a:tc rowSpan="2">
                  <a:txBody>
                    <a:bodyPr/>
                    <a:lstStyle/>
                    <a:p>
                      <a:pPr algn="ctr" fontAlgn="ctr"/>
                      <a:endParaRPr lang="en-US" sz="1400" b="0" i="0" u="none" strike="noStrike" dirty="0">
                        <a:solidFill>
                          <a:srgbClr val="375623"/>
                        </a:solidFill>
                        <a:effectLst/>
                        <a:latin typeface="Calibri" panose="020F0502020204030204" pitchFamily="34" charset="0"/>
                      </a:endParaRPr>
                    </a:p>
                  </a:txBody>
                  <a:tcPr marL="5006" marR="5006" marT="5006" marB="0" anchor="ctr">
                    <a:lnL>
                      <a:noFill/>
                    </a:lnL>
                    <a:lnR>
                      <a:noFill/>
                    </a:lnR>
                    <a:lnT w="12700" cap="flat" cmpd="sng" algn="ctr">
                      <a:solidFill>
                        <a:srgbClr val="BF8F00"/>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352287054"/>
                  </a:ext>
                </a:extLst>
              </a:tr>
              <a:tr h="254042">
                <a:tc>
                  <a:txBody>
                    <a:bodyPr/>
                    <a:lstStyle/>
                    <a:p>
                      <a:pPr algn="l" rtl="0" fontAlgn="ctr"/>
                      <a:r>
                        <a:rPr lang="en-US" sz="1400" b="1" i="0" u="none" strike="noStrike" dirty="0">
                          <a:solidFill>
                            <a:srgbClr val="375623"/>
                          </a:solidFill>
                          <a:effectLst/>
                          <a:latin typeface="Calibri" panose="020F0502020204030204" pitchFamily="34" charset="0"/>
                        </a:rPr>
                        <a:t>Rental/Lease Machinery &amp; Equipment</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vMerge="1">
                  <a:txBody>
                    <a:bodyPr/>
                    <a:lstStyle/>
                    <a:p>
                      <a:pPr algn="l" fontAlgn="b"/>
                      <a:endParaRPr lang="en-US" sz="1400" b="0" i="0" u="none" strike="noStrike">
                        <a:solidFill>
                          <a:srgbClr val="375623"/>
                        </a:solidFill>
                        <a:effectLst/>
                        <a:latin typeface="Calibri" panose="020F0502020204030204" pitchFamily="34" charset="0"/>
                      </a:endParaRPr>
                    </a:p>
                  </a:txBody>
                  <a:tcPr marL="5006" marR="5006" marT="5006" marB="0" anchor="b">
                    <a:lnL>
                      <a:noFill/>
                    </a:lnL>
                    <a:lnR>
                      <a:noFill/>
                    </a:lnR>
                    <a:lnT w="12700" cap="flat" cmpd="sng" algn="ctr">
                      <a:solidFill>
                        <a:srgbClr val="BF8F00"/>
                      </a:solidFill>
                      <a:prstDash val="solid"/>
                      <a:round/>
                      <a:headEnd type="none" w="med" len="med"/>
                      <a:tailEnd type="none" w="med" len="med"/>
                    </a:lnT>
                    <a:lnB>
                      <a:noFill/>
                    </a:lnB>
                  </a:tcPr>
                </a:tc>
                <a:tc vMerge="1">
                  <a:txBody>
                    <a:bodyPr/>
                    <a:lstStyle/>
                    <a:p>
                      <a:pPr algn="l" rtl="0" fontAlgn="b"/>
                      <a:endParaRPr lang="en-US" sz="1400" b="0" i="0" u="none" strike="noStrike">
                        <a:solidFill>
                          <a:srgbClr val="375623"/>
                        </a:solidFill>
                        <a:effectLst/>
                        <a:latin typeface="Calibri" panose="020F0502020204030204" pitchFamily="34" charset="0"/>
                      </a:endParaRPr>
                    </a:p>
                  </a:txBody>
                  <a:tcPr marL="5006" marR="5006" marT="5006" marB="0" anchor="b">
                    <a:lnL>
                      <a:noFill/>
                    </a:lnL>
                    <a:lnR>
                      <a:noFill/>
                    </a:lnR>
                    <a:lnT w="12700" cap="flat" cmpd="sng" algn="ctr">
                      <a:solidFill>
                        <a:srgbClr val="BF8F00"/>
                      </a:solidFill>
                      <a:prstDash val="solid"/>
                      <a:round/>
                      <a:headEnd type="none" w="med" len="med"/>
                      <a:tailEnd type="none" w="med" len="med"/>
                    </a:lnT>
                    <a:lnB>
                      <a:noFill/>
                    </a:lnB>
                  </a:tcPr>
                </a:tc>
                <a:tc vMerge="1">
                  <a:txBody>
                    <a:bodyPr/>
                    <a:lstStyle/>
                    <a:p>
                      <a:pPr algn="ctr" fontAlgn="ctr"/>
                      <a:endParaRPr lang="en-US" sz="1400" b="0" i="0" u="none" strike="noStrike" dirty="0">
                        <a:solidFill>
                          <a:srgbClr val="375623"/>
                        </a:solidFill>
                        <a:effectLst/>
                        <a:latin typeface="Calibri" panose="020F0502020204030204" pitchFamily="34" charset="0"/>
                      </a:endParaRPr>
                    </a:p>
                  </a:txBody>
                  <a:tcPr marL="5006" marR="5006" marT="5006" marB="0" anchor="ctr">
                    <a:lnL>
                      <a:noFill/>
                    </a:lnL>
                    <a:lnR>
                      <a:noFill/>
                    </a:lnR>
                    <a:lnT w="12700" cap="flat" cmpd="sng" algn="ctr">
                      <a:solidFill>
                        <a:srgbClr val="BF8F00"/>
                      </a:solidFill>
                      <a:prstDash val="solid"/>
                      <a:round/>
                      <a:headEnd type="none" w="med" len="med"/>
                      <a:tailEnd type="none" w="med" len="med"/>
                    </a:lnT>
                    <a:lnB>
                      <a:noFill/>
                    </a:lnB>
                  </a:tcPr>
                </a:tc>
                <a:extLst>
                  <a:ext uri="{0D108BD9-81ED-4DB2-BD59-A6C34878D82A}">
                    <a16:rowId xmlns:a16="http://schemas.microsoft.com/office/drawing/2014/main" val="625021878"/>
                  </a:ext>
                </a:extLst>
              </a:tr>
              <a:tr h="254042">
                <a:tc>
                  <a:txBody>
                    <a:bodyPr/>
                    <a:lstStyle/>
                    <a:p>
                      <a:pPr algn="l" rtl="0" fontAlgn="ctr"/>
                      <a:r>
                        <a:rPr lang="en-US" sz="1400" b="0" i="0" u="none" strike="noStrike">
                          <a:solidFill>
                            <a:srgbClr val="375623"/>
                          </a:solidFill>
                          <a:effectLst/>
                          <a:latin typeface="Calibri" panose="020F0502020204030204" pitchFamily="34" charset="0"/>
                        </a:rPr>
                        <a:t>Grader</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32,000 </a:t>
                      </a: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2021</a:t>
                      </a:r>
                    </a:p>
                  </a:txBody>
                  <a:tcPr marL="9525" marR="9525" marT="9525" marB="0" anchor="b">
                    <a:lnL>
                      <a:noFill/>
                    </a:lnL>
                    <a:lnR>
                      <a:noFill/>
                    </a:lnR>
                    <a:lnT>
                      <a:noFill/>
                    </a:lnT>
                    <a:lnB>
                      <a:noFill/>
                    </a:lnB>
                  </a:tcPr>
                </a:tc>
                <a:extLst>
                  <a:ext uri="{0D108BD9-81ED-4DB2-BD59-A6C34878D82A}">
                    <a16:rowId xmlns:a16="http://schemas.microsoft.com/office/drawing/2014/main" val="4260245247"/>
                  </a:ext>
                </a:extLst>
              </a:tr>
              <a:tr h="254042">
                <a:tc>
                  <a:txBody>
                    <a:bodyPr/>
                    <a:lstStyle/>
                    <a:p>
                      <a:pPr algn="l" rtl="0" fontAlgn="ctr"/>
                      <a:r>
                        <a:rPr lang="en-US" sz="1400" b="0" i="0" u="none" strike="noStrike" dirty="0">
                          <a:solidFill>
                            <a:srgbClr val="375623"/>
                          </a:solidFill>
                          <a:effectLst/>
                          <a:latin typeface="Calibri" panose="020F0502020204030204" pitchFamily="34" charset="0"/>
                        </a:rPr>
                        <a:t>Water Truck ($6,500 x 9 months)</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a:solidFill>
                            <a:srgbClr val="375623"/>
                          </a:solidFill>
                          <a:effectLst/>
                          <a:latin typeface="Calibri" panose="020F0502020204030204" pitchFamily="34" charset="0"/>
                          <a:ea typeface="+mn-ea"/>
                          <a:cs typeface="+mn-cs"/>
                        </a:rPr>
                        <a:t> $           58,500 </a:t>
                      </a: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2021</a:t>
                      </a:r>
                    </a:p>
                  </a:txBody>
                  <a:tcPr marL="9525" marR="9525" marT="9525" marB="0" anchor="b">
                    <a:lnL>
                      <a:noFill/>
                    </a:lnL>
                    <a:lnR>
                      <a:noFill/>
                    </a:lnR>
                    <a:lnT>
                      <a:noFill/>
                    </a:lnT>
                    <a:lnB>
                      <a:noFill/>
                    </a:lnB>
                  </a:tcPr>
                </a:tc>
                <a:extLst>
                  <a:ext uri="{0D108BD9-81ED-4DB2-BD59-A6C34878D82A}">
                    <a16:rowId xmlns:a16="http://schemas.microsoft.com/office/drawing/2014/main" val="1738866176"/>
                  </a:ext>
                </a:extLst>
              </a:tr>
              <a:tr h="254042">
                <a:tc>
                  <a:txBody>
                    <a:bodyPr/>
                    <a:lstStyle/>
                    <a:p>
                      <a:pPr algn="l" rtl="0" fontAlgn="ctr"/>
                      <a:r>
                        <a:rPr lang="en-US" sz="1400" b="0" i="0" u="none" strike="noStrike">
                          <a:solidFill>
                            <a:srgbClr val="375623"/>
                          </a:solidFill>
                          <a:effectLst/>
                          <a:latin typeface="Calibri" panose="020F0502020204030204" pitchFamily="34" charset="0"/>
                        </a:rPr>
                        <a:t>Roller</a:t>
                      </a:r>
                    </a:p>
                  </a:txBody>
                  <a:tcPr marL="5006"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a:solidFill>
                            <a:srgbClr val="375623"/>
                          </a:solidFill>
                          <a:effectLst/>
                          <a:latin typeface="Calibri" panose="020F0502020204030204" pitchFamily="34" charset="0"/>
                          <a:ea typeface="+mn-ea"/>
                          <a:cs typeface="+mn-cs"/>
                        </a:rPr>
                        <a:t> $           30,000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2021-2022</a:t>
                      </a:r>
                    </a:p>
                  </a:txBody>
                  <a:tcPr marL="9525" marR="9525" marT="9525" marB="0" anchor="b">
                    <a:lnL>
                      <a:noFill/>
                    </a:lnL>
                    <a:lnR>
                      <a:noFill/>
                    </a:lnR>
                    <a:lnT>
                      <a:noFill/>
                    </a:lnT>
                    <a:lnB>
                      <a:noFill/>
                    </a:lnB>
                  </a:tcPr>
                </a:tc>
                <a:extLst>
                  <a:ext uri="{0D108BD9-81ED-4DB2-BD59-A6C34878D82A}">
                    <a16:rowId xmlns:a16="http://schemas.microsoft.com/office/drawing/2014/main" val="1742442259"/>
                  </a:ext>
                </a:extLst>
              </a:tr>
              <a:tr h="254042">
                <a:tc>
                  <a:txBody>
                    <a:bodyPr/>
                    <a:lstStyle/>
                    <a:p>
                      <a:pPr algn="l" rtl="0" fontAlgn="ctr"/>
                      <a:endParaRPr lang="en-US" sz="1400" b="0" i="0" u="none" strike="noStrike" dirty="0">
                        <a:solidFill>
                          <a:srgbClr val="375623"/>
                        </a:solidFill>
                        <a:effectLst/>
                        <a:latin typeface="Calibri" panose="020F0502020204030204" pitchFamily="34" charset="0"/>
                      </a:endParaRPr>
                    </a:p>
                  </a:txBody>
                  <a:tcPr marL="60179" marR="5006" marT="5006" marB="0" anchor="ctr">
                    <a:lnL>
                      <a:noFill/>
                    </a:lnL>
                    <a:lnR>
                      <a:noFill/>
                    </a:lnR>
                    <a:lnT>
                      <a:noFill/>
                    </a:lnT>
                    <a:lnB>
                      <a:noFill/>
                    </a:lnB>
                  </a:tcPr>
                </a:tc>
                <a:tc>
                  <a:txBody>
                    <a:bodyPr/>
                    <a:lstStyle/>
                    <a:p>
                      <a:pPr algn="l" fontAlgn="b"/>
                      <a:endParaRPr lang="en-US" sz="1400" b="0" i="0" u="none" strike="noStrike">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120,500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9525" marR="9525" marT="9525" marB="0" anchor="ctr">
                    <a:lnL>
                      <a:noFill/>
                    </a:lnL>
                    <a:lnR>
                      <a:noFill/>
                    </a:lnR>
                    <a:lnT>
                      <a:noFill/>
                    </a:lnT>
                    <a:lnB>
                      <a:noFill/>
                    </a:lnB>
                  </a:tcPr>
                </a:tc>
                <a:extLst>
                  <a:ext uri="{0D108BD9-81ED-4DB2-BD59-A6C34878D82A}">
                    <a16:rowId xmlns:a16="http://schemas.microsoft.com/office/drawing/2014/main" val="3515186144"/>
                  </a:ext>
                </a:extLst>
              </a:tr>
              <a:tr h="182880">
                <a:tc>
                  <a:txBody>
                    <a:bodyPr/>
                    <a:lstStyle/>
                    <a:p>
                      <a:pPr algn="l" rtl="0" fontAlgn="ctr"/>
                      <a:endParaRPr lang="en-US" sz="1400" b="0" i="0" u="none" strike="noStrike" dirty="0">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tc>
                  <a:txBody>
                    <a:bodyPr/>
                    <a:lstStyle/>
                    <a:p>
                      <a:pPr algn="l" fontAlgn="b"/>
                      <a:endParaRPr lang="en-US" sz="14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rowSpan="2">
                  <a:txBody>
                    <a:bodyPr/>
                    <a:lstStyle/>
                    <a:p>
                      <a:pPr algn="l" rtl="0" fontAlgn="b"/>
                      <a:r>
                        <a:rPr lang="en-US" sz="1400" b="0" i="0" u="none" strike="noStrike" dirty="0">
                          <a:solidFill>
                            <a:srgbClr val="375623"/>
                          </a:solidFill>
                          <a:effectLst/>
                          <a:latin typeface="Calibri" panose="020F0502020204030204" pitchFamily="34" charset="0"/>
                        </a:rPr>
                        <a:t> $           15,000 </a:t>
                      </a:r>
                    </a:p>
                  </a:txBody>
                  <a:tcPr marL="5006" marR="5006" marT="5006" marB="0" anchor="b">
                    <a:lnL>
                      <a:noFill/>
                    </a:lnL>
                    <a:lnR>
                      <a:noFill/>
                    </a:lnR>
                    <a:lnT w="6350" cap="flat" cmpd="sng" algn="ctr">
                      <a:solidFill>
                        <a:srgbClr val="00000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ctr" fontAlgn="ctr"/>
                      <a:endParaRPr lang="en-US" sz="1400" b="0" i="0" u="none" strike="noStrike" dirty="0">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extLst>
                  <a:ext uri="{0D108BD9-81ED-4DB2-BD59-A6C34878D82A}">
                    <a16:rowId xmlns:a16="http://schemas.microsoft.com/office/drawing/2014/main" val="1667958810"/>
                  </a:ext>
                </a:extLst>
              </a:tr>
              <a:tr h="502260">
                <a:tc>
                  <a:txBody>
                    <a:bodyPr/>
                    <a:lstStyle/>
                    <a:p>
                      <a:pPr algn="l" rtl="0" fontAlgn="ctr"/>
                      <a:r>
                        <a:rPr lang="en-US" sz="1400" b="1" i="0" u="none" strike="noStrike" dirty="0">
                          <a:solidFill>
                            <a:srgbClr val="375623"/>
                          </a:solidFill>
                          <a:effectLst/>
                          <a:latin typeface="Calibri" panose="020F0502020204030204" pitchFamily="34" charset="0"/>
                        </a:rPr>
                        <a:t>Message Board </a:t>
                      </a:r>
                    </a:p>
                    <a:p>
                      <a:pPr algn="l" rtl="0" fontAlgn="ctr"/>
                      <a:r>
                        <a:rPr lang="en-US" sz="1400" b="0" i="0" u="none" strike="noStrike" dirty="0">
                          <a:solidFill>
                            <a:srgbClr val="375623"/>
                          </a:solidFill>
                          <a:effectLst/>
                          <a:latin typeface="Calibri" panose="020F0502020204030204" pitchFamily="34" charset="0"/>
                        </a:rPr>
                        <a:t>Town Messages and Speed Awareness</a:t>
                      </a:r>
                    </a:p>
                  </a:txBody>
                  <a:tcPr marL="5006" marR="5006" marT="5006" marB="0" anchor="ctr">
                    <a:lnL>
                      <a:noFill/>
                    </a:lnL>
                    <a:lnR>
                      <a:noFill/>
                    </a:lnR>
                    <a:lnT>
                      <a:noFill/>
                    </a:lnT>
                    <a:lnB>
                      <a:noFill/>
                    </a:lnB>
                  </a:tcPr>
                </a:tc>
                <a:tc>
                  <a:txBody>
                    <a:bodyPr/>
                    <a:lstStyle/>
                    <a:p>
                      <a:pPr algn="l" fontAlgn="b"/>
                      <a:endParaRPr lang="en-US" sz="14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vMerge="1">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ctr" fontAlgn="ctr"/>
                      <a:r>
                        <a:rPr lang="en-US" sz="1400" b="0" i="0" u="none" strike="noStrike" kern="1200" dirty="0">
                          <a:solidFill>
                            <a:srgbClr val="375623"/>
                          </a:solidFill>
                          <a:effectLst/>
                          <a:latin typeface="Calibri" panose="020F0502020204030204" pitchFamily="34" charset="0"/>
                          <a:ea typeface="+mn-ea"/>
                          <a:cs typeface="+mn-cs"/>
                        </a:rPr>
                        <a:t>2021</a:t>
                      </a:r>
                    </a:p>
                  </a:txBody>
                  <a:tcPr marL="9525" marR="9525" marT="9525" marB="0" anchor="b">
                    <a:lnL>
                      <a:noFill/>
                    </a:lnL>
                    <a:lnR>
                      <a:noFill/>
                    </a:lnR>
                    <a:lnT>
                      <a:noFill/>
                    </a:lnT>
                    <a:lnB>
                      <a:noFill/>
                    </a:lnB>
                  </a:tcPr>
                </a:tc>
                <a:extLst>
                  <a:ext uri="{0D108BD9-81ED-4DB2-BD59-A6C34878D82A}">
                    <a16:rowId xmlns:a16="http://schemas.microsoft.com/office/drawing/2014/main" val="603563047"/>
                  </a:ext>
                </a:extLst>
              </a:tr>
              <a:tr h="182880">
                <a:tc>
                  <a:txBody>
                    <a:bodyPr/>
                    <a:lstStyle/>
                    <a:p>
                      <a:pPr algn="l" rtl="0" fontAlgn="ctr"/>
                      <a:endParaRPr lang="en-US" sz="1400" b="1" i="0" u="none" strike="noStrike" dirty="0">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tc>
                  <a:txBody>
                    <a:bodyPr/>
                    <a:lstStyle/>
                    <a:p>
                      <a:pPr algn="l" fontAlgn="b"/>
                      <a:endParaRPr lang="en-US" sz="14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ctr" fontAlgn="ctr"/>
                      <a:endParaRPr lang="en-US" sz="1200" b="0" i="0" u="none" strike="noStrike">
                        <a:solidFill>
                          <a:srgbClr val="375623"/>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677169531"/>
                  </a:ext>
                </a:extLst>
              </a:tr>
              <a:tr h="502260">
                <a:tc>
                  <a:txBody>
                    <a:bodyPr/>
                    <a:lstStyle/>
                    <a:p>
                      <a:pPr algn="l" rtl="0" fontAlgn="ctr"/>
                      <a:r>
                        <a:rPr lang="en-US" sz="1400" b="1" i="0" u="none" strike="noStrike" dirty="0">
                          <a:solidFill>
                            <a:srgbClr val="375623"/>
                          </a:solidFill>
                          <a:effectLst/>
                          <a:latin typeface="Calibri" panose="020F0502020204030204" pitchFamily="34" charset="0"/>
                        </a:rPr>
                        <a:t>Roadway Signage</a:t>
                      </a:r>
                      <a:r>
                        <a:rPr lang="en-US" sz="1400" b="0" i="0" u="none" strike="noStrike" dirty="0">
                          <a:solidFill>
                            <a:srgbClr val="375623"/>
                          </a:solidFill>
                          <a:effectLst/>
                          <a:latin typeface="Calibri" panose="020F0502020204030204" pitchFamily="34" charset="0"/>
                        </a:rPr>
                        <a:t> </a:t>
                      </a:r>
                    </a:p>
                    <a:p>
                      <a:pPr algn="l" rtl="0" fontAlgn="ctr"/>
                      <a:r>
                        <a:rPr lang="en-US" sz="1400" b="0" i="0" u="none" strike="noStrike" kern="1200" dirty="0">
                          <a:solidFill>
                            <a:srgbClr val="375623"/>
                          </a:solidFill>
                          <a:effectLst/>
                          <a:latin typeface="Calibri" panose="020F0502020204030204" pitchFamily="34" charset="0"/>
                          <a:ea typeface="+mn-ea"/>
                          <a:cs typeface="+mn-cs"/>
                        </a:rPr>
                        <a:t>Change Signage to 25 MPH and uniformity</a:t>
                      </a:r>
                    </a:p>
                  </a:txBody>
                  <a:tcPr marL="5006" marR="5006" marT="5006" marB="0" anchor="ctr">
                    <a:lnL>
                      <a:noFill/>
                    </a:lnL>
                    <a:lnR>
                      <a:noFill/>
                    </a:lnR>
                    <a:lnT>
                      <a:noFill/>
                    </a:lnT>
                    <a:lnB>
                      <a:noFill/>
                    </a:lnB>
                  </a:tcPr>
                </a:tc>
                <a:tc>
                  <a:txBody>
                    <a:bodyPr/>
                    <a:lstStyle/>
                    <a:p>
                      <a:pPr algn="l" fontAlgn="b"/>
                      <a:endParaRPr lang="en-US" sz="14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algn="l" rtl="0" fontAlgn="b"/>
                      <a:r>
                        <a:rPr lang="en-US" sz="1400" b="0" i="0" u="none" strike="noStrike" dirty="0">
                          <a:solidFill>
                            <a:srgbClr val="375623"/>
                          </a:solidFill>
                          <a:effectLst/>
                          <a:latin typeface="Calibri" panose="020F0502020204030204" pitchFamily="34" charset="0"/>
                        </a:rPr>
                        <a:t> $           10,000 </a:t>
                      </a:r>
                    </a:p>
                  </a:txBody>
                  <a:tcPr marL="5006" marR="5006" marT="5006" marB="0" anchor="b">
                    <a:lnL>
                      <a:noFill/>
                    </a:lnL>
                    <a:lnR>
                      <a:noFill/>
                    </a:lnR>
                    <a:lnT>
                      <a:noFill/>
                    </a:lnT>
                    <a:lnB>
                      <a:noFill/>
                    </a:lnB>
                  </a:tcPr>
                </a:tc>
                <a:tc>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ctr" fontAlgn="ctr"/>
                      <a:r>
                        <a:rPr lang="en-US" sz="1400" b="0" i="0" u="none" strike="noStrike" kern="1200" dirty="0">
                          <a:solidFill>
                            <a:srgbClr val="375623"/>
                          </a:solidFill>
                          <a:effectLst/>
                          <a:latin typeface="Calibri" panose="020F0502020204030204" pitchFamily="34" charset="0"/>
                          <a:ea typeface="+mn-ea"/>
                          <a:cs typeface="+mn-cs"/>
                        </a:rPr>
                        <a:t>2021</a:t>
                      </a:r>
                    </a:p>
                  </a:txBody>
                  <a:tcPr marL="9525" marR="9525" marT="9525" marB="0" anchor="b">
                    <a:lnL>
                      <a:noFill/>
                    </a:lnL>
                    <a:lnR>
                      <a:noFill/>
                    </a:lnR>
                    <a:lnT>
                      <a:noFill/>
                    </a:lnT>
                    <a:lnB>
                      <a:noFill/>
                    </a:lnB>
                  </a:tcPr>
                </a:tc>
                <a:extLst>
                  <a:ext uri="{0D108BD9-81ED-4DB2-BD59-A6C34878D82A}">
                    <a16:rowId xmlns:a16="http://schemas.microsoft.com/office/drawing/2014/main" val="2670867589"/>
                  </a:ext>
                </a:extLst>
              </a:tr>
              <a:tr h="182880">
                <a:tc>
                  <a:txBody>
                    <a:bodyPr/>
                    <a:lstStyle/>
                    <a:p>
                      <a:pPr algn="l" rtl="0" fontAlgn="ctr"/>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ctr">
                    <a:lnL>
                      <a:noFill/>
                    </a:lnL>
                    <a:lnR>
                      <a:noFill/>
                    </a:lnR>
                    <a:lnT>
                      <a:noFill/>
                    </a:lnT>
                    <a:lnB>
                      <a:noFill/>
                    </a:lnB>
                  </a:tcPr>
                </a:tc>
                <a:tc>
                  <a:txBody>
                    <a:bodyPr/>
                    <a:lstStyle/>
                    <a:p>
                      <a:pPr algn="l" fontAlgn="b"/>
                      <a:endParaRPr lang="en-US" sz="14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ctr" fontAlgn="ctr"/>
                      <a:endParaRPr lang="en-US" sz="1400" b="0" i="0" u="none" strike="noStrike" dirty="0">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extLst>
                  <a:ext uri="{0D108BD9-81ED-4DB2-BD59-A6C34878D82A}">
                    <a16:rowId xmlns:a16="http://schemas.microsoft.com/office/drawing/2014/main" val="1512835128"/>
                  </a:ext>
                </a:extLst>
              </a:tr>
              <a:tr h="256032">
                <a:tc>
                  <a:txBody>
                    <a:bodyPr/>
                    <a:lstStyle/>
                    <a:p>
                      <a:pPr algn="l" rtl="0" fontAlgn="ctr"/>
                      <a:r>
                        <a:rPr lang="en-US" sz="1400" b="1" i="0" u="none" strike="noStrike" dirty="0">
                          <a:solidFill>
                            <a:srgbClr val="375623"/>
                          </a:solidFill>
                          <a:effectLst/>
                          <a:latin typeface="Calibri" panose="020F0502020204030204" pitchFamily="34" charset="0"/>
                        </a:rPr>
                        <a:t>Existing Capital Projects</a:t>
                      </a:r>
                    </a:p>
                  </a:txBody>
                  <a:tcPr marL="5006" marR="5006" marT="5006" marB="0" anchor="ctr">
                    <a:lnL>
                      <a:noFill/>
                    </a:lnL>
                    <a:lnR>
                      <a:noFill/>
                    </a:lnR>
                    <a:lnT>
                      <a:noFill/>
                    </a:lnT>
                    <a:lnB>
                      <a:noFill/>
                    </a:lnB>
                  </a:tcPr>
                </a:tc>
                <a:tc>
                  <a:txBody>
                    <a:bodyPr/>
                    <a:lstStyle/>
                    <a:p>
                      <a:pPr algn="l" fontAlgn="b"/>
                      <a:endParaRPr lang="en-US" sz="14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l" rtl="0" fontAlgn="b"/>
                      <a:endParaRPr lang="en-US" sz="14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ctr" fontAlgn="ctr"/>
                      <a:endParaRPr lang="en-US" sz="1400" b="0" i="0" u="none" strike="noStrike" dirty="0">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extLst>
                  <a:ext uri="{0D108BD9-81ED-4DB2-BD59-A6C34878D82A}">
                    <a16:rowId xmlns:a16="http://schemas.microsoft.com/office/drawing/2014/main" val="1223532565"/>
                  </a:ext>
                </a:extLst>
              </a:tr>
              <a:tr h="256032">
                <a:tc>
                  <a:txBody>
                    <a:bodyPr/>
                    <a:lstStyle/>
                    <a:p>
                      <a:pPr marL="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Catch Basin Project (</a:t>
                      </a:r>
                      <a:r>
                        <a:rPr lang="en-US" sz="1200" b="0" i="1" u="none" strike="noStrike" kern="1200" dirty="0">
                          <a:solidFill>
                            <a:srgbClr val="375623"/>
                          </a:solidFill>
                          <a:effectLst/>
                          <a:latin typeface="Calibri" panose="020F0502020204030204" pitchFamily="34" charset="0"/>
                          <a:ea typeface="+mn-ea"/>
                          <a:cs typeface="+mn-cs"/>
                        </a:rPr>
                        <a:t>No projects identified</a:t>
                      </a:r>
                      <a:r>
                        <a:rPr lang="en-US" sz="1400" b="0" i="0" u="none" strike="noStrike" kern="1200" dirty="0">
                          <a:solidFill>
                            <a:srgbClr val="375623"/>
                          </a:solidFill>
                          <a:effectLst/>
                          <a:latin typeface="Calibri" panose="020F0502020204030204" pitchFamily="34" charset="0"/>
                          <a:ea typeface="+mn-ea"/>
                          <a:cs typeface="+mn-cs"/>
                        </a:rPr>
                        <a:t>)</a:t>
                      </a:r>
                    </a:p>
                  </a:txBody>
                  <a:tcPr marL="5006" marR="5006" marT="5006" marB="0" anchor="ctr">
                    <a:lnL>
                      <a:noFill/>
                    </a:lnL>
                    <a:lnR>
                      <a:noFill/>
                    </a:lnR>
                    <a:lnT>
                      <a:noFill/>
                    </a:lnT>
                    <a:lnB>
                      <a:noFill/>
                    </a:lnB>
                  </a:tcPr>
                </a:tc>
                <a:tc>
                  <a:txBody>
                    <a:bodyPr/>
                    <a:lstStyle/>
                    <a:p>
                      <a:pPr marL="0" algn="l" defTabSz="914400" rtl="0" eaLnBrk="1" fontAlgn="ctr"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ctr"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         TBD</a:t>
                      </a:r>
                    </a:p>
                  </a:txBody>
                  <a:tcPr marL="5006" marR="5006" marT="5006" marB="0" anchor="b">
                    <a:lnL>
                      <a:noFill/>
                    </a:lnL>
                    <a:lnR>
                      <a:noFill/>
                    </a:lnR>
                    <a:lnT>
                      <a:noFill/>
                    </a:lnT>
                    <a:lnB>
                      <a:noFill/>
                    </a:lnB>
                  </a:tcPr>
                </a:tc>
                <a:tc>
                  <a:txBody>
                    <a:bodyPr/>
                    <a:lstStyle/>
                    <a:p>
                      <a:pPr marL="0" algn="l" defTabSz="914400" rtl="0" eaLnBrk="1" fontAlgn="ctr" latinLnBrk="0" hangingPunct="1"/>
                      <a:r>
                        <a:rPr lang="en-US" sz="1000" b="0" i="0" u="none" strike="noStrike" kern="1200" dirty="0">
                          <a:solidFill>
                            <a:srgbClr val="375623"/>
                          </a:solidFill>
                          <a:effectLst/>
                          <a:latin typeface="Calibri" panose="020F0502020204030204" pitchFamily="34" charset="0"/>
                          <a:ea typeface="+mn-ea"/>
                          <a:cs typeface="+mn-cs"/>
                        </a:rPr>
                        <a:t>see specific areas above</a:t>
                      </a:r>
                    </a:p>
                  </a:txBody>
                  <a:tcPr marL="5006" marR="5006" marT="5006" marB="0" anchor="b">
                    <a:lnL>
                      <a:noFill/>
                    </a:lnL>
                    <a:lnR>
                      <a:noFill/>
                    </a:lnR>
                    <a:lnT>
                      <a:noFill/>
                    </a:lnT>
                    <a:lnB>
                      <a:noFill/>
                    </a:lnB>
                  </a:tcPr>
                </a:tc>
                <a:tc>
                  <a:txBody>
                    <a:bodyPr/>
                    <a:lstStyle/>
                    <a:p>
                      <a:pPr marL="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            TBD</a:t>
                      </a:r>
                    </a:p>
                  </a:txBody>
                  <a:tcPr marL="5006" marR="5006" marT="5006" marB="0" anchor="ctr">
                    <a:lnL>
                      <a:noFill/>
                    </a:lnL>
                    <a:lnR>
                      <a:noFill/>
                    </a:lnR>
                    <a:lnT>
                      <a:noFill/>
                    </a:lnT>
                    <a:lnB>
                      <a:noFill/>
                    </a:lnB>
                  </a:tcPr>
                </a:tc>
                <a:extLst>
                  <a:ext uri="{0D108BD9-81ED-4DB2-BD59-A6C34878D82A}">
                    <a16:rowId xmlns:a16="http://schemas.microsoft.com/office/drawing/2014/main" val="2055542572"/>
                  </a:ext>
                </a:extLst>
              </a:tr>
              <a:tr h="256032">
                <a:tc>
                  <a:txBody>
                    <a:bodyPr/>
                    <a:lstStyle/>
                    <a:p>
                      <a:pPr marL="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D Road (only Big Dog portion)</a:t>
                      </a:r>
                    </a:p>
                  </a:txBody>
                  <a:tcPr marL="5006" marR="5006" marT="5006" marB="0" anchor="ctr">
                    <a:lnL>
                      <a:noFill/>
                    </a:lnL>
                    <a:lnR>
                      <a:noFill/>
                    </a:lnR>
                    <a:lnT>
                      <a:noFill/>
                    </a:lnT>
                    <a:lnB>
                      <a:noFill/>
                    </a:lnB>
                  </a:tcPr>
                </a:tc>
                <a:tc>
                  <a:txBody>
                    <a:bodyPr/>
                    <a:lstStyle/>
                    <a:p>
                      <a:pPr marL="0" algn="l" defTabSz="914400" rtl="0" eaLnBrk="1" fontAlgn="ctr"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 $         103,000 </a:t>
                      </a:r>
                    </a:p>
                  </a:txBody>
                  <a:tcPr marL="5006" marR="5006" marT="5006" marB="0" anchor="b">
                    <a:lnL>
                      <a:noFill/>
                    </a:lnL>
                    <a:lnR>
                      <a:noFill/>
                    </a:lnR>
                    <a:lnT>
                      <a:noFill/>
                    </a:lnT>
                    <a:lnB>
                      <a:noFill/>
                    </a:lnB>
                  </a:tcPr>
                </a:tc>
                <a:tc>
                  <a:txBody>
                    <a:bodyPr/>
                    <a:lstStyle/>
                    <a:p>
                      <a:pPr marL="0" algn="l" defTabSz="914400" rtl="0" eaLnBrk="1" fontAlgn="ctr" latinLnBrk="0" hangingPunct="1"/>
                      <a:r>
                        <a:rPr lang="en-US" sz="1000" b="0" i="0" u="none" strike="noStrike" kern="1200" dirty="0">
                          <a:solidFill>
                            <a:srgbClr val="375623"/>
                          </a:solidFill>
                          <a:effectLst/>
                          <a:latin typeface="Calibri" panose="020F0502020204030204" pitchFamily="34" charset="0"/>
                          <a:ea typeface="+mn-ea"/>
                          <a:cs typeface="+mn-cs"/>
                        </a:rPr>
                        <a:t>funded by BDR $ in reserves</a:t>
                      </a:r>
                    </a:p>
                  </a:txBody>
                  <a:tcPr marL="5006" marR="5006" marT="5006" marB="0" anchor="b">
                    <a:lnL>
                      <a:noFill/>
                    </a:lnL>
                    <a:lnR>
                      <a:noFill/>
                    </a:lnR>
                    <a:lnT>
                      <a:noFill/>
                    </a:lnT>
                    <a:lnB>
                      <a:noFill/>
                    </a:lnB>
                  </a:tcPr>
                </a:tc>
                <a:tc>
                  <a:txBody>
                    <a:bodyPr/>
                    <a:lstStyle/>
                    <a:p>
                      <a:pPr marL="0" algn="ctr"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2021</a:t>
                      </a:r>
                    </a:p>
                  </a:txBody>
                  <a:tcPr marL="5006" marR="5006" marT="5006" marB="0" anchor="ctr">
                    <a:lnL>
                      <a:noFill/>
                    </a:lnL>
                    <a:lnR>
                      <a:noFill/>
                    </a:lnR>
                    <a:lnT>
                      <a:noFill/>
                    </a:lnT>
                    <a:lnB>
                      <a:noFill/>
                    </a:lnB>
                  </a:tcPr>
                </a:tc>
                <a:extLst>
                  <a:ext uri="{0D108BD9-81ED-4DB2-BD59-A6C34878D82A}">
                    <a16:rowId xmlns:a16="http://schemas.microsoft.com/office/drawing/2014/main" val="1787921587"/>
                  </a:ext>
                </a:extLst>
              </a:tr>
              <a:tr h="256032">
                <a:tc>
                  <a:txBody>
                    <a:bodyPr/>
                    <a:lstStyle/>
                    <a:p>
                      <a:pPr marL="230188" indent="-230188"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Public Footprint (surveys, mapping &amp; title searches, </a:t>
                      </a:r>
                      <a:r>
                        <a:rPr lang="en-US" sz="1400" b="0" i="0" u="none" strike="noStrike" kern="1200" dirty="0" err="1">
                          <a:solidFill>
                            <a:srgbClr val="375623"/>
                          </a:solidFill>
                          <a:effectLst/>
                          <a:latin typeface="Calibri" panose="020F0502020204030204" pitchFamily="34" charset="0"/>
                          <a:ea typeface="+mn-ea"/>
                          <a:cs typeface="+mn-cs"/>
                        </a:rPr>
                        <a:t>etc</a:t>
                      </a:r>
                      <a:r>
                        <a:rPr lang="en-US" sz="1400" b="0" i="0" u="none" strike="noStrike" kern="1200" dirty="0">
                          <a:solidFill>
                            <a:srgbClr val="375623"/>
                          </a:solidFill>
                          <a:effectLst/>
                          <a:latin typeface="Calibri" panose="020F0502020204030204" pitchFamily="34" charset="0"/>
                          <a:ea typeface="+mn-ea"/>
                          <a:cs typeface="+mn-cs"/>
                        </a:rPr>
                        <a:t>)</a:t>
                      </a:r>
                    </a:p>
                  </a:txBody>
                  <a:tcPr marL="5006" marR="5006" marT="5006" marB="0" anchor="ctr">
                    <a:lnL>
                      <a:noFill/>
                    </a:lnL>
                    <a:lnR>
                      <a:noFill/>
                    </a:lnR>
                    <a:lnT w="12700" cap="flat" cmpd="sng" algn="ctr">
                      <a:noFill/>
                      <a:prstDash val="solid"/>
                      <a:round/>
                      <a:headEnd type="none" w="med" len="med"/>
                      <a:tailEnd type="none" w="med" len="med"/>
                    </a:lnT>
                    <a:lnB>
                      <a:noFill/>
                    </a:lnB>
                  </a:tcPr>
                </a:tc>
                <a:tc>
                  <a:txBody>
                    <a:bodyPr/>
                    <a:lstStyle/>
                    <a:p>
                      <a:pPr marL="0" algn="l" defTabSz="914400" rtl="0" eaLnBrk="1" fontAlgn="ctr"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 $         100,000 </a:t>
                      </a:r>
                    </a:p>
                  </a:txBody>
                  <a:tcPr marL="5006" marR="5006" marT="5006" marB="0" anchor="b">
                    <a:lnL>
                      <a:noFill/>
                    </a:lnL>
                    <a:lnR>
                      <a:noFill/>
                    </a:lnR>
                    <a:lnT>
                      <a:noFill/>
                    </a:lnT>
                    <a:lnB>
                      <a:noFill/>
                    </a:lnB>
                  </a:tcPr>
                </a:tc>
                <a:tc>
                  <a:txBody>
                    <a:bodyPr/>
                    <a:lstStyle/>
                    <a:p>
                      <a:pPr marL="0" algn="l" defTabSz="914400" rtl="0" eaLnBrk="1" fontAlgn="ctr" latinLnBrk="0" hangingPunct="1"/>
                      <a:r>
                        <a:rPr lang="en-US" sz="1000" b="0" i="0" u="none" strike="noStrike" kern="1200" dirty="0">
                          <a:solidFill>
                            <a:srgbClr val="375623"/>
                          </a:solidFill>
                          <a:effectLst/>
                          <a:latin typeface="Calibri" panose="020F0502020204030204" pitchFamily="34" charset="0"/>
                          <a:ea typeface="+mn-ea"/>
                          <a:cs typeface="+mn-cs"/>
                        </a:rPr>
                        <a:t>funded by reserves PY POs</a:t>
                      </a:r>
                    </a:p>
                  </a:txBody>
                  <a:tcPr marL="5006" marR="5006" marT="5006" marB="0" anchor="b">
                    <a:lnL>
                      <a:noFill/>
                    </a:lnL>
                    <a:lnR>
                      <a:noFill/>
                    </a:lnR>
                    <a:lnT>
                      <a:noFill/>
                    </a:lnT>
                    <a:lnB>
                      <a:noFill/>
                    </a:lnB>
                  </a:tcPr>
                </a:tc>
                <a:tc>
                  <a:txBody>
                    <a:bodyPr/>
                    <a:lstStyle/>
                    <a:p>
                      <a:pPr marL="0" algn="ctr"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2021</a:t>
                      </a:r>
                    </a:p>
                  </a:txBody>
                  <a:tcPr marL="5006" marR="5006" marT="5006" marB="0" anchor="ctr">
                    <a:lnL>
                      <a:noFill/>
                    </a:lnL>
                    <a:lnR>
                      <a:noFill/>
                    </a:lnR>
                    <a:lnT>
                      <a:noFill/>
                    </a:lnT>
                    <a:lnB>
                      <a:noFill/>
                    </a:lnB>
                  </a:tcPr>
                </a:tc>
                <a:extLst>
                  <a:ext uri="{0D108BD9-81ED-4DB2-BD59-A6C34878D82A}">
                    <a16:rowId xmlns:a16="http://schemas.microsoft.com/office/drawing/2014/main" val="3507232317"/>
                  </a:ext>
                </a:extLst>
              </a:tr>
            </a:tbl>
          </a:graphicData>
        </a:graphic>
      </p:graphicFrame>
    </p:spTree>
    <p:extLst>
      <p:ext uri="{BB962C8B-B14F-4D97-AF65-F5344CB8AC3E}">
        <p14:creationId xmlns:p14="http://schemas.microsoft.com/office/powerpoint/2010/main" val="40567631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5615C58-C48B-462D-A39E-E911CBD28D31}"/>
              </a:ext>
            </a:extLst>
          </p:cNvPr>
          <p:cNvSpPr/>
          <p:nvPr/>
        </p:nvSpPr>
        <p:spPr>
          <a:xfrm>
            <a:off x="0" y="0"/>
            <a:ext cx="3474720" cy="6858000"/>
          </a:xfrm>
          <a:prstGeom prst="rect">
            <a:avLst/>
          </a:prstGeom>
          <a:ln>
            <a:solidFill>
              <a:schemeClr val="accent4">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4A36DF8-5C38-4D7F-B9EE-266FB7ED4F2D}"/>
              </a:ext>
            </a:extLst>
          </p:cNvPr>
          <p:cNvSpPr txBox="1"/>
          <p:nvPr/>
        </p:nvSpPr>
        <p:spPr>
          <a:xfrm>
            <a:off x="157466" y="2573856"/>
            <a:ext cx="3170904" cy="1571841"/>
          </a:xfrm>
          <a:prstGeom prst="rect">
            <a:avLst/>
          </a:prstGeom>
          <a:noFill/>
        </p:spPr>
        <p:txBody>
          <a:bodyPr wrap="square" rtlCol="0">
            <a:spAutoFit/>
          </a:bodyPr>
          <a:lstStyle/>
          <a:p>
            <a:pPr algn="ctr" defTabSz="914400">
              <a:lnSpc>
                <a:spcPct val="84000"/>
              </a:lnSpc>
              <a:spcBef>
                <a:spcPct val="0"/>
              </a:spcBef>
              <a:tabLst>
                <a:tab pos="1203325" algn="l"/>
              </a:tabLst>
            </a:pPr>
            <a:r>
              <a:rPr lang="en-US" sz="3800" b="1" dirty="0">
                <a:solidFill>
                  <a:schemeClr val="bg1"/>
                </a:solidFill>
                <a:latin typeface="+mj-lt"/>
                <a:ea typeface="+mj-ea"/>
                <a:cs typeface="+mj-cs"/>
              </a:rPr>
              <a:t>CAPITAL IMPROVEMENT</a:t>
            </a:r>
          </a:p>
          <a:p>
            <a:pPr algn="ctr" defTabSz="914400">
              <a:lnSpc>
                <a:spcPct val="84000"/>
              </a:lnSpc>
              <a:spcBef>
                <a:spcPct val="0"/>
              </a:spcBef>
              <a:tabLst>
                <a:tab pos="1203325" algn="l"/>
              </a:tabLst>
            </a:pPr>
            <a:r>
              <a:rPr lang="en-US" sz="3800" b="1" dirty="0">
                <a:solidFill>
                  <a:schemeClr val="bg1"/>
                </a:solidFill>
                <a:latin typeface="+mj-lt"/>
                <a:ea typeface="+mj-ea"/>
                <a:cs typeface="+mj-cs"/>
              </a:rPr>
              <a:t>PROJECTS</a:t>
            </a:r>
          </a:p>
        </p:txBody>
      </p:sp>
      <p:sp>
        <p:nvSpPr>
          <p:cNvPr id="6" name="Title 1">
            <a:extLst>
              <a:ext uri="{FF2B5EF4-FFF2-40B4-BE49-F238E27FC236}">
                <a16:creationId xmlns:a16="http://schemas.microsoft.com/office/drawing/2014/main" id="{2DC8C580-CE3F-4461-B57B-B6F74545B13B}"/>
              </a:ext>
            </a:extLst>
          </p:cNvPr>
          <p:cNvSpPr>
            <a:spLocks noGrp="1"/>
          </p:cNvSpPr>
          <p:nvPr>
            <p:ph type="title"/>
          </p:nvPr>
        </p:nvSpPr>
        <p:spPr>
          <a:xfrm>
            <a:off x="3788517" y="106931"/>
            <a:ext cx="8144866" cy="574535"/>
          </a:xfrm>
        </p:spPr>
        <p:txBody>
          <a:bodyPr>
            <a:normAutofit/>
          </a:bodyPr>
          <a:lstStyle/>
          <a:p>
            <a:r>
              <a:rPr lang="en-US" b="1" dirty="0">
                <a:solidFill>
                  <a:schemeClr val="accent6">
                    <a:lumMod val="75000"/>
                  </a:schemeClr>
                </a:solidFill>
              </a:rPr>
              <a:t>OTHER MAINTENANCE &amp; CAPITAL INVESTMENTS</a:t>
            </a:r>
            <a:endParaRPr lang="en-US" dirty="0"/>
          </a:p>
        </p:txBody>
      </p:sp>
      <p:graphicFrame>
        <p:nvGraphicFramePr>
          <p:cNvPr id="8" name="Content Placeholder 7">
            <a:extLst>
              <a:ext uri="{FF2B5EF4-FFF2-40B4-BE49-F238E27FC236}">
                <a16:creationId xmlns:a16="http://schemas.microsoft.com/office/drawing/2014/main" id="{509FFE15-F225-4289-86A6-B123287CDC3E}"/>
              </a:ext>
            </a:extLst>
          </p:cNvPr>
          <p:cNvGraphicFramePr>
            <a:graphicFrameLocks noGrp="1"/>
          </p:cNvGraphicFramePr>
          <p:nvPr>
            <p:ph idx="1"/>
            <p:extLst>
              <p:ext uri="{D42A27DB-BD31-4B8C-83A1-F6EECF244321}">
                <p14:modId xmlns:p14="http://schemas.microsoft.com/office/powerpoint/2010/main" val="2957456258"/>
              </p:ext>
            </p:extLst>
          </p:nvPr>
        </p:nvGraphicFramePr>
        <p:xfrm>
          <a:off x="3788516" y="893902"/>
          <a:ext cx="8001534" cy="4876067"/>
        </p:xfrm>
        <a:graphic>
          <a:graphicData uri="http://schemas.openxmlformats.org/drawingml/2006/table">
            <a:tbl>
              <a:tblPr/>
              <a:tblGrid>
                <a:gridCol w="3291840">
                  <a:extLst>
                    <a:ext uri="{9D8B030D-6E8A-4147-A177-3AD203B41FA5}">
                      <a16:colId xmlns:a16="http://schemas.microsoft.com/office/drawing/2014/main" val="2617550049"/>
                    </a:ext>
                  </a:extLst>
                </a:gridCol>
                <a:gridCol w="594894">
                  <a:extLst>
                    <a:ext uri="{9D8B030D-6E8A-4147-A177-3AD203B41FA5}">
                      <a16:colId xmlns:a16="http://schemas.microsoft.com/office/drawing/2014/main" val="2518077442"/>
                    </a:ext>
                  </a:extLst>
                </a:gridCol>
                <a:gridCol w="1280160">
                  <a:extLst>
                    <a:ext uri="{9D8B030D-6E8A-4147-A177-3AD203B41FA5}">
                      <a16:colId xmlns:a16="http://schemas.microsoft.com/office/drawing/2014/main" val="3270367510"/>
                    </a:ext>
                  </a:extLst>
                </a:gridCol>
                <a:gridCol w="1554480">
                  <a:extLst>
                    <a:ext uri="{9D8B030D-6E8A-4147-A177-3AD203B41FA5}">
                      <a16:colId xmlns:a16="http://schemas.microsoft.com/office/drawing/2014/main" val="1647451441"/>
                    </a:ext>
                  </a:extLst>
                </a:gridCol>
                <a:gridCol w="1280160">
                  <a:extLst>
                    <a:ext uri="{9D8B030D-6E8A-4147-A177-3AD203B41FA5}">
                      <a16:colId xmlns:a16="http://schemas.microsoft.com/office/drawing/2014/main" val="185212285"/>
                    </a:ext>
                  </a:extLst>
                </a:gridCol>
              </a:tblGrid>
              <a:tr h="342065">
                <a:tc>
                  <a:txBody>
                    <a:bodyPr/>
                    <a:lstStyle/>
                    <a:p>
                      <a:pPr algn="l" fontAlgn="ctr"/>
                      <a:endParaRPr lang="en-US" sz="1400" b="1" i="0" u="none" strike="noStrike" dirty="0">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tc>
                  <a:txBody>
                    <a:bodyPr/>
                    <a:lstStyle/>
                    <a:p>
                      <a:pPr algn="l" fontAlgn="ctr"/>
                      <a:endParaRPr lang="en-US" sz="1400" b="1" i="0" u="none" strike="noStrike">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tc>
                  <a:txBody>
                    <a:bodyPr/>
                    <a:lstStyle/>
                    <a:p>
                      <a:pPr algn="ctr" rtl="0" fontAlgn="ctr"/>
                      <a:r>
                        <a:rPr lang="en-US" sz="1400" b="1" i="0" u="none" strike="noStrike" dirty="0">
                          <a:solidFill>
                            <a:srgbClr val="375623"/>
                          </a:solidFill>
                          <a:effectLst/>
                          <a:latin typeface="Calibri" panose="020F0502020204030204" pitchFamily="34" charset="0"/>
                        </a:rPr>
                        <a:t>Annual Cost  </a:t>
                      </a:r>
                      <a:r>
                        <a:rPr lang="en-US" sz="1200" b="0" i="1" u="none" strike="noStrike" dirty="0">
                          <a:solidFill>
                            <a:srgbClr val="375623"/>
                          </a:solidFill>
                          <a:effectLst/>
                          <a:latin typeface="Calibri" panose="020F0502020204030204" pitchFamily="34" charset="0"/>
                        </a:rPr>
                        <a:t>(one-time projects)</a:t>
                      </a:r>
                    </a:p>
                  </a:txBody>
                  <a:tcPr marL="5006" marR="5006" marT="5006"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tc>
                  <a:txBody>
                    <a:bodyPr/>
                    <a:lstStyle/>
                    <a:p>
                      <a:pPr algn="ctr" rtl="0" fontAlgn="ctr"/>
                      <a:r>
                        <a:rPr lang="en-US" sz="1400" b="1" i="0" u="none" strike="noStrike" dirty="0">
                          <a:solidFill>
                            <a:srgbClr val="375623"/>
                          </a:solidFill>
                          <a:effectLst/>
                          <a:latin typeface="Calibri" panose="020F0502020204030204" pitchFamily="34" charset="0"/>
                        </a:rPr>
                        <a:t>   Total Cost     </a:t>
                      </a:r>
                      <a:r>
                        <a:rPr lang="en-US" sz="1200" b="0" i="1" u="none" strike="noStrike" kern="1200" dirty="0">
                          <a:solidFill>
                            <a:srgbClr val="375623"/>
                          </a:solidFill>
                          <a:effectLst/>
                          <a:latin typeface="Calibri" panose="020F0502020204030204" pitchFamily="34" charset="0"/>
                          <a:ea typeface="+mn-ea"/>
                          <a:cs typeface="+mn-cs"/>
                        </a:rPr>
                        <a:t>(multiple year projects)</a:t>
                      </a:r>
                    </a:p>
                  </a:txBody>
                  <a:tcPr marL="5006" marR="5006" marT="5006"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tc>
                  <a:txBody>
                    <a:bodyPr/>
                    <a:lstStyle/>
                    <a:p>
                      <a:pPr algn="ctr" rtl="0" fontAlgn="ctr"/>
                      <a:r>
                        <a:rPr lang="en-US" sz="1400" b="1" i="0" u="none" strike="noStrike">
                          <a:solidFill>
                            <a:srgbClr val="375623"/>
                          </a:solidFill>
                          <a:effectLst/>
                          <a:latin typeface="Calibri" panose="020F0502020204030204" pitchFamily="34" charset="0"/>
                        </a:rPr>
                        <a:t>Estimated Timeframe</a:t>
                      </a:r>
                    </a:p>
                  </a:txBody>
                  <a:tcPr marL="5006" marR="5006" marT="5006"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extLst>
                  <a:ext uri="{0D108BD9-81ED-4DB2-BD59-A6C34878D82A}">
                    <a16:rowId xmlns:a16="http://schemas.microsoft.com/office/drawing/2014/main" val="450657197"/>
                  </a:ext>
                </a:extLst>
              </a:tr>
              <a:tr h="117359">
                <a:tc>
                  <a:txBody>
                    <a:bodyPr/>
                    <a:lstStyle/>
                    <a:p>
                      <a:pPr marL="0" algn="l" defTabSz="914400" rtl="0" eaLnBrk="1" fontAlgn="ctr" latinLnBrk="0" hangingPunct="1"/>
                      <a:endParaRPr lang="en-US" sz="1400" b="1" i="0" u="none" strike="noStrike" kern="1200" dirty="0">
                        <a:solidFill>
                          <a:srgbClr val="375623"/>
                        </a:solidFill>
                        <a:effectLst/>
                        <a:latin typeface="Calibri" panose="020F0502020204030204" pitchFamily="34" charset="0"/>
                        <a:ea typeface="+mn-ea"/>
                        <a:cs typeface="+mn-cs"/>
                      </a:endParaRPr>
                    </a:p>
                  </a:txBody>
                  <a:tcPr marL="5006" marR="5006" marT="5006" marB="0" anchor="ctr">
                    <a:lnL>
                      <a:noFill/>
                    </a:lnL>
                    <a:lnR>
                      <a:noFill/>
                    </a:lnR>
                    <a:lnT>
                      <a:noFill/>
                    </a:lnT>
                    <a:lnB>
                      <a:noFill/>
                    </a:lnB>
                  </a:tcPr>
                </a:tc>
                <a:tc>
                  <a:txBody>
                    <a:bodyPr/>
                    <a:lstStyle/>
                    <a:p>
                      <a:pPr marL="0" algn="l" defTabSz="914400" rtl="0" eaLnBrk="1" fontAlgn="ctr"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rowSpan="2">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solidFill>
                        <a:srgbClr val="BF8F00"/>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rowSpan="2">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solidFill>
                        <a:srgbClr val="BF8F00"/>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rowSpan="2">
                  <a:txBody>
                    <a:bodyPr/>
                    <a:lstStyle/>
                    <a:p>
                      <a:pPr marL="0" algn="ctr"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ctr">
                    <a:lnL>
                      <a:noFill/>
                    </a:lnL>
                    <a:lnR>
                      <a:noFill/>
                    </a:lnR>
                    <a:lnT w="12700" cap="flat" cmpd="sng" algn="ctr">
                      <a:solidFill>
                        <a:srgbClr val="BF8F00"/>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4067596922"/>
                  </a:ext>
                </a:extLst>
              </a:tr>
              <a:tr h="117359">
                <a:tc>
                  <a:txBody>
                    <a:bodyPr/>
                    <a:lstStyle/>
                    <a:p>
                      <a:pPr marL="0" algn="l" defTabSz="914400" rtl="0" eaLnBrk="1" fontAlgn="ctr" latinLnBrk="0" hangingPunct="1"/>
                      <a:r>
                        <a:rPr lang="en-US" sz="1400" b="1" i="0" u="none" strike="noStrike" kern="1200" dirty="0">
                          <a:solidFill>
                            <a:srgbClr val="375623"/>
                          </a:solidFill>
                          <a:effectLst/>
                          <a:latin typeface="Calibri" panose="020F0502020204030204" pitchFamily="34" charset="0"/>
                          <a:ea typeface="+mn-ea"/>
                          <a:cs typeface="+mn-cs"/>
                        </a:rPr>
                        <a:t>TPA Grant Projects</a:t>
                      </a:r>
                    </a:p>
                  </a:txBody>
                  <a:tcPr marL="5006" marR="5006" marT="5006" marB="0" anchor="ctr">
                    <a:lnL>
                      <a:noFill/>
                    </a:lnL>
                    <a:lnR>
                      <a:noFill/>
                    </a:lnR>
                    <a:lnT>
                      <a:noFill/>
                    </a:lnT>
                    <a:lnB>
                      <a:noFill/>
                    </a:lnB>
                  </a:tcPr>
                </a:tc>
                <a:tc>
                  <a:txBody>
                    <a:bodyPr/>
                    <a:lstStyle/>
                    <a:p>
                      <a:pPr marL="0" algn="l" defTabSz="914400" rtl="0" eaLnBrk="1" fontAlgn="ctr"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vMerge="1">
                  <a:txBody>
                    <a:bodyPr/>
                    <a:lstStyle/>
                    <a:p>
                      <a:pPr marL="0" algn="l" defTabSz="914400" rtl="0" eaLnBrk="1" fontAlgn="ctr"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solidFill>
                        <a:srgbClr val="BF8F00"/>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vMerge="1">
                  <a:txBody>
                    <a:bodyPr/>
                    <a:lstStyle/>
                    <a:p>
                      <a:pPr marL="0" algn="l" defTabSz="914400" rtl="0" eaLnBrk="1" fontAlgn="ctr"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solidFill>
                        <a:srgbClr val="BF8F00"/>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vMerge="1">
                  <a:txBody>
                    <a:bodyPr/>
                    <a:lstStyle/>
                    <a:p>
                      <a:pPr marL="0" algn="l" defTabSz="914400" rtl="0" eaLnBrk="1" fontAlgn="ctr"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ctr">
                    <a:lnL>
                      <a:noFill/>
                    </a:lnL>
                    <a:lnR>
                      <a:noFill/>
                    </a:lnR>
                    <a:lnT w="12700" cap="flat" cmpd="sng" algn="ctr">
                      <a:solidFill>
                        <a:srgbClr val="BF8F00"/>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793089267"/>
                  </a:ext>
                </a:extLst>
              </a:tr>
              <a:tr h="312712">
                <a:tc>
                  <a:txBody>
                    <a:bodyPr/>
                    <a:lstStyle/>
                    <a:p>
                      <a:pPr marL="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Enhancements to the Town transportation system along Okeechobee Blvd. to be completed in conjunction with the County via a TPA Grant beginning in 2021</a:t>
                      </a:r>
                    </a:p>
                  </a:txBody>
                  <a:tcPr marL="5006" marR="5006" marT="5006" marB="0" anchor="ctr">
                    <a:lnL>
                      <a:noFill/>
                    </a:lnL>
                    <a:lnR>
                      <a:noFill/>
                    </a:lnR>
                    <a:lnT>
                      <a:noFill/>
                    </a:lnT>
                    <a:lnB>
                      <a:noFill/>
                    </a:lnB>
                  </a:tcPr>
                </a:tc>
                <a:tc>
                  <a:txBody>
                    <a:bodyPr/>
                    <a:lstStyle/>
                    <a:p>
                      <a:pPr marL="0" algn="l" defTabSz="914400" rtl="0" eaLnBrk="1" fontAlgn="ctr"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w="12700" cap="flat" cmpd="sng" algn="ctr">
                      <a:solidFill>
                        <a:srgbClr val="FFFFFF"/>
                      </a:solidFill>
                      <a:prstDash val="solid"/>
                      <a:round/>
                      <a:headEnd type="none" w="med" len="med"/>
                      <a:tailEnd type="none" w="med" len="med"/>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a:t>
                      </a:r>
                    </a:p>
                  </a:txBody>
                  <a:tcPr marL="5006" marR="5006" marT="500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a:t>
                      </a:r>
                    </a:p>
                  </a:txBody>
                  <a:tcPr marL="5006" marR="5006" marT="500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a:t>
                      </a:r>
                    </a:p>
                  </a:txBody>
                  <a:tcPr marL="5006" marR="5006" marT="500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extLst>
                  <a:ext uri="{0D108BD9-81ED-4DB2-BD59-A6C34878D82A}">
                    <a16:rowId xmlns:a16="http://schemas.microsoft.com/office/drawing/2014/main" val="4146279228"/>
                  </a:ext>
                </a:extLst>
              </a:tr>
              <a:tr h="107593">
                <a:tc>
                  <a:txBody>
                    <a:bodyPr/>
                    <a:lstStyle/>
                    <a:p>
                      <a:pPr marL="111125" lvl="1" indent="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Okeechobee Multi-use Trail System</a:t>
                      </a:r>
                    </a:p>
                  </a:txBody>
                  <a:tcPr marL="60179" marR="5006" marT="5006" marB="0" anchor="ctr">
                    <a:lnL>
                      <a:noFill/>
                    </a:lnL>
                    <a:lnR>
                      <a:noFill/>
                    </a:lnR>
                    <a:lnT>
                      <a:noFill/>
                    </a:lnT>
                    <a:lnB>
                      <a:noFill/>
                    </a:lnB>
                  </a:tcPr>
                </a:tc>
                <a:tc>
                  <a:txBody>
                    <a:bodyPr/>
                    <a:lstStyle/>
                    <a:p>
                      <a:pPr marL="0" algn="l" defTabSz="914400" rtl="0" eaLnBrk="1" fontAlgn="ctr"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493,000 </a:t>
                      </a:r>
                    </a:p>
                  </a:txBody>
                  <a:tcPr marL="5006" marR="5006" marT="5006" marB="0" anchor="b">
                    <a:lnL>
                      <a:noFill/>
                    </a:lnL>
                    <a:lnR>
                      <a:noFill/>
                    </a:lnR>
                    <a:lnT w="12700" cap="flat" cmpd="sng" algn="ctr">
                      <a:solidFill>
                        <a:srgbClr val="FFFFFF"/>
                      </a:solidFill>
                      <a:prstDash val="solid"/>
                      <a:round/>
                      <a:headEnd type="none" w="med" len="med"/>
                      <a:tailEnd type="none" w="med" len="med"/>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solidFill>
                        <a:srgbClr val="FFFFFF"/>
                      </a:solidFill>
                      <a:prstDash val="solid"/>
                      <a:round/>
                      <a:headEnd type="none" w="med" len="med"/>
                      <a:tailEnd type="none" w="med" len="med"/>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2021</a:t>
                      </a:r>
                    </a:p>
                  </a:txBody>
                  <a:tcPr marL="5006" marR="5006" marT="5006" marB="0" anchor="ctr">
                    <a:lnL>
                      <a:noFill/>
                    </a:lnL>
                    <a:lnR>
                      <a:noFill/>
                    </a:lnR>
                    <a:lnT w="12700" cap="flat" cmpd="sng" algn="ctr">
                      <a:solidFill>
                        <a:srgbClr val="FFFFFF"/>
                      </a:solidFill>
                      <a:prstDash val="solid"/>
                      <a:round/>
                      <a:headEnd type="none" w="med" len="med"/>
                      <a:tailEnd type="none" w="med" len="med"/>
                    </a:lnT>
                    <a:lnB>
                      <a:noFill/>
                    </a:lnB>
                  </a:tcPr>
                </a:tc>
                <a:extLst>
                  <a:ext uri="{0D108BD9-81ED-4DB2-BD59-A6C34878D82A}">
                    <a16:rowId xmlns:a16="http://schemas.microsoft.com/office/drawing/2014/main" val="3732519655"/>
                  </a:ext>
                </a:extLst>
              </a:tr>
              <a:tr h="110126">
                <a:tc>
                  <a:txBody>
                    <a:bodyPr/>
                    <a:lstStyle/>
                    <a:p>
                      <a:pPr marL="111125" lvl="1" indent="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Okeechobee and Folsom Roundabout </a:t>
                      </a:r>
                    </a:p>
                  </a:txBody>
                  <a:tcPr marL="60179" marR="5006" marT="5006" marB="0" anchor="ctr">
                    <a:lnL>
                      <a:noFill/>
                    </a:lnL>
                    <a:lnR>
                      <a:noFill/>
                    </a:lnR>
                    <a:lnT>
                      <a:noFill/>
                    </a:lnT>
                    <a:lnB>
                      <a:noFill/>
                    </a:lnB>
                  </a:tcPr>
                </a:tc>
                <a:tc>
                  <a:txBody>
                    <a:bodyPr/>
                    <a:lstStyle/>
                    <a:p>
                      <a:pPr marL="0" algn="l" defTabSz="914400" rtl="0" eaLnBrk="1" fontAlgn="ctr"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686,000 </a:t>
                      </a: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2024</a:t>
                      </a:r>
                    </a:p>
                  </a:txBody>
                  <a:tcPr marL="5006" marR="5006" marT="5006" marB="0" anchor="ctr">
                    <a:lnL>
                      <a:noFill/>
                    </a:lnL>
                    <a:lnR>
                      <a:noFill/>
                    </a:lnR>
                    <a:lnT>
                      <a:noFill/>
                    </a:lnT>
                    <a:lnB>
                      <a:noFill/>
                    </a:lnB>
                  </a:tcPr>
                </a:tc>
                <a:extLst>
                  <a:ext uri="{0D108BD9-81ED-4DB2-BD59-A6C34878D82A}">
                    <a16:rowId xmlns:a16="http://schemas.microsoft.com/office/drawing/2014/main" val="1767333655"/>
                  </a:ext>
                </a:extLst>
              </a:tr>
              <a:tr h="222836">
                <a:tc>
                  <a:txBody>
                    <a:bodyPr/>
                    <a:lstStyle/>
                    <a:p>
                      <a:pPr marL="0" algn="l" defTabSz="914400" rtl="0" eaLnBrk="1" fontAlgn="ctr"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60179" marR="5006" marT="5006" marB="0" anchor="ctr">
                    <a:lnL>
                      <a:noFill/>
                    </a:lnL>
                    <a:lnR>
                      <a:noFill/>
                    </a:lnR>
                    <a:lnT>
                      <a:noFill/>
                    </a:lnT>
                    <a:lnB>
                      <a:noFill/>
                    </a:lnB>
                  </a:tcPr>
                </a:tc>
                <a:tc>
                  <a:txBody>
                    <a:bodyPr/>
                    <a:lstStyle/>
                    <a:p>
                      <a:pPr marL="0" algn="l" defTabSz="914400" rtl="0" eaLnBrk="1" fontAlgn="ctr"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ctr"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ctr">
                    <a:lnL>
                      <a:noFill/>
                    </a:lnL>
                    <a:lnR>
                      <a:noFill/>
                    </a:lnR>
                    <a:lnT>
                      <a:noFill/>
                    </a:lnT>
                    <a:lnB>
                      <a:noFill/>
                    </a:lnB>
                  </a:tcPr>
                </a:tc>
                <a:extLst>
                  <a:ext uri="{0D108BD9-81ED-4DB2-BD59-A6C34878D82A}">
                    <a16:rowId xmlns:a16="http://schemas.microsoft.com/office/drawing/2014/main" val="3652724196"/>
                  </a:ext>
                </a:extLst>
              </a:tr>
              <a:tr h="117359">
                <a:tc>
                  <a:txBody>
                    <a:bodyPr/>
                    <a:lstStyle/>
                    <a:p>
                      <a:pPr marL="0" algn="l" defTabSz="914400" rtl="0" eaLnBrk="1" fontAlgn="ctr" latinLnBrk="0" hangingPunct="1"/>
                      <a:r>
                        <a:rPr lang="en-US" sz="1400" b="1" i="0" u="none" strike="noStrike" kern="1200" dirty="0">
                          <a:solidFill>
                            <a:srgbClr val="375623"/>
                          </a:solidFill>
                          <a:effectLst/>
                          <a:latin typeface="Calibri" panose="020F0502020204030204" pitchFamily="34" charset="0"/>
                          <a:ea typeface="+mn-ea"/>
                          <a:cs typeface="+mn-cs"/>
                        </a:rPr>
                        <a:t>Trails System</a:t>
                      </a:r>
                    </a:p>
                  </a:txBody>
                  <a:tcPr marL="5006" marR="5006" marT="5006" marB="0" anchor="ctr">
                    <a:lnL>
                      <a:noFill/>
                    </a:lnL>
                    <a:lnR>
                      <a:noFill/>
                    </a:lnR>
                    <a:lnT>
                      <a:noFill/>
                    </a:lnT>
                    <a:lnB w="12700" cap="flat" cmpd="sng" algn="ctr">
                      <a:solidFill>
                        <a:srgbClr val="FFFFFF"/>
                      </a:solidFill>
                      <a:prstDash val="solid"/>
                      <a:round/>
                      <a:headEnd type="none" w="med" len="med"/>
                      <a:tailEnd type="none" w="med" len="med"/>
                    </a:lnB>
                  </a:tcPr>
                </a:tc>
                <a:tc>
                  <a:txBody>
                    <a:bodyPr/>
                    <a:lstStyle/>
                    <a:p>
                      <a:pPr marL="0" algn="l" defTabSz="914400" rtl="0" eaLnBrk="1" fontAlgn="ctr"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ctr"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ctr">
                    <a:lnL>
                      <a:noFill/>
                    </a:lnL>
                    <a:lnR>
                      <a:noFill/>
                    </a:lnR>
                    <a:lnT>
                      <a:noFill/>
                    </a:lnT>
                    <a:lnB>
                      <a:noFill/>
                    </a:lnB>
                  </a:tcPr>
                </a:tc>
                <a:extLst>
                  <a:ext uri="{0D108BD9-81ED-4DB2-BD59-A6C34878D82A}">
                    <a16:rowId xmlns:a16="http://schemas.microsoft.com/office/drawing/2014/main" val="1312419987"/>
                  </a:ext>
                </a:extLst>
              </a:tr>
              <a:tr h="210152">
                <a:tc>
                  <a:txBody>
                    <a:bodyPr/>
                    <a:lstStyle/>
                    <a:p>
                      <a:pPr marL="0" algn="l" defTabSz="914400" rtl="0" eaLnBrk="1" fontAlgn="ctr" latinLnBrk="0" hangingPunct="1"/>
                      <a:r>
                        <a:rPr lang="en-US" sz="1400" b="0" i="0" u="none" strike="noStrike" kern="1200">
                          <a:solidFill>
                            <a:srgbClr val="375623"/>
                          </a:solidFill>
                          <a:effectLst/>
                          <a:latin typeface="Calibri" panose="020F0502020204030204" pitchFamily="34" charset="0"/>
                          <a:ea typeface="+mn-ea"/>
                          <a:cs typeface="+mn-cs"/>
                        </a:rPr>
                        <a:t>Connectivity improvements and trail maintenance/upgrades to ensure safety and usefulness of the Town trails system. </a:t>
                      </a:r>
                    </a:p>
                  </a:txBody>
                  <a:tcPr marL="5006" marR="5006" marT="500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marL="0" algn="l" defTabSz="914400" rtl="0" eaLnBrk="1" fontAlgn="ctr"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w="12700" cap="flat" cmpd="sng" algn="ctr">
                      <a:solidFill>
                        <a:srgbClr val="FFFFFF"/>
                      </a:solidFill>
                      <a:prstDash val="solid"/>
                      <a:round/>
                      <a:headEnd type="none" w="med" len="med"/>
                      <a:tailEnd type="none" w="med" len="med"/>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ctr"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ctr">
                    <a:lnL>
                      <a:noFill/>
                    </a:lnL>
                    <a:lnR>
                      <a:noFill/>
                    </a:lnR>
                    <a:lnT>
                      <a:noFill/>
                    </a:lnT>
                    <a:lnB>
                      <a:noFill/>
                    </a:lnB>
                  </a:tcPr>
                </a:tc>
                <a:extLst>
                  <a:ext uri="{0D108BD9-81ED-4DB2-BD59-A6C34878D82A}">
                    <a16:rowId xmlns:a16="http://schemas.microsoft.com/office/drawing/2014/main" val="505108593"/>
                  </a:ext>
                </a:extLst>
              </a:tr>
              <a:tr h="107593">
                <a:tc>
                  <a:txBody>
                    <a:bodyPr/>
                    <a:lstStyle/>
                    <a:p>
                      <a:pPr marL="111125" lvl="1" indent="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Horse crossings at B and F Roads</a:t>
                      </a:r>
                    </a:p>
                  </a:txBody>
                  <a:tcPr marL="60179" marR="5006" marT="500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marL="0" algn="l" defTabSz="914400" rtl="0" eaLnBrk="1" fontAlgn="ctr"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w="12700" cap="flat" cmpd="sng" algn="ctr">
                      <a:solidFill>
                        <a:srgbClr val="FFFFFF"/>
                      </a:solidFill>
                      <a:prstDash val="solid"/>
                      <a:round/>
                      <a:headEnd type="none" w="med" len="med"/>
                      <a:tailEnd type="none" w="med" len="med"/>
                    </a:lnL>
                    <a:lnR>
                      <a:noFill/>
                    </a:lnR>
                    <a:lnT>
                      <a:noFill/>
                    </a:lnT>
                    <a:lnB>
                      <a:noFill/>
                    </a:lnB>
                  </a:tcPr>
                </a:tc>
                <a:tc>
                  <a:txBody>
                    <a:bodyPr/>
                    <a:lstStyle/>
                    <a:p>
                      <a:pPr marL="0" algn="ctr"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         TBD</a:t>
                      </a:r>
                    </a:p>
                  </a:txBody>
                  <a:tcPr marL="5006" marR="5006" marT="5006" marB="0" anchor="b">
                    <a:lnL>
                      <a:noFill/>
                    </a:lnL>
                    <a:lnR>
                      <a:noFill/>
                    </a:lnR>
                    <a:lnT>
                      <a:noFill/>
                    </a:lnT>
                    <a:lnB>
                      <a:noFill/>
                    </a:lnB>
                  </a:tcPr>
                </a:tc>
                <a:tc>
                  <a:txBody>
                    <a:bodyPr/>
                    <a:lstStyle/>
                    <a:p>
                      <a:pPr marL="0" algn="l" defTabSz="914400" rtl="0" eaLnBrk="1" fontAlgn="ctr"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            TBD</a:t>
                      </a:r>
                    </a:p>
                  </a:txBody>
                  <a:tcPr marL="5006" marR="5006" marT="5006" marB="0" anchor="ctr">
                    <a:lnL>
                      <a:noFill/>
                    </a:lnL>
                    <a:lnR>
                      <a:noFill/>
                    </a:lnR>
                    <a:lnT>
                      <a:noFill/>
                    </a:lnT>
                    <a:lnB>
                      <a:noFill/>
                    </a:lnB>
                  </a:tcPr>
                </a:tc>
                <a:extLst>
                  <a:ext uri="{0D108BD9-81ED-4DB2-BD59-A6C34878D82A}">
                    <a16:rowId xmlns:a16="http://schemas.microsoft.com/office/drawing/2014/main" val="1417976343"/>
                  </a:ext>
                </a:extLst>
              </a:tr>
              <a:tr h="210152">
                <a:tc>
                  <a:txBody>
                    <a:bodyPr/>
                    <a:lstStyle/>
                    <a:p>
                      <a:pPr marL="227013" lvl="1" indent="-109538"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Development of a Linear Park from A Road to Folsom Road South of Collecting Canal Road</a:t>
                      </a:r>
                    </a:p>
                  </a:txBody>
                  <a:tcPr marL="60179" marR="5006" marT="500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marL="0" algn="l" defTabSz="914400" rtl="0" eaLnBrk="1" fontAlgn="ctr"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w="12700" cap="flat" cmpd="sng" algn="ctr">
                      <a:solidFill>
                        <a:srgbClr val="FFFFFF"/>
                      </a:solidFill>
                      <a:prstDash val="solid"/>
                      <a:round/>
                      <a:headEnd type="none" w="med" len="med"/>
                      <a:tailEnd type="none" w="med" len="med"/>
                    </a:lnL>
                    <a:lnR>
                      <a:noFill/>
                    </a:lnR>
                    <a:lnT>
                      <a:noFill/>
                    </a:lnT>
                    <a:lnB>
                      <a:noFill/>
                    </a:lnB>
                  </a:tcPr>
                </a:tc>
                <a:tc>
                  <a:txBody>
                    <a:bodyPr/>
                    <a:lstStyle/>
                    <a:p>
                      <a:pPr marL="0" algn="ctr"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         TBD</a:t>
                      </a:r>
                    </a:p>
                  </a:txBody>
                  <a:tcPr marL="5006" marR="5006" marT="5006" marB="0" anchor="b">
                    <a:lnL>
                      <a:noFill/>
                    </a:lnL>
                    <a:lnR>
                      <a:noFill/>
                    </a:lnR>
                    <a:lnT>
                      <a:noFill/>
                    </a:lnT>
                    <a:lnB>
                      <a:noFill/>
                    </a:lnB>
                  </a:tcPr>
                </a:tc>
                <a:tc>
                  <a:txBody>
                    <a:bodyPr/>
                    <a:lstStyle/>
                    <a:p>
                      <a:pPr marL="0" algn="l" defTabSz="914400" rtl="0" eaLnBrk="1" fontAlgn="ctr"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            TBD</a:t>
                      </a:r>
                    </a:p>
                  </a:txBody>
                  <a:tcPr marL="5006" marR="5006" marT="5006" marB="0" anchor="ctr">
                    <a:lnL>
                      <a:noFill/>
                    </a:lnL>
                    <a:lnR>
                      <a:noFill/>
                    </a:lnR>
                    <a:lnT>
                      <a:noFill/>
                    </a:lnT>
                    <a:lnB>
                      <a:noFill/>
                    </a:lnB>
                  </a:tcPr>
                </a:tc>
                <a:extLst>
                  <a:ext uri="{0D108BD9-81ED-4DB2-BD59-A6C34878D82A}">
                    <a16:rowId xmlns:a16="http://schemas.microsoft.com/office/drawing/2014/main" val="1625585297"/>
                  </a:ext>
                </a:extLst>
              </a:tr>
              <a:tr h="107593">
                <a:tc>
                  <a:txBody>
                    <a:bodyPr/>
                    <a:lstStyle/>
                    <a:p>
                      <a:pPr marL="111125" lvl="1" indent="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North Road Trail</a:t>
                      </a:r>
                    </a:p>
                  </a:txBody>
                  <a:tcPr marL="60179" marR="5006" marT="500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marL="0" algn="l" defTabSz="914400" rtl="0" eaLnBrk="1" fontAlgn="ctr"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w="12700" cap="flat" cmpd="sng" algn="ctr">
                      <a:solidFill>
                        <a:srgbClr val="FFFFFF"/>
                      </a:solidFill>
                      <a:prstDash val="solid"/>
                      <a:round/>
                      <a:headEnd type="none" w="med" len="med"/>
                      <a:tailEnd type="none" w="med" len="med"/>
                    </a:lnL>
                    <a:lnR>
                      <a:noFill/>
                    </a:lnR>
                    <a:lnT>
                      <a:noFill/>
                    </a:lnT>
                    <a:lnB>
                      <a:noFill/>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400" b="0" i="0" u="none" strike="noStrike" kern="1200" dirty="0">
                          <a:solidFill>
                            <a:srgbClr val="375623"/>
                          </a:solidFill>
                          <a:effectLst/>
                          <a:latin typeface="Calibri" panose="020F0502020204030204" pitchFamily="34" charset="0"/>
                          <a:ea typeface="+mn-ea"/>
                          <a:cs typeface="+mn-cs"/>
                        </a:rPr>
                        <a:t> $         47,500 </a:t>
                      </a: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2021</a:t>
                      </a:r>
                    </a:p>
                  </a:txBody>
                  <a:tcPr marL="5006" marR="5006" marT="5006" marB="0" anchor="ctr">
                    <a:lnL>
                      <a:noFill/>
                    </a:lnL>
                    <a:lnR>
                      <a:noFill/>
                    </a:lnR>
                    <a:lnT>
                      <a:noFill/>
                    </a:lnT>
                    <a:lnB>
                      <a:noFill/>
                    </a:lnB>
                  </a:tcPr>
                </a:tc>
                <a:extLst>
                  <a:ext uri="{0D108BD9-81ED-4DB2-BD59-A6C34878D82A}">
                    <a16:rowId xmlns:a16="http://schemas.microsoft.com/office/drawing/2014/main" val="3285812790"/>
                  </a:ext>
                </a:extLst>
              </a:tr>
              <a:tr h="107593">
                <a:tc>
                  <a:txBody>
                    <a:bodyPr/>
                    <a:lstStyle/>
                    <a:p>
                      <a:pPr marL="111125" lvl="1" indent="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Other Trails Improvements</a:t>
                      </a:r>
                    </a:p>
                  </a:txBody>
                  <a:tcPr marL="60179" marR="5006" marT="500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marL="0" algn="l" defTabSz="914400" rtl="0" eaLnBrk="1" fontAlgn="ctr"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w="12700" cap="flat" cmpd="sng" algn="ctr">
                      <a:solidFill>
                        <a:srgbClr val="FFFFFF"/>
                      </a:solidFill>
                      <a:prstDash val="solid"/>
                      <a:round/>
                      <a:headEnd type="none" w="med" len="med"/>
                      <a:tailEnd type="none" w="med" len="med"/>
                    </a:lnL>
                    <a:lnR>
                      <a:noFill/>
                    </a:lnR>
                    <a:lnT>
                      <a:noFill/>
                    </a:lnT>
                    <a:lnB>
                      <a:noFill/>
                    </a:lnB>
                  </a:tcPr>
                </a:tc>
                <a:tc>
                  <a:txBody>
                    <a:bodyPr/>
                    <a:lstStyle/>
                    <a:p>
                      <a:pPr marL="0" algn="ctr"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         TBD</a:t>
                      </a:r>
                    </a:p>
                  </a:txBody>
                  <a:tcPr marL="5006" marR="5006" marT="5006" marB="0" anchor="b">
                    <a:lnL>
                      <a:noFill/>
                    </a:lnL>
                    <a:lnR>
                      <a:noFill/>
                    </a:lnR>
                    <a:lnT>
                      <a:noFill/>
                    </a:lnT>
                    <a:lnB>
                      <a:noFill/>
                    </a:lnB>
                  </a:tcPr>
                </a:tc>
                <a:tc>
                  <a:txBody>
                    <a:bodyPr/>
                    <a:lstStyle/>
                    <a:p>
                      <a:pPr marL="0" algn="l" defTabSz="914400" rtl="0" eaLnBrk="1" fontAlgn="ctr"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            TBD</a:t>
                      </a:r>
                    </a:p>
                  </a:txBody>
                  <a:tcPr marL="5006" marR="5006" marT="5006" marB="0" anchor="ctr">
                    <a:lnL>
                      <a:noFill/>
                    </a:lnL>
                    <a:lnR>
                      <a:noFill/>
                    </a:lnR>
                    <a:lnT>
                      <a:noFill/>
                    </a:lnT>
                    <a:lnB>
                      <a:noFill/>
                    </a:lnB>
                  </a:tcPr>
                </a:tc>
                <a:extLst>
                  <a:ext uri="{0D108BD9-81ED-4DB2-BD59-A6C34878D82A}">
                    <a16:rowId xmlns:a16="http://schemas.microsoft.com/office/drawing/2014/main" val="4173262639"/>
                  </a:ext>
                </a:extLst>
              </a:tr>
              <a:tr h="103801">
                <a:tc>
                  <a:txBody>
                    <a:bodyPr/>
                    <a:lstStyle/>
                    <a:p>
                      <a:pPr marL="0" algn="l" defTabSz="914400" rtl="0" eaLnBrk="1" fontAlgn="ctr" latinLnBrk="0" hangingPunct="1"/>
                      <a:r>
                        <a:rPr lang="en-US" sz="1400" b="0" i="0" u="none" strike="noStrike" kern="1200">
                          <a:solidFill>
                            <a:srgbClr val="375623"/>
                          </a:solidFill>
                          <a:effectLst/>
                          <a:latin typeface="Calibri" panose="020F0502020204030204" pitchFamily="34" charset="0"/>
                          <a:ea typeface="+mn-ea"/>
                          <a:cs typeface="+mn-cs"/>
                        </a:rPr>
                        <a:t> </a:t>
                      </a:r>
                    </a:p>
                  </a:txBody>
                  <a:tcPr marL="60179" marR="5006" marT="5006" marB="0" anchor="ctr">
                    <a:lnL>
                      <a:noFill/>
                    </a:lnL>
                    <a:lnR>
                      <a:noFill/>
                    </a:lnR>
                    <a:lnT w="12700" cap="flat" cmpd="sng" algn="ctr">
                      <a:solidFill>
                        <a:srgbClr val="FFFFFF"/>
                      </a:solidFill>
                      <a:prstDash val="solid"/>
                      <a:round/>
                      <a:headEnd type="none" w="med" len="med"/>
                      <a:tailEnd type="none" w="med" len="med"/>
                    </a:lnT>
                    <a:lnB>
                      <a:noFill/>
                    </a:lnB>
                    <a:solidFill>
                      <a:srgbClr val="FFFFFF"/>
                    </a:solidFill>
                  </a:tcPr>
                </a:tc>
                <a:tc>
                  <a:txBody>
                    <a:bodyPr/>
                    <a:lstStyle/>
                    <a:p>
                      <a:pPr marL="0" algn="l" defTabSz="914400" rtl="0" eaLnBrk="1" fontAlgn="ctr"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ctr"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ctr">
                    <a:lnL>
                      <a:noFill/>
                    </a:lnL>
                    <a:lnR>
                      <a:noFill/>
                    </a:lnR>
                    <a:lnT>
                      <a:noFill/>
                    </a:lnT>
                    <a:lnB>
                      <a:noFill/>
                    </a:lnB>
                  </a:tcPr>
                </a:tc>
                <a:extLst>
                  <a:ext uri="{0D108BD9-81ED-4DB2-BD59-A6C34878D82A}">
                    <a16:rowId xmlns:a16="http://schemas.microsoft.com/office/drawing/2014/main" val="2006738136"/>
                  </a:ext>
                </a:extLst>
              </a:tr>
              <a:tr h="107593">
                <a:tc>
                  <a:txBody>
                    <a:bodyPr/>
                    <a:lstStyle/>
                    <a:p>
                      <a:pPr algn="l" fontAlgn="b"/>
                      <a:endParaRPr lang="en-US" sz="200" b="0" i="0" u="none" strike="noStrike" dirty="0">
                        <a:solidFill>
                          <a:srgbClr val="375623"/>
                        </a:solidFill>
                        <a:effectLst/>
                        <a:latin typeface="Arial" panose="020B0604020202020204" pitchFamily="34" charset="0"/>
                      </a:endParaRPr>
                    </a:p>
                  </a:txBody>
                  <a:tcPr marL="5006" marR="5006" marT="5006" marB="0" anchor="b">
                    <a:lnL>
                      <a:noFill/>
                    </a:lnL>
                    <a:lnR>
                      <a:noFill/>
                    </a:lnR>
                    <a:lnT w="12700" cap="flat" cmpd="sng" algn="ctr">
                      <a:noFill/>
                      <a:prstDash val="solid"/>
                      <a:round/>
                      <a:headEnd type="none" w="med" len="med"/>
                      <a:tailEnd type="none" w="med" len="med"/>
                    </a:lnT>
                    <a:lnB>
                      <a:noFill/>
                    </a:lnB>
                  </a:tcPr>
                </a:tc>
                <a:tc>
                  <a:txBody>
                    <a:bodyPr/>
                    <a:lstStyle/>
                    <a:p>
                      <a:pPr algn="l" fontAlgn="b"/>
                      <a:endParaRPr lang="en-US" sz="200" b="0" i="0" u="none" strike="noStrike">
                        <a:solidFill>
                          <a:srgbClr val="375623"/>
                        </a:solidFill>
                        <a:effectLst/>
                        <a:latin typeface="Arial" panose="020B0604020202020204" pitchFamily="34" charset="0"/>
                      </a:endParaRPr>
                    </a:p>
                  </a:txBody>
                  <a:tcPr marL="5006" marR="5006" marT="5006" marB="0" anchor="b">
                    <a:lnL>
                      <a:noFill/>
                    </a:lnL>
                    <a:lnR>
                      <a:noFill/>
                    </a:lnR>
                    <a:lnT w="12700" cap="flat" cmpd="sng" algn="ctr">
                      <a:noFill/>
                      <a:prstDash val="solid"/>
                      <a:round/>
                      <a:headEnd type="none" w="med" len="med"/>
                      <a:tailEnd type="none" w="med" len="med"/>
                    </a:lnT>
                    <a:lnB>
                      <a:noFill/>
                    </a:lnB>
                  </a:tcPr>
                </a:tc>
                <a:tc>
                  <a:txBody>
                    <a:bodyPr/>
                    <a:lstStyle/>
                    <a:p>
                      <a:pPr algn="l" fontAlgn="b"/>
                      <a:endParaRPr lang="en-US" sz="300" b="0" i="0" u="none" strike="noStrike" dirty="0">
                        <a:solidFill>
                          <a:srgbClr val="375623"/>
                        </a:solidFill>
                        <a:effectLst/>
                        <a:latin typeface="Calibri" panose="020F0502020204030204" pitchFamily="34" charset="0"/>
                      </a:endParaRPr>
                    </a:p>
                  </a:txBody>
                  <a:tcPr marL="5006" marR="5006" marT="5006" marB="0" anchor="b">
                    <a:lnL>
                      <a:noFill/>
                    </a:lnL>
                    <a:lnR>
                      <a:noFill/>
                    </a:lnR>
                    <a:lnT>
                      <a:noFill/>
                    </a:lnT>
                    <a:lnB>
                      <a:noFill/>
                    </a:lnB>
                  </a:tcPr>
                </a:tc>
                <a:tc>
                  <a:txBody>
                    <a:bodyPr/>
                    <a:lstStyle/>
                    <a:p>
                      <a:pPr algn="l" fontAlgn="b"/>
                      <a:endParaRPr lang="en-US" sz="200" b="0" i="0" u="none" strike="noStrike" dirty="0">
                        <a:solidFill>
                          <a:srgbClr val="375623"/>
                        </a:solidFill>
                        <a:effectLst/>
                        <a:latin typeface="Arial" panose="020B0604020202020204" pitchFamily="34" charset="0"/>
                      </a:endParaRPr>
                    </a:p>
                  </a:txBody>
                  <a:tcPr marL="5006" marR="5006" marT="5006" marB="0" anchor="b">
                    <a:lnL>
                      <a:noFill/>
                    </a:lnL>
                    <a:lnR>
                      <a:noFill/>
                    </a:lnR>
                    <a:lnT>
                      <a:noFill/>
                    </a:lnT>
                    <a:lnB>
                      <a:noFill/>
                    </a:lnB>
                  </a:tcPr>
                </a:tc>
                <a:tc>
                  <a:txBody>
                    <a:bodyPr/>
                    <a:lstStyle/>
                    <a:p>
                      <a:pPr algn="ctr" fontAlgn="ctr"/>
                      <a:endParaRPr lang="en-US" sz="200" b="0" i="0" u="none" strike="noStrike" dirty="0">
                        <a:solidFill>
                          <a:srgbClr val="375623"/>
                        </a:solidFill>
                        <a:effectLst/>
                        <a:latin typeface="Arial" panose="020B0604020202020204" pitchFamily="34" charset="0"/>
                      </a:endParaRPr>
                    </a:p>
                  </a:txBody>
                  <a:tcPr marL="5006" marR="5006" marT="5006" marB="0" anchor="ctr">
                    <a:lnL>
                      <a:noFill/>
                    </a:lnL>
                    <a:lnR>
                      <a:noFill/>
                    </a:lnR>
                    <a:lnT>
                      <a:noFill/>
                    </a:lnT>
                    <a:lnB>
                      <a:noFill/>
                    </a:lnB>
                  </a:tcPr>
                </a:tc>
                <a:extLst>
                  <a:ext uri="{0D108BD9-81ED-4DB2-BD59-A6C34878D82A}">
                    <a16:rowId xmlns:a16="http://schemas.microsoft.com/office/drawing/2014/main" val="2263529978"/>
                  </a:ext>
                </a:extLst>
              </a:tr>
            </a:tbl>
          </a:graphicData>
        </a:graphic>
      </p:graphicFrame>
    </p:spTree>
    <p:extLst>
      <p:ext uri="{BB962C8B-B14F-4D97-AF65-F5344CB8AC3E}">
        <p14:creationId xmlns:p14="http://schemas.microsoft.com/office/powerpoint/2010/main" val="36091460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5615C58-C48B-462D-A39E-E911CBD28D31}"/>
              </a:ext>
            </a:extLst>
          </p:cNvPr>
          <p:cNvSpPr/>
          <p:nvPr/>
        </p:nvSpPr>
        <p:spPr>
          <a:xfrm>
            <a:off x="0" y="0"/>
            <a:ext cx="3474720" cy="6858000"/>
          </a:xfrm>
          <a:prstGeom prst="rect">
            <a:avLst/>
          </a:prstGeom>
          <a:ln>
            <a:solidFill>
              <a:schemeClr val="accent4">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4A36DF8-5C38-4D7F-B9EE-266FB7ED4F2D}"/>
              </a:ext>
            </a:extLst>
          </p:cNvPr>
          <p:cNvSpPr txBox="1"/>
          <p:nvPr/>
        </p:nvSpPr>
        <p:spPr>
          <a:xfrm>
            <a:off x="157466" y="2573856"/>
            <a:ext cx="3170904" cy="1571841"/>
          </a:xfrm>
          <a:prstGeom prst="rect">
            <a:avLst/>
          </a:prstGeom>
          <a:noFill/>
        </p:spPr>
        <p:txBody>
          <a:bodyPr wrap="square" rtlCol="0">
            <a:spAutoFit/>
          </a:bodyPr>
          <a:lstStyle/>
          <a:p>
            <a:pPr algn="ctr" defTabSz="914400">
              <a:lnSpc>
                <a:spcPct val="84000"/>
              </a:lnSpc>
              <a:spcBef>
                <a:spcPct val="0"/>
              </a:spcBef>
              <a:tabLst>
                <a:tab pos="1203325" algn="l"/>
              </a:tabLst>
            </a:pPr>
            <a:r>
              <a:rPr lang="en-US" sz="3800" b="1" dirty="0">
                <a:solidFill>
                  <a:schemeClr val="bg1"/>
                </a:solidFill>
                <a:latin typeface="+mj-lt"/>
                <a:ea typeface="+mj-ea"/>
                <a:cs typeface="+mj-cs"/>
              </a:rPr>
              <a:t>CAPITAL IMPROVEMENT</a:t>
            </a:r>
          </a:p>
          <a:p>
            <a:pPr algn="ctr" defTabSz="914400">
              <a:lnSpc>
                <a:spcPct val="84000"/>
              </a:lnSpc>
              <a:spcBef>
                <a:spcPct val="0"/>
              </a:spcBef>
              <a:tabLst>
                <a:tab pos="1203325" algn="l"/>
              </a:tabLst>
            </a:pPr>
            <a:r>
              <a:rPr lang="en-US" sz="3800" b="1" dirty="0">
                <a:solidFill>
                  <a:schemeClr val="bg1"/>
                </a:solidFill>
                <a:latin typeface="+mj-lt"/>
                <a:ea typeface="+mj-ea"/>
                <a:cs typeface="+mj-cs"/>
              </a:rPr>
              <a:t>PROJECTS</a:t>
            </a:r>
          </a:p>
        </p:txBody>
      </p:sp>
      <p:graphicFrame>
        <p:nvGraphicFramePr>
          <p:cNvPr id="8" name="Content Placeholder 7">
            <a:extLst>
              <a:ext uri="{FF2B5EF4-FFF2-40B4-BE49-F238E27FC236}">
                <a16:creationId xmlns:a16="http://schemas.microsoft.com/office/drawing/2014/main" id="{509FFE15-F225-4289-86A6-B123287CDC3E}"/>
              </a:ext>
            </a:extLst>
          </p:cNvPr>
          <p:cNvGraphicFramePr>
            <a:graphicFrameLocks noGrp="1"/>
          </p:cNvGraphicFramePr>
          <p:nvPr>
            <p:ph idx="1"/>
            <p:extLst>
              <p:ext uri="{D42A27DB-BD31-4B8C-83A1-F6EECF244321}">
                <p14:modId xmlns:p14="http://schemas.microsoft.com/office/powerpoint/2010/main" val="230632458"/>
              </p:ext>
            </p:extLst>
          </p:nvPr>
        </p:nvGraphicFramePr>
        <p:xfrm>
          <a:off x="3788516" y="893902"/>
          <a:ext cx="8001537" cy="5636494"/>
        </p:xfrm>
        <a:graphic>
          <a:graphicData uri="http://schemas.openxmlformats.org/drawingml/2006/table">
            <a:tbl>
              <a:tblPr/>
              <a:tblGrid>
                <a:gridCol w="3291841">
                  <a:extLst>
                    <a:ext uri="{9D8B030D-6E8A-4147-A177-3AD203B41FA5}">
                      <a16:colId xmlns:a16="http://schemas.microsoft.com/office/drawing/2014/main" val="2617550049"/>
                    </a:ext>
                  </a:extLst>
                </a:gridCol>
                <a:gridCol w="594894">
                  <a:extLst>
                    <a:ext uri="{9D8B030D-6E8A-4147-A177-3AD203B41FA5}">
                      <a16:colId xmlns:a16="http://schemas.microsoft.com/office/drawing/2014/main" val="2518077442"/>
                    </a:ext>
                  </a:extLst>
                </a:gridCol>
                <a:gridCol w="1280161">
                  <a:extLst>
                    <a:ext uri="{9D8B030D-6E8A-4147-A177-3AD203B41FA5}">
                      <a16:colId xmlns:a16="http://schemas.microsoft.com/office/drawing/2014/main" val="3270367510"/>
                    </a:ext>
                  </a:extLst>
                </a:gridCol>
                <a:gridCol w="1554480">
                  <a:extLst>
                    <a:ext uri="{9D8B030D-6E8A-4147-A177-3AD203B41FA5}">
                      <a16:colId xmlns:a16="http://schemas.microsoft.com/office/drawing/2014/main" val="1647451441"/>
                    </a:ext>
                  </a:extLst>
                </a:gridCol>
                <a:gridCol w="1280161">
                  <a:extLst>
                    <a:ext uri="{9D8B030D-6E8A-4147-A177-3AD203B41FA5}">
                      <a16:colId xmlns:a16="http://schemas.microsoft.com/office/drawing/2014/main" val="185212285"/>
                    </a:ext>
                  </a:extLst>
                </a:gridCol>
              </a:tblGrid>
              <a:tr h="342065">
                <a:tc>
                  <a:txBody>
                    <a:bodyPr/>
                    <a:lstStyle/>
                    <a:p>
                      <a:pPr algn="l" fontAlgn="ctr"/>
                      <a:endParaRPr lang="en-US" sz="1400" b="1" i="0" u="none" strike="noStrike" dirty="0">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tc>
                  <a:txBody>
                    <a:bodyPr/>
                    <a:lstStyle/>
                    <a:p>
                      <a:pPr algn="l" fontAlgn="ctr"/>
                      <a:endParaRPr lang="en-US" sz="1400" b="1" i="0" u="none" strike="noStrike">
                        <a:solidFill>
                          <a:srgbClr val="375623"/>
                        </a:solidFill>
                        <a:effectLst/>
                        <a:latin typeface="Calibri" panose="020F0502020204030204" pitchFamily="34" charset="0"/>
                      </a:endParaRPr>
                    </a:p>
                  </a:txBody>
                  <a:tcPr marL="5006" marR="5006" marT="5006" marB="0" anchor="ctr">
                    <a:lnL>
                      <a:noFill/>
                    </a:lnL>
                    <a:lnR>
                      <a:noFill/>
                    </a:lnR>
                    <a:lnT>
                      <a:noFill/>
                    </a:lnT>
                    <a:lnB>
                      <a:noFill/>
                    </a:lnB>
                  </a:tcPr>
                </a:tc>
                <a:tc>
                  <a:txBody>
                    <a:bodyPr/>
                    <a:lstStyle/>
                    <a:p>
                      <a:pPr algn="ctr" rtl="0" fontAlgn="ctr"/>
                      <a:r>
                        <a:rPr lang="en-US" sz="1400" b="1" i="0" u="none" strike="noStrike" dirty="0">
                          <a:solidFill>
                            <a:srgbClr val="375623"/>
                          </a:solidFill>
                          <a:effectLst/>
                          <a:latin typeface="Calibri" panose="020F0502020204030204" pitchFamily="34" charset="0"/>
                        </a:rPr>
                        <a:t>Annual Cost  </a:t>
                      </a:r>
                      <a:r>
                        <a:rPr lang="en-US" sz="1200" b="0" i="1" u="none" strike="noStrike" dirty="0">
                          <a:solidFill>
                            <a:srgbClr val="375623"/>
                          </a:solidFill>
                          <a:effectLst/>
                          <a:latin typeface="Calibri" panose="020F0502020204030204" pitchFamily="34" charset="0"/>
                        </a:rPr>
                        <a:t>(one-time projects)</a:t>
                      </a:r>
                    </a:p>
                  </a:txBody>
                  <a:tcPr marL="5006" marR="5006" marT="5006"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tc>
                  <a:txBody>
                    <a:bodyPr/>
                    <a:lstStyle/>
                    <a:p>
                      <a:pPr algn="ctr" rtl="0" fontAlgn="ctr"/>
                      <a:r>
                        <a:rPr lang="en-US" sz="1400" b="1" i="0" u="none" strike="noStrike" dirty="0">
                          <a:solidFill>
                            <a:srgbClr val="375623"/>
                          </a:solidFill>
                          <a:effectLst/>
                          <a:latin typeface="Calibri" panose="020F0502020204030204" pitchFamily="34" charset="0"/>
                        </a:rPr>
                        <a:t>   Total Cost     </a:t>
                      </a:r>
                      <a:r>
                        <a:rPr lang="en-US" sz="1200" b="0" i="1" u="none" strike="noStrike" kern="1200" dirty="0">
                          <a:solidFill>
                            <a:srgbClr val="375623"/>
                          </a:solidFill>
                          <a:effectLst/>
                          <a:latin typeface="Calibri" panose="020F0502020204030204" pitchFamily="34" charset="0"/>
                          <a:ea typeface="+mn-ea"/>
                          <a:cs typeface="+mn-cs"/>
                        </a:rPr>
                        <a:t>(multiple year projects)</a:t>
                      </a:r>
                    </a:p>
                  </a:txBody>
                  <a:tcPr marL="5006" marR="5006" marT="5006"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tc>
                  <a:txBody>
                    <a:bodyPr/>
                    <a:lstStyle/>
                    <a:p>
                      <a:pPr algn="ctr" rtl="0" fontAlgn="ctr"/>
                      <a:r>
                        <a:rPr lang="en-US" sz="1400" b="1" i="0" u="none" strike="noStrike">
                          <a:solidFill>
                            <a:srgbClr val="375623"/>
                          </a:solidFill>
                          <a:effectLst/>
                          <a:latin typeface="Calibri" panose="020F0502020204030204" pitchFamily="34" charset="0"/>
                        </a:rPr>
                        <a:t>Estimated Timeframe</a:t>
                      </a:r>
                    </a:p>
                  </a:txBody>
                  <a:tcPr marL="5006" marR="5006" marT="5006"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extLst>
                  <a:ext uri="{0D108BD9-81ED-4DB2-BD59-A6C34878D82A}">
                    <a16:rowId xmlns:a16="http://schemas.microsoft.com/office/drawing/2014/main" val="450657197"/>
                  </a:ext>
                </a:extLst>
              </a:tr>
              <a:tr h="175828">
                <a:tc>
                  <a:txBody>
                    <a:bodyPr/>
                    <a:lstStyle/>
                    <a:p>
                      <a:pPr marL="0" algn="l" defTabSz="914400" rtl="0" eaLnBrk="1" fontAlgn="ctr" latinLnBrk="0" hangingPunct="1"/>
                      <a:endParaRPr lang="en-US" sz="1400" b="1" i="0" u="none" strike="noStrike" kern="1200" dirty="0">
                        <a:solidFill>
                          <a:srgbClr val="375623"/>
                        </a:solidFill>
                        <a:effectLst/>
                        <a:latin typeface="Calibri" panose="020F0502020204030204" pitchFamily="34" charset="0"/>
                        <a:ea typeface="+mn-ea"/>
                        <a:cs typeface="+mn-cs"/>
                      </a:endParaRPr>
                    </a:p>
                  </a:txBody>
                  <a:tcPr marL="5006" marR="5006" marT="5006" marB="0" anchor="ctr">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solidFill>
                        <a:srgbClr val="BF8F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solidFill>
                        <a:srgbClr val="BF8F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solidFill>
                        <a:srgbClr val="BF8F00"/>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758418252"/>
                  </a:ext>
                </a:extLst>
              </a:tr>
              <a:tr h="117359">
                <a:tc>
                  <a:txBody>
                    <a:bodyPr/>
                    <a:lstStyle/>
                    <a:p>
                      <a:pPr marL="0" algn="l" defTabSz="914400" rtl="0" eaLnBrk="1" fontAlgn="ctr" latinLnBrk="0" hangingPunct="1"/>
                      <a:r>
                        <a:rPr lang="en-US" sz="1400" b="1" i="0" u="none" strike="noStrike" kern="1200" dirty="0">
                          <a:solidFill>
                            <a:srgbClr val="375623"/>
                          </a:solidFill>
                          <a:effectLst/>
                          <a:latin typeface="Calibri" panose="020F0502020204030204" pitchFamily="34" charset="0"/>
                          <a:ea typeface="+mn-ea"/>
                          <a:cs typeface="+mn-cs"/>
                        </a:rPr>
                        <a:t>Other Road &amp; Drainage Improvements</a:t>
                      </a:r>
                    </a:p>
                  </a:txBody>
                  <a:tcPr marL="5006" marR="5006" marT="5006" marB="0" anchor="ctr">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27269500"/>
                  </a:ext>
                </a:extLst>
              </a:tr>
              <a:tr h="117359">
                <a:tc>
                  <a:txBody>
                    <a:bodyPr/>
                    <a:lstStyle/>
                    <a:p>
                      <a:pPr marL="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Paving &amp; drainage improvements on Town roads: </a:t>
                      </a:r>
                    </a:p>
                  </a:txBody>
                  <a:tcPr marL="5006" marR="5006" marT="5006" marB="0" anchor="ctr">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74367643"/>
                  </a:ext>
                </a:extLst>
              </a:tr>
              <a:tr h="117359">
                <a:tc>
                  <a:txBody>
                    <a:bodyPr/>
                    <a:lstStyle/>
                    <a:p>
                      <a:pPr marL="111125" indent="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North B Rd </a:t>
                      </a:r>
                    </a:p>
                  </a:txBody>
                  <a:tcPr marL="60179" marR="5006" marT="5006" marB="0" anchor="ctr">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2,333,775 </a:t>
                      </a:r>
                    </a:p>
                  </a:txBody>
                  <a:tcPr marL="9525" marR="9525" marT="952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TBD</a:t>
                      </a:r>
                    </a:p>
                  </a:txBody>
                  <a:tcPr marL="5006" marR="5006" marT="5006"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2868459"/>
                  </a:ext>
                </a:extLst>
              </a:tr>
              <a:tr h="117359">
                <a:tc>
                  <a:txBody>
                    <a:bodyPr/>
                    <a:lstStyle/>
                    <a:p>
                      <a:pPr marL="111125" indent="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Tangerine, Citrus, Los Angeles, San Diego, Flamingo, Paradise, 22 Road North, Raymond, Gruber, 147th, </a:t>
                      </a:r>
                    </a:p>
                  </a:txBody>
                  <a:tcPr marL="60179" marR="5006" marT="5006" marB="0" anchor="ctr">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2,000,000 </a:t>
                      </a:r>
                    </a:p>
                  </a:txBody>
                  <a:tcPr marL="9525" marR="9525" marT="952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TBD</a:t>
                      </a:r>
                    </a:p>
                  </a:txBody>
                  <a:tcPr marL="5006" marR="5006" marT="5006"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74243509"/>
                  </a:ext>
                </a:extLst>
              </a:tr>
              <a:tr h="117359">
                <a:tc>
                  <a:txBody>
                    <a:bodyPr/>
                    <a:lstStyle/>
                    <a:p>
                      <a:pPr marL="176213" indent="-176213"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Refurbish edges and resurface all 10 miles of OGEM roads , including necessary drainage</a:t>
                      </a:r>
                    </a:p>
                  </a:txBody>
                  <a:tcPr marL="5006" marR="5006" marT="5006" marB="0" anchor="ctr">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6,000,000 </a:t>
                      </a:r>
                    </a:p>
                  </a:txBody>
                  <a:tcPr marL="9525" marR="9525" marT="952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TBD</a:t>
                      </a:r>
                    </a:p>
                  </a:txBody>
                  <a:tcPr marL="5006" marR="5006" marT="5006"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91122798"/>
                  </a:ext>
                </a:extLst>
              </a:tr>
              <a:tr h="117359">
                <a:tc>
                  <a:txBody>
                    <a:bodyPr/>
                    <a:lstStyle/>
                    <a:p>
                      <a:pPr marL="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Pave Collecting Canal</a:t>
                      </a:r>
                    </a:p>
                  </a:txBody>
                  <a:tcPr marL="5006" marR="5006" marT="5006" marB="0" anchor="ctr">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500,000 </a:t>
                      </a:r>
                    </a:p>
                  </a:txBody>
                  <a:tcPr marL="9525" marR="9525" marT="952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TBD</a:t>
                      </a:r>
                    </a:p>
                  </a:txBody>
                  <a:tcPr marL="5006" marR="5006" marT="5006"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66083163"/>
                  </a:ext>
                </a:extLst>
              </a:tr>
              <a:tr h="117359">
                <a:tc>
                  <a:txBody>
                    <a:bodyPr/>
                    <a:lstStyle/>
                    <a:p>
                      <a:pPr marL="176213" indent="-176213"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Pave D Road from Southern Blvd to Okeechobee</a:t>
                      </a:r>
                    </a:p>
                  </a:txBody>
                  <a:tcPr marL="5006" marR="5006" marT="5006" marB="0" anchor="ctr">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100,000 </a:t>
                      </a:r>
                    </a:p>
                  </a:txBody>
                  <a:tcPr marL="9525" marR="9525" marT="9525" marB="0" anchor="b">
                    <a:lnL>
                      <a:noFill/>
                    </a:lnL>
                    <a:lnR>
                      <a:noFill/>
                    </a:lnR>
                    <a:lnT w="12700" cap="flat" cmpd="sng" algn="ctr">
                      <a:no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no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US" sz="1400" b="0" i="0" u="none" strike="noStrike" kern="1200" dirty="0">
                        <a:solidFill>
                          <a:srgbClr val="375623"/>
                        </a:solidFill>
                        <a:effectLst/>
                        <a:latin typeface="Calibri" panose="020F0502020204030204" pitchFamily="34" charset="0"/>
                        <a:ea typeface="+mn-ea"/>
                        <a:cs typeface="+mn-cs"/>
                      </a:endParaRPr>
                    </a:p>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TBD</a:t>
                      </a:r>
                    </a:p>
                  </a:txBody>
                  <a:tcPr marL="5006" marR="5006" marT="5006" marB="0" anchor="b">
                    <a:lnL>
                      <a:noFill/>
                    </a:lnL>
                    <a:lnR>
                      <a:noFill/>
                    </a:lnR>
                    <a:lnT w="12700" cap="flat" cmpd="sng" algn="ctr">
                      <a:no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4067596922"/>
                  </a:ext>
                </a:extLst>
              </a:tr>
              <a:tr h="0">
                <a:tc>
                  <a:txBody>
                    <a:bodyPr/>
                    <a:lstStyle/>
                    <a:p>
                      <a:pPr marL="0" algn="l" defTabSz="914400" rtl="0" eaLnBrk="1" fontAlgn="ctr" latinLnBrk="0" hangingPunct="1"/>
                      <a:endParaRPr lang="en-US" sz="1400" b="1" i="0" u="none" strike="noStrike" kern="1200" dirty="0">
                        <a:solidFill>
                          <a:srgbClr val="375623"/>
                        </a:solidFill>
                        <a:effectLst/>
                        <a:latin typeface="Calibri" panose="020F0502020204030204" pitchFamily="34" charset="0"/>
                        <a:ea typeface="+mn-ea"/>
                        <a:cs typeface="+mn-cs"/>
                      </a:endParaRPr>
                    </a:p>
                  </a:txBody>
                  <a:tcPr marL="5006" marR="5006" marT="5006" marB="0" anchor="ctr">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44202375"/>
                  </a:ext>
                </a:extLst>
              </a:tr>
              <a:tr h="0">
                <a:tc>
                  <a:txBody>
                    <a:bodyPr/>
                    <a:lstStyle/>
                    <a:p>
                      <a:pPr marL="0" algn="l" defTabSz="914400" rtl="0" eaLnBrk="1" fontAlgn="ctr" latinLnBrk="0" hangingPunct="1"/>
                      <a:r>
                        <a:rPr lang="en-US" sz="1400" b="1" i="0" u="none" strike="noStrike" kern="1200" dirty="0">
                          <a:solidFill>
                            <a:srgbClr val="375623"/>
                          </a:solidFill>
                          <a:effectLst/>
                          <a:latin typeface="Calibri" panose="020F0502020204030204" pitchFamily="34" charset="0"/>
                          <a:ea typeface="+mn-ea"/>
                          <a:cs typeface="+mn-cs"/>
                        </a:rPr>
                        <a:t>SWM System Improvements</a:t>
                      </a:r>
                    </a:p>
                  </a:txBody>
                  <a:tcPr marL="5006" marR="5006" marT="5006" marB="0" anchor="ctr">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9050" cap="flat" cmpd="sng" algn="ctr">
                      <a:solidFill>
                        <a:srgbClr val="FFFFFF"/>
                      </a:solidFill>
                      <a:prstDash val="solid"/>
                      <a:round/>
                      <a:headEnd type="none" w="med" len="med"/>
                      <a:tailEnd type="none" w="med" len="med"/>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9050" cap="flat" cmpd="sng" algn="ctr">
                      <a:solidFill>
                        <a:srgbClr val="FFFFFF"/>
                      </a:solidFill>
                      <a:prstDash val="solid"/>
                      <a:round/>
                      <a:headEnd type="none" w="med" len="med"/>
                      <a:tailEnd type="none" w="med" len="med"/>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ctr">
                    <a:lnL>
                      <a:noFill/>
                    </a:lnL>
                    <a:lnR>
                      <a:noFill/>
                    </a:lnR>
                    <a:lnT w="19050" cap="flat" cmpd="sng" algn="ctr">
                      <a:solidFill>
                        <a:srgbClr val="FFFFFF"/>
                      </a:solidFill>
                      <a:prstDash val="solid"/>
                      <a:round/>
                      <a:headEnd type="none" w="med" len="med"/>
                      <a:tailEnd type="none" w="med" len="med"/>
                    </a:lnT>
                    <a:lnB>
                      <a:noFill/>
                    </a:lnB>
                  </a:tcPr>
                </a:tc>
                <a:extLst>
                  <a:ext uri="{0D108BD9-81ED-4DB2-BD59-A6C34878D82A}">
                    <a16:rowId xmlns:a16="http://schemas.microsoft.com/office/drawing/2014/main" val="1163356015"/>
                  </a:ext>
                </a:extLst>
              </a:tr>
              <a:tr h="312712">
                <a:tc>
                  <a:txBody>
                    <a:bodyPr/>
                    <a:lstStyle/>
                    <a:p>
                      <a:pPr marL="176213" indent="-176213"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Annual surface water management infrastructure project(s) to improve flood control, adherence to NPDES requirements and water quality.</a:t>
                      </a:r>
                    </a:p>
                  </a:txBody>
                  <a:tcPr marL="5006" marR="5006" marT="500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FFFF"/>
                    </a:solidFill>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w="12700" cap="flat" cmpd="sng" algn="ctr">
                      <a:solidFill>
                        <a:srgbClr val="FFFFFF"/>
                      </a:solidFill>
                      <a:prstDash val="solid"/>
                      <a:round/>
                      <a:headEnd type="none" w="med" len="med"/>
                      <a:tailEnd type="none" w="med" len="med"/>
                    </a:lnL>
                    <a:lnR>
                      <a:noFill/>
                    </a:lnR>
                    <a:lnT>
                      <a:noFill/>
                    </a:lnT>
                    <a:lnB>
                      <a:noFill/>
                    </a:lnB>
                  </a:tcPr>
                </a:tc>
                <a:tc>
                  <a:txBody>
                    <a:bodyPr/>
                    <a:lstStyle/>
                    <a:p>
                      <a:pPr marL="0" algn="l"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 $      1,800,000 </a:t>
                      </a:r>
                    </a:p>
                  </a:txBody>
                  <a:tcPr marL="9525" marR="9525" marT="9525"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ctr" defTabSz="914400" rtl="0" eaLnBrk="1" fontAlgn="b" latinLnBrk="0" hangingPunct="1"/>
                      <a:r>
                        <a:rPr lang="en-US" sz="1400" b="0" i="0" u="none" strike="noStrike" kern="1200" dirty="0">
                          <a:solidFill>
                            <a:srgbClr val="375623"/>
                          </a:solidFill>
                          <a:effectLst/>
                          <a:latin typeface="Calibri" panose="020F0502020204030204" pitchFamily="34" charset="0"/>
                          <a:ea typeface="+mn-ea"/>
                          <a:cs typeface="+mn-cs"/>
                        </a:rPr>
                        <a:t>TBD</a:t>
                      </a:r>
                    </a:p>
                  </a:txBody>
                  <a:tcPr marL="5006" marR="5006" marT="5006" marB="0" anchor="b">
                    <a:lnL>
                      <a:noFill/>
                    </a:lnL>
                    <a:lnR>
                      <a:noFill/>
                    </a:lnR>
                    <a:lnT>
                      <a:noFill/>
                    </a:lnT>
                    <a:lnB>
                      <a:noFill/>
                    </a:lnB>
                  </a:tcPr>
                </a:tc>
                <a:extLst>
                  <a:ext uri="{0D108BD9-81ED-4DB2-BD59-A6C34878D82A}">
                    <a16:rowId xmlns:a16="http://schemas.microsoft.com/office/drawing/2014/main" val="3297185071"/>
                  </a:ext>
                </a:extLst>
              </a:tr>
              <a:tr h="107593">
                <a:tc>
                  <a:txBody>
                    <a:bodyPr/>
                    <a:lstStyle/>
                    <a:p>
                      <a:pPr marL="0" algn="l" defTabSz="914400" rtl="0" eaLnBrk="1" fontAlgn="ctr" latinLnBrk="0" hangingPunct="1"/>
                      <a:endParaRPr lang="en-US" sz="1400" b="1"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w="12700" cap="flat" cmpd="sng" algn="ctr">
                      <a:solidFill>
                        <a:srgbClr val="FFFFFF"/>
                      </a:solidFill>
                      <a:prstDash val="solid"/>
                      <a:round/>
                      <a:headEnd type="none" w="med" len="med"/>
                      <a:tailEnd type="none" w="med" len="med"/>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ctr">
                    <a:lnL>
                      <a:noFill/>
                    </a:lnL>
                    <a:lnR>
                      <a:noFill/>
                    </a:lnR>
                    <a:lnT>
                      <a:noFill/>
                    </a:lnT>
                    <a:lnB>
                      <a:noFill/>
                    </a:lnB>
                  </a:tcPr>
                </a:tc>
                <a:extLst>
                  <a:ext uri="{0D108BD9-81ED-4DB2-BD59-A6C34878D82A}">
                    <a16:rowId xmlns:a16="http://schemas.microsoft.com/office/drawing/2014/main" val="3507232317"/>
                  </a:ext>
                </a:extLst>
              </a:tr>
              <a:tr h="117359">
                <a:tc>
                  <a:txBody>
                    <a:bodyPr/>
                    <a:lstStyle/>
                    <a:p>
                      <a:pPr marL="0" algn="l" defTabSz="914400" rtl="0" eaLnBrk="1" fontAlgn="ctr" latinLnBrk="0" hangingPunct="1"/>
                      <a:r>
                        <a:rPr lang="en-US" sz="1400" b="1" i="0" u="none" strike="noStrike" kern="1200" dirty="0">
                          <a:solidFill>
                            <a:srgbClr val="375623"/>
                          </a:solidFill>
                          <a:effectLst/>
                          <a:latin typeface="Calibri" panose="020F0502020204030204" pitchFamily="34" charset="0"/>
                          <a:ea typeface="+mn-ea"/>
                          <a:cs typeface="+mn-cs"/>
                        </a:rPr>
                        <a:t>Intersection Signals</a:t>
                      </a:r>
                    </a:p>
                  </a:txBody>
                  <a:tcPr marL="5006" marR="5006" marT="5006" marB="0" anchor="ctr">
                    <a:lnL>
                      <a:noFill/>
                    </a:lnL>
                    <a:lnR>
                      <a:noFill/>
                    </a:lnR>
                    <a:lnT>
                      <a:noFill/>
                    </a:lnT>
                    <a:lnB w="12700" cap="flat" cmpd="sng" algn="ctr">
                      <a:solidFill>
                        <a:srgbClr val="FFFFFF"/>
                      </a:solidFill>
                      <a:prstDash val="solid"/>
                      <a:round/>
                      <a:headEnd type="none" w="med" len="med"/>
                      <a:tailEnd type="none" w="med" len="med"/>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ctr">
                    <a:lnL>
                      <a:noFill/>
                    </a:lnL>
                    <a:lnR>
                      <a:noFill/>
                    </a:lnR>
                    <a:lnT>
                      <a:noFill/>
                    </a:lnT>
                    <a:lnB>
                      <a:noFill/>
                    </a:lnB>
                  </a:tcPr>
                </a:tc>
                <a:extLst>
                  <a:ext uri="{0D108BD9-81ED-4DB2-BD59-A6C34878D82A}">
                    <a16:rowId xmlns:a16="http://schemas.microsoft.com/office/drawing/2014/main" val="1696332233"/>
                  </a:ext>
                </a:extLst>
              </a:tr>
              <a:tr h="107593">
                <a:tc>
                  <a:txBody>
                    <a:bodyPr/>
                    <a:lstStyle/>
                    <a:p>
                      <a:pPr marL="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Okeechobee at D road</a:t>
                      </a:r>
                    </a:p>
                  </a:txBody>
                  <a:tcPr marL="5006" marR="5006" marT="500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w="12700" cap="flat" cmpd="sng" algn="ctr">
                      <a:solidFill>
                        <a:srgbClr val="FFFFFF"/>
                      </a:solidFill>
                      <a:prstDash val="solid"/>
                      <a:round/>
                      <a:headEnd type="none" w="med" len="med"/>
                      <a:tailEnd type="none" w="med" len="med"/>
                    </a:lnL>
                    <a:lnR>
                      <a:noFill/>
                    </a:lnR>
                    <a:lnT>
                      <a:noFill/>
                    </a:lnT>
                    <a:lnB>
                      <a:noFill/>
                    </a:lnB>
                  </a:tcPr>
                </a:tc>
                <a:tc>
                  <a:txBody>
                    <a:bodyPr/>
                    <a:lstStyle/>
                    <a:p>
                      <a:pPr marL="0" algn="ctr"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         TBD</a:t>
                      </a:r>
                    </a:p>
                  </a:txBody>
                  <a:tcPr marL="5006" marR="5006" marT="5006" marB="0" anchor="b">
                    <a:lnL>
                      <a:noFill/>
                    </a:lnL>
                    <a:lnR>
                      <a:noFill/>
                    </a:lnR>
                    <a:lnT>
                      <a:noFill/>
                    </a:lnT>
                    <a:lnB>
                      <a:noFill/>
                    </a:lnB>
                  </a:tcPr>
                </a:tc>
                <a:tc>
                  <a:txBody>
                    <a:bodyPr/>
                    <a:lstStyle/>
                    <a:p>
                      <a:pPr marL="0" algn="l" defTabSz="914400" rtl="0" eaLnBrk="1" fontAlgn="ctr"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ctr" latinLnBrk="0" hangingPunct="1"/>
                      <a:r>
                        <a:rPr lang="en-US" sz="1400" b="0" i="0" u="none" strike="noStrike" kern="1200" dirty="0">
                          <a:solidFill>
                            <a:srgbClr val="375623"/>
                          </a:solidFill>
                          <a:effectLst/>
                          <a:latin typeface="Calibri" panose="020F0502020204030204" pitchFamily="34" charset="0"/>
                          <a:ea typeface="+mn-ea"/>
                          <a:cs typeface="+mn-cs"/>
                        </a:rPr>
                        <a:t>            TBD</a:t>
                      </a:r>
                    </a:p>
                  </a:txBody>
                  <a:tcPr marL="5006" marR="5006" marT="5006" marB="0" anchor="ctr">
                    <a:lnL>
                      <a:noFill/>
                    </a:lnL>
                    <a:lnR>
                      <a:noFill/>
                    </a:lnR>
                    <a:lnT>
                      <a:noFill/>
                    </a:lnT>
                    <a:lnB>
                      <a:noFill/>
                    </a:lnB>
                  </a:tcPr>
                </a:tc>
                <a:extLst>
                  <a:ext uri="{0D108BD9-81ED-4DB2-BD59-A6C34878D82A}">
                    <a16:rowId xmlns:a16="http://schemas.microsoft.com/office/drawing/2014/main" val="3490941379"/>
                  </a:ext>
                </a:extLst>
              </a:tr>
              <a:tr h="107593">
                <a:tc>
                  <a:txBody>
                    <a:bodyPr/>
                    <a:lstStyle/>
                    <a:p>
                      <a:pPr marL="0" algn="l" defTabSz="914400" rtl="0" eaLnBrk="1" fontAlgn="ctr"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b">
                    <a:lnL w="12700" cap="flat" cmpd="sng" algn="ctr">
                      <a:solidFill>
                        <a:srgbClr val="FFFFFF"/>
                      </a:solidFill>
                      <a:prstDash val="solid"/>
                      <a:round/>
                      <a:headEnd type="none" w="med" len="med"/>
                      <a:tailEnd type="none" w="med" len="med"/>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a:solidFill>
                          <a:srgbClr val="375623"/>
                        </a:solidFill>
                        <a:effectLst/>
                        <a:latin typeface="Calibri" panose="020F0502020204030204" pitchFamily="34" charset="0"/>
                        <a:ea typeface="+mn-ea"/>
                        <a:cs typeface="+mn-cs"/>
                      </a:endParaRPr>
                    </a:p>
                  </a:txBody>
                  <a:tcPr marL="5006" marR="5006" marT="5006" marB="0" anchor="b">
                    <a:lnL>
                      <a:noFill/>
                    </a:lnL>
                    <a:lnR>
                      <a:noFill/>
                    </a:lnR>
                    <a:lnT>
                      <a:noFill/>
                    </a:lnT>
                    <a:lnB>
                      <a:noFill/>
                    </a:lnB>
                  </a:tcPr>
                </a:tc>
                <a:tc>
                  <a:txBody>
                    <a:bodyPr/>
                    <a:lstStyle/>
                    <a:p>
                      <a:pPr marL="0" algn="l" defTabSz="914400" rtl="0" eaLnBrk="1" fontAlgn="b" latinLnBrk="0" hangingPunct="1"/>
                      <a:endParaRPr lang="en-US" sz="1400" b="0" i="0" u="none" strike="noStrike" kern="1200" dirty="0">
                        <a:solidFill>
                          <a:srgbClr val="375623"/>
                        </a:solidFill>
                        <a:effectLst/>
                        <a:latin typeface="Calibri" panose="020F0502020204030204" pitchFamily="34" charset="0"/>
                        <a:ea typeface="+mn-ea"/>
                        <a:cs typeface="+mn-cs"/>
                      </a:endParaRPr>
                    </a:p>
                  </a:txBody>
                  <a:tcPr marL="5006" marR="5006" marT="5006" marB="0" anchor="ctr">
                    <a:lnL>
                      <a:noFill/>
                    </a:lnL>
                    <a:lnR>
                      <a:noFill/>
                    </a:lnR>
                    <a:lnT>
                      <a:noFill/>
                    </a:lnT>
                    <a:lnB>
                      <a:noFill/>
                    </a:lnB>
                  </a:tcPr>
                </a:tc>
                <a:extLst>
                  <a:ext uri="{0D108BD9-81ED-4DB2-BD59-A6C34878D82A}">
                    <a16:rowId xmlns:a16="http://schemas.microsoft.com/office/drawing/2014/main" val="3691435532"/>
                  </a:ext>
                </a:extLst>
              </a:tr>
            </a:tbl>
          </a:graphicData>
        </a:graphic>
      </p:graphicFrame>
      <p:sp>
        <p:nvSpPr>
          <p:cNvPr id="7" name="Title 1">
            <a:extLst>
              <a:ext uri="{FF2B5EF4-FFF2-40B4-BE49-F238E27FC236}">
                <a16:creationId xmlns:a16="http://schemas.microsoft.com/office/drawing/2014/main" id="{8375BA1D-45BE-4011-9462-CEF14CDF0633}"/>
              </a:ext>
            </a:extLst>
          </p:cNvPr>
          <p:cNvSpPr txBox="1">
            <a:spLocks/>
          </p:cNvSpPr>
          <p:nvPr/>
        </p:nvSpPr>
        <p:spPr>
          <a:xfrm>
            <a:off x="3791534" y="183708"/>
            <a:ext cx="8144866" cy="57453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b="1" dirty="0">
                <a:solidFill>
                  <a:schemeClr val="accent6">
                    <a:lumMod val="75000"/>
                  </a:schemeClr>
                </a:solidFill>
              </a:rPr>
              <a:t>OTHER MAINTENANCE &amp; CAPITAL INVESTMENTS</a:t>
            </a:r>
            <a:endParaRPr lang="en-US" dirty="0"/>
          </a:p>
        </p:txBody>
      </p:sp>
    </p:spTree>
    <p:extLst>
      <p:ext uri="{BB962C8B-B14F-4D97-AF65-F5344CB8AC3E}">
        <p14:creationId xmlns:p14="http://schemas.microsoft.com/office/powerpoint/2010/main" val="31731331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FF1D721-C372-4F08-831E-3FADEADCDE30}"/>
              </a:ext>
            </a:extLst>
          </p:cNvPr>
          <p:cNvSpPr>
            <a:spLocks noGrp="1"/>
          </p:cNvSpPr>
          <p:nvPr>
            <p:ph type="title"/>
          </p:nvPr>
        </p:nvSpPr>
        <p:spPr>
          <a:xfrm>
            <a:off x="349206" y="0"/>
            <a:ext cx="11382100" cy="754606"/>
          </a:xfrm>
        </p:spPr>
        <p:txBody>
          <a:bodyPr>
            <a:normAutofit/>
          </a:bodyPr>
          <a:lstStyle/>
          <a:p>
            <a:r>
              <a:rPr lang="en-US" sz="4000" b="1" dirty="0">
                <a:solidFill>
                  <a:schemeClr val="accent6">
                    <a:lumMod val="75000"/>
                  </a:schemeClr>
                </a:solidFill>
              </a:rPr>
              <a:t>JOINT COMMITTEE CHAIR PROJECT PRIORITY RANKINGS</a:t>
            </a:r>
            <a:endParaRPr lang="en-US" b="1" dirty="0"/>
          </a:p>
        </p:txBody>
      </p:sp>
      <p:grpSp>
        <p:nvGrpSpPr>
          <p:cNvPr id="6" name="Group 5">
            <a:extLst>
              <a:ext uri="{FF2B5EF4-FFF2-40B4-BE49-F238E27FC236}">
                <a16:creationId xmlns:a16="http://schemas.microsoft.com/office/drawing/2014/main" id="{7EC37DD0-AC6C-448E-BCCE-024F0D76D749}"/>
              </a:ext>
            </a:extLst>
          </p:cNvPr>
          <p:cNvGrpSpPr/>
          <p:nvPr/>
        </p:nvGrpSpPr>
        <p:grpSpPr>
          <a:xfrm>
            <a:off x="446793" y="748730"/>
            <a:ext cx="11440425" cy="12065"/>
            <a:chOff x="-131034" y="-218151"/>
            <a:chExt cx="8827915" cy="12192"/>
          </a:xfrm>
        </p:grpSpPr>
        <p:sp>
          <p:nvSpPr>
            <p:cNvPr id="7" name="Shape 8225">
              <a:extLst>
                <a:ext uri="{FF2B5EF4-FFF2-40B4-BE49-F238E27FC236}">
                  <a16:creationId xmlns:a16="http://schemas.microsoft.com/office/drawing/2014/main" id="{AA47D073-9AAD-4826-AB22-D04D4224D5D8}"/>
                </a:ext>
              </a:extLst>
            </p:cNvPr>
            <p:cNvSpPr/>
            <p:nvPr/>
          </p:nvSpPr>
          <p:spPr>
            <a:xfrm>
              <a:off x="-131034" y="-218151"/>
              <a:ext cx="8827915"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graphicFrame>
        <p:nvGraphicFramePr>
          <p:cNvPr id="8" name="Table 7">
            <a:extLst>
              <a:ext uri="{FF2B5EF4-FFF2-40B4-BE49-F238E27FC236}">
                <a16:creationId xmlns:a16="http://schemas.microsoft.com/office/drawing/2014/main" id="{A743689A-B75A-4AC3-BEF9-7CAF25CBA64E}"/>
              </a:ext>
            </a:extLst>
          </p:cNvPr>
          <p:cNvGraphicFramePr>
            <a:graphicFrameLocks noGrp="1"/>
          </p:cNvGraphicFramePr>
          <p:nvPr>
            <p:extLst>
              <p:ext uri="{D42A27DB-BD31-4B8C-83A1-F6EECF244321}">
                <p14:modId xmlns:p14="http://schemas.microsoft.com/office/powerpoint/2010/main" val="3843348088"/>
              </p:ext>
            </p:extLst>
          </p:nvPr>
        </p:nvGraphicFramePr>
        <p:xfrm>
          <a:off x="446793" y="890410"/>
          <a:ext cx="11461138" cy="5623560"/>
        </p:xfrm>
        <a:graphic>
          <a:graphicData uri="http://schemas.openxmlformats.org/drawingml/2006/table">
            <a:tbl>
              <a:tblPr>
                <a:tableStyleId>{5C22544A-7EE6-4342-B048-85BDC9FD1C3A}</a:tableStyleId>
              </a:tblPr>
              <a:tblGrid>
                <a:gridCol w="548640">
                  <a:extLst>
                    <a:ext uri="{9D8B030D-6E8A-4147-A177-3AD203B41FA5}">
                      <a16:colId xmlns:a16="http://schemas.microsoft.com/office/drawing/2014/main" val="510118634"/>
                    </a:ext>
                  </a:extLst>
                </a:gridCol>
                <a:gridCol w="2122399">
                  <a:extLst>
                    <a:ext uri="{9D8B030D-6E8A-4147-A177-3AD203B41FA5}">
                      <a16:colId xmlns:a16="http://schemas.microsoft.com/office/drawing/2014/main" val="3672734040"/>
                    </a:ext>
                  </a:extLst>
                </a:gridCol>
                <a:gridCol w="2490418">
                  <a:extLst>
                    <a:ext uri="{9D8B030D-6E8A-4147-A177-3AD203B41FA5}">
                      <a16:colId xmlns:a16="http://schemas.microsoft.com/office/drawing/2014/main" val="199449199"/>
                    </a:ext>
                  </a:extLst>
                </a:gridCol>
                <a:gridCol w="3628278">
                  <a:extLst>
                    <a:ext uri="{9D8B030D-6E8A-4147-A177-3AD203B41FA5}">
                      <a16:colId xmlns:a16="http://schemas.microsoft.com/office/drawing/2014/main" val="1741216254"/>
                    </a:ext>
                  </a:extLst>
                </a:gridCol>
                <a:gridCol w="842603">
                  <a:extLst>
                    <a:ext uri="{9D8B030D-6E8A-4147-A177-3AD203B41FA5}">
                      <a16:colId xmlns:a16="http://schemas.microsoft.com/office/drawing/2014/main" val="3608381433"/>
                    </a:ext>
                  </a:extLst>
                </a:gridCol>
                <a:gridCol w="731520">
                  <a:extLst>
                    <a:ext uri="{9D8B030D-6E8A-4147-A177-3AD203B41FA5}">
                      <a16:colId xmlns:a16="http://schemas.microsoft.com/office/drawing/2014/main" val="2035593570"/>
                    </a:ext>
                  </a:extLst>
                </a:gridCol>
                <a:gridCol w="1097280">
                  <a:extLst>
                    <a:ext uri="{9D8B030D-6E8A-4147-A177-3AD203B41FA5}">
                      <a16:colId xmlns:a16="http://schemas.microsoft.com/office/drawing/2014/main" val="3985307843"/>
                    </a:ext>
                  </a:extLst>
                </a:gridCol>
              </a:tblGrid>
              <a:tr h="548640">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1" u="none" strike="noStrike" kern="1200" dirty="0">
                          <a:solidFill>
                            <a:schemeClr val="accent6">
                              <a:lumMod val="50000"/>
                            </a:schemeClr>
                          </a:solidFill>
                          <a:effectLst/>
                          <a:latin typeface="+mn-lt"/>
                          <a:ea typeface="+mn-ea"/>
                          <a:cs typeface="+mn-cs"/>
                        </a:rPr>
                        <a:t>C</a:t>
                      </a:r>
                      <a:r>
                        <a:rPr lang="en-US" sz="1200" b="1" u="none" strike="noStrike" kern="1200" dirty="0">
                          <a:solidFill>
                            <a:schemeClr val="accent6">
                              <a:lumMod val="50000"/>
                            </a:schemeClr>
                          </a:solidFill>
                          <a:effectLst/>
                          <a:latin typeface="+mn-lt"/>
                          <a:ea typeface="+mn-ea"/>
                          <a:cs typeface="+mn-cs"/>
                        </a:rPr>
                        <a:t>HAIR</a:t>
                      </a:r>
                      <a:r>
                        <a:rPr lang="en-US" sz="1400" b="1" u="none" strike="noStrike" kern="1200" dirty="0">
                          <a:solidFill>
                            <a:schemeClr val="accent6">
                              <a:lumMod val="50000"/>
                            </a:schemeClr>
                          </a:solidFill>
                          <a:effectLst/>
                          <a:latin typeface="+mn-lt"/>
                          <a:ea typeface="+mn-ea"/>
                          <a:cs typeface="+mn-cs"/>
                        </a:rPr>
                        <a:t> </a:t>
                      </a:r>
                    </a:p>
                    <a:p>
                      <a:pPr marL="0" marR="0" lvl="0" indent="0" algn="ctr" defTabSz="914400" rtl="0" eaLnBrk="1" fontAlgn="b" latinLnBrk="0" hangingPunct="1">
                        <a:lnSpc>
                          <a:spcPct val="100000"/>
                        </a:lnSpc>
                        <a:spcBef>
                          <a:spcPts val="0"/>
                        </a:spcBef>
                        <a:spcAft>
                          <a:spcPts val="0"/>
                        </a:spcAft>
                        <a:buClrTx/>
                        <a:buSzTx/>
                        <a:buFontTx/>
                        <a:buNone/>
                        <a:tabLst/>
                        <a:defRPr/>
                      </a:pPr>
                      <a:r>
                        <a:rPr lang="en-US" sz="1400" b="1" u="none" strike="noStrike" kern="1200" dirty="0">
                          <a:solidFill>
                            <a:schemeClr val="accent6">
                              <a:lumMod val="50000"/>
                            </a:schemeClr>
                          </a:solidFill>
                          <a:effectLst/>
                          <a:latin typeface="+mn-lt"/>
                          <a:ea typeface="+mn-ea"/>
                          <a:cs typeface="+mn-cs"/>
                        </a:rPr>
                        <a:t>R</a:t>
                      </a:r>
                      <a:r>
                        <a:rPr lang="en-US" sz="1200" b="1" u="none" strike="noStrike" kern="1200" dirty="0">
                          <a:solidFill>
                            <a:schemeClr val="accent6">
                              <a:lumMod val="50000"/>
                            </a:schemeClr>
                          </a:solidFill>
                          <a:effectLst/>
                          <a:latin typeface="+mn-lt"/>
                          <a:ea typeface="+mn-ea"/>
                          <a:cs typeface="+mn-cs"/>
                        </a:rPr>
                        <a:t>ANK</a:t>
                      </a:r>
                    </a:p>
                  </a:txBody>
                  <a:tcPr marL="6534" marR="6534" marT="6534"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1" u="none" strike="noStrike" kern="1200" dirty="0">
                          <a:solidFill>
                            <a:schemeClr val="accent6">
                              <a:lumMod val="50000"/>
                            </a:schemeClr>
                          </a:solidFill>
                          <a:effectLst/>
                          <a:latin typeface="+mn-lt"/>
                          <a:ea typeface="+mn-ea"/>
                          <a:cs typeface="+mn-cs"/>
                        </a:rPr>
                        <a:t>P</a:t>
                      </a:r>
                      <a:r>
                        <a:rPr lang="en-US" sz="1200" b="1" u="none" strike="noStrike" kern="1200" dirty="0">
                          <a:solidFill>
                            <a:schemeClr val="accent6">
                              <a:lumMod val="50000"/>
                            </a:schemeClr>
                          </a:solidFill>
                          <a:effectLst/>
                          <a:latin typeface="+mn-lt"/>
                          <a:ea typeface="+mn-ea"/>
                          <a:cs typeface="+mn-cs"/>
                        </a:rPr>
                        <a:t>ROJECT</a:t>
                      </a:r>
                    </a:p>
                  </a:txBody>
                  <a:tcPr marL="6534" marR="6534" marT="6534"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b" latinLnBrk="0" hangingPunct="1">
                        <a:lnSpc>
                          <a:spcPct val="107000"/>
                        </a:lnSpc>
                        <a:spcBef>
                          <a:spcPts val="0"/>
                        </a:spcBef>
                        <a:spcAft>
                          <a:spcPts val="0"/>
                        </a:spcAft>
                        <a:buClrTx/>
                        <a:buSzTx/>
                        <a:buFontTx/>
                        <a:buNone/>
                        <a:tabLst/>
                        <a:defRPr/>
                      </a:pPr>
                      <a:r>
                        <a:rPr lang="en-US" sz="1400" b="1" u="none" strike="noStrike" kern="1200" dirty="0">
                          <a:solidFill>
                            <a:schemeClr val="accent6">
                              <a:lumMod val="50000"/>
                            </a:schemeClr>
                          </a:solidFill>
                          <a:effectLst/>
                          <a:latin typeface="+mn-lt"/>
                          <a:ea typeface="+mn-ea"/>
                          <a:cs typeface="+mn-cs"/>
                        </a:rPr>
                        <a:t>R</a:t>
                      </a:r>
                      <a:r>
                        <a:rPr lang="en-US" sz="1200" b="1" u="none" strike="noStrike" kern="1200" dirty="0">
                          <a:solidFill>
                            <a:schemeClr val="accent6">
                              <a:lumMod val="50000"/>
                            </a:schemeClr>
                          </a:solidFill>
                          <a:effectLst/>
                          <a:latin typeface="+mn-lt"/>
                          <a:ea typeface="+mn-ea"/>
                          <a:cs typeface="+mn-cs"/>
                        </a:rPr>
                        <a:t>ATIONAL</a:t>
                      </a:r>
                    </a:p>
                  </a:txBody>
                  <a:tcPr marL="41280" marR="412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400" b="1" u="none" strike="noStrike" kern="1200" dirty="0">
                          <a:solidFill>
                            <a:schemeClr val="accent6">
                              <a:lumMod val="50000"/>
                            </a:schemeClr>
                          </a:solidFill>
                          <a:effectLst/>
                          <a:latin typeface="+mn-lt"/>
                          <a:ea typeface="+mn-ea"/>
                          <a:cs typeface="+mn-cs"/>
                        </a:rPr>
                        <a:t>P</a:t>
                      </a:r>
                      <a:r>
                        <a:rPr lang="en-US" sz="1200" b="1" u="none" strike="noStrike" kern="1200" dirty="0">
                          <a:solidFill>
                            <a:schemeClr val="accent6">
                              <a:lumMod val="50000"/>
                            </a:schemeClr>
                          </a:solidFill>
                          <a:effectLst/>
                          <a:latin typeface="+mn-lt"/>
                          <a:ea typeface="+mn-ea"/>
                          <a:cs typeface="+mn-cs"/>
                        </a:rPr>
                        <a:t>OTENTIAL</a:t>
                      </a:r>
                      <a:r>
                        <a:rPr lang="en-US" sz="1400" b="1" u="none" strike="noStrike" kern="1200" dirty="0">
                          <a:solidFill>
                            <a:schemeClr val="accent6">
                              <a:lumMod val="50000"/>
                            </a:schemeClr>
                          </a:solidFill>
                          <a:effectLst/>
                          <a:latin typeface="+mn-lt"/>
                          <a:ea typeface="+mn-ea"/>
                          <a:cs typeface="+mn-cs"/>
                        </a:rPr>
                        <a:t> F</a:t>
                      </a:r>
                      <a:r>
                        <a:rPr lang="en-US" sz="1200" b="1" u="none" strike="noStrike" kern="1200" dirty="0">
                          <a:solidFill>
                            <a:schemeClr val="accent6">
                              <a:lumMod val="50000"/>
                            </a:schemeClr>
                          </a:solidFill>
                          <a:effectLst/>
                          <a:latin typeface="+mn-lt"/>
                          <a:ea typeface="+mn-ea"/>
                          <a:cs typeface="+mn-cs"/>
                        </a:rPr>
                        <a:t>UNDING</a:t>
                      </a:r>
                      <a:r>
                        <a:rPr lang="en-US" sz="1400" b="1" u="none" strike="noStrike" kern="1200" dirty="0">
                          <a:solidFill>
                            <a:schemeClr val="accent6">
                              <a:lumMod val="50000"/>
                            </a:schemeClr>
                          </a:solidFill>
                          <a:effectLst/>
                          <a:latin typeface="+mn-lt"/>
                          <a:ea typeface="+mn-ea"/>
                          <a:cs typeface="+mn-cs"/>
                        </a:rPr>
                        <a:t> S</a:t>
                      </a:r>
                      <a:r>
                        <a:rPr lang="en-US" sz="1200" b="1" u="none" strike="noStrike" kern="1200" dirty="0">
                          <a:solidFill>
                            <a:schemeClr val="accent6">
                              <a:lumMod val="50000"/>
                            </a:schemeClr>
                          </a:solidFill>
                          <a:effectLst/>
                          <a:latin typeface="+mn-lt"/>
                          <a:ea typeface="+mn-ea"/>
                          <a:cs typeface="+mn-cs"/>
                        </a:rPr>
                        <a:t>OURCE</a:t>
                      </a:r>
                    </a:p>
                  </a:txBody>
                  <a:tcPr marL="41280" marR="412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indent="0" algn="ctr" defTabSz="914400" rtl="0" eaLnBrk="1" latinLnBrk="0" hangingPunct="1">
                        <a:lnSpc>
                          <a:spcPct val="107000"/>
                        </a:lnSpc>
                        <a:spcBef>
                          <a:spcPts val="0"/>
                        </a:spcBef>
                        <a:spcAft>
                          <a:spcPts val="0"/>
                        </a:spcAft>
                      </a:pPr>
                      <a:r>
                        <a:rPr lang="en-US" sz="1400" b="1" u="none" strike="noStrike" kern="1200" dirty="0">
                          <a:solidFill>
                            <a:schemeClr val="accent6">
                              <a:lumMod val="50000"/>
                            </a:schemeClr>
                          </a:solidFill>
                          <a:effectLst/>
                          <a:latin typeface="+mn-lt"/>
                          <a:ea typeface="+mn-ea"/>
                          <a:cs typeface="+mn-cs"/>
                        </a:rPr>
                        <a:t>E</a:t>
                      </a:r>
                      <a:r>
                        <a:rPr lang="en-US" sz="1200" b="1" u="none" strike="noStrike" kern="1200" dirty="0">
                          <a:solidFill>
                            <a:schemeClr val="accent6">
                              <a:lumMod val="50000"/>
                            </a:schemeClr>
                          </a:solidFill>
                          <a:effectLst/>
                          <a:latin typeface="+mn-lt"/>
                          <a:ea typeface="+mn-ea"/>
                          <a:cs typeface="+mn-cs"/>
                        </a:rPr>
                        <a:t>STIMATED </a:t>
                      </a:r>
                      <a:r>
                        <a:rPr lang="en-US" sz="1400" b="1" u="none" strike="noStrike" kern="1200" dirty="0">
                          <a:solidFill>
                            <a:schemeClr val="accent6">
                              <a:lumMod val="50000"/>
                            </a:schemeClr>
                          </a:solidFill>
                          <a:effectLst/>
                          <a:latin typeface="+mn-lt"/>
                          <a:ea typeface="+mn-ea"/>
                          <a:cs typeface="+mn-cs"/>
                        </a:rPr>
                        <a:t> C</a:t>
                      </a:r>
                      <a:r>
                        <a:rPr lang="en-US" sz="1200" b="1" u="none" strike="noStrike" kern="1200" dirty="0">
                          <a:solidFill>
                            <a:schemeClr val="accent6">
                              <a:lumMod val="50000"/>
                            </a:schemeClr>
                          </a:solidFill>
                          <a:effectLst/>
                          <a:latin typeface="+mn-lt"/>
                          <a:ea typeface="+mn-ea"/>
                          <a:cs typeface="+mn-cs"/>
                        </a:rPr>
                        <a:t>OST</a:t>
                      </a:r>
                    </a:p>
                  </a:txBody>
                  <a:tcPr marL="41280" marR="412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algn="ctr" defTabSz="914400" rtl="0" eaLnBrk="1" latinLnBrk="0" hangingPunct="1">
                        <a:lnSpc>
                          <a:spcPct val="107000"/>
                        </a:lnSpc>
                        <a:spcBef>
                          <a:spcPts val="0"/>
                        </a:spcBef>
                        <a:spcAft>
                          <a:spcPts val="0"/>
                        </a:spcAft>
                      </a:pPr>
                      <a:r>
                        <a:rPr lang="en-US" sz="1400" b="1" u="none" strike="noStrike" kern="1200" dirty="0">
                          <a:solidFill>
                            <a:schemeClr val="accent6">
                              <a:lumMod val="50000"/>
                            </a:schemeClr>
                          </a:solidFill>
                          <a:effectLst/>
                          <a:latin typeface="+mn-lt"/>
                          <a:ea typeface="+mn-ea"/>
                          <a:cs typeface="+mn-cs"/>
                        </a:rPr>
                        <a:t>L</a:t>
                      </a:r>
                      <a:r>
                        <a:rPr lang="en-US" sz="1200" b="1" u="none" strike="noStrike" kern="1200" dirty="0">
                          <a:solidFill>
                            <a:schemeClr val="accent6">
                              <a:lumMod val="50000"/>
                            </a:schemeClr>
                          </a:solidFill>
                          <a:effectLst/>
                          <a:latin typeface="+mn-lt"/>
                          <a:ea typeface="+mn-ea"/>
                          <a:cs typeface="+mn-cs"/>
                        </a:rPr>
                        <a:t>OCAL</a:t>
                      </a:r>
                      <a:r>
                        <a:rPr lang="en-US" sz="1400" b="1" u="none" strike="noStrike" kern="1200" dirty="0">
                          <a:solidFill>
                            <a:schemeClr val="accent6">
                              <a:lumMod val="50000"/>
                            </a:schemeClr>
                          </a:solidFill>
                          <a:effectLst/>
                          <a:latin typeface="+mn-lt"/>
                          <a:ea typeface="+mn-ea"/>
                          <a:cs typeface="+mn-cs"/>
                        </a:rPr>
                        <a:t> P</a:t>
                      </a:r>
                      <a:r>
                        <a:rPr lang="en-US" sz="1200" b="1" u="none" strike="noStrike" kern="1200" dirty="0">
                          <a:solidFill>
                            <a:schemeClr val="accent6">
                              <a:lumMod val="50000"/>
                            </a:schemeClr>
                          </a:solidFill>
                          <a:effectLst/>
                          <a:latin typeface="+mn-lt"/>
                          <a:ea typeface="+mn-ea"/>
                          <a:cs typeface="+mn-cs"/>
                        </a:rPr>
                        <a:t>ORTION</a:t>
                      </a:r>
                    </a:p>
                  </a:txBody>
                  <a:tcPr marL="41280" marR="412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algn="l" defTabSz="914400" rtl="0" eaLnBrk="1" latinLnBrk="0" hangingPunct="1">
                        <a:lnSpc>
                          <a:spcPct val="107000"/>
                        </a:lnSpc>
                        <a:spcBef>
                          <a:spcPts val="0"/>
                        </a:spcBef>
                        <a:spcAft>
                          <a:spcPts val="0"/>
                        </a:spcAft>
                      </a:pPr>
                      <a:endParaRPr lang="en-US" sz="1200" b="1" u="none" strike="noStrike" kern="1200" dirty="0">
                        <a:solidFill>
                          <a:schemeClr val="accent6">
                            <a:lumMod val="50000"/>
                          </a:schemeClr>
                        </a:solidFill>
                        <a:effectLst/>
                        <a:latin typeface="+mn-lt"/>
                        <a:ea typeface="+mn-ea"/>
                        <a:cs typeface="+mn-cs"/>
                      </a:endParaRPr>
                    </a:p>
                  </a:txBody>
                  <a:tcPr marL="41280" marR="412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2645513250"/>
                  </a:ext>
                </a:extLst>
              </a:tr>
              <a:tr h="338328">
                <a:tc>
                  <a:txBody>
                    <a:bodyPr/>
                    <a:lstStyle/>
                    <a:p>
                      <a:pPr marL="0" marR="0" algn="ctr" defTabSz="914400" rtl="0" eaLnBrk="1" fontAlgn="b" latinLnBrk="0" hangingPunct="1">
                        <a:lnSpc>
                          <a:spcPct val="107000"/>
                        </a:lnSpc>
                        <a:spcBef>
                          <a:spcPts val="0"/>
                        </a:spcBef>
                        <a:spcAft>
                          <a:spcPts val="0"/>
                        </a:spcAft>
                      </a:pPr>
                      <a:r>
                        <a:rPr lang="en-US" sz="1200" b="1" u="none" strike="noStrike" kern="1200" dirty="0">
                          <a:solidFill>
                            <a:schemeClr val="accent6">
                              <a:lumMod val="50000"/>
                            </a:schemeClr>
                          </a:solidFill>
                          <a:effectLst/>
                          <a:latin typeface="+mn-lt"/>
                          <a:ea typeface="+mn-ea"/>
                          <a:cs typeface="+mn-cs"/>
                        </a:rPr>
                        <a:t>1</a:t>
                      </a:r>
                    </a:p>
                  </a:txBody>
                  <a:tcPr marL="41280" marR="412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Okeechobee - Folsom Roundabout</a:t>
                      </a:r>
                    </a:p>
                  </a:txBody>
                  <a:tcPr marL="41280" marR="412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Safety</a:t>
                      </a:r>
                    </a:p>
                  </a:txBody>
                  <a:tcPr marL="41280" marR="412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General Revenue &amp; TSA</a:t>
                      </a:r>
                    </a:p>
                  </a:txBody>
                  <a:tcPr marL="41280" marR="412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$1,800,000 </a:t>
                      </a:r>
                    </a:p>
                  </a:txBody>
                  <a:tcPr marL="41280" marR="412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  648,000 </a:t>
                      </a:r>
                    </a:p>
                  </a:txBody>
                  <a:tcPr marL="41280" marR="412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53975" indent="0" algn="l" rtl="0" fontAlgn="ctr"/>
                      <a:r>
                        <a:rPr lang="en-US" sz="800" b="1" i="1" u="none" strike="noStrike" dirty="0">
                          <a:solidFill>
                            <a:srgbClr val="00B050"/>
                          </a:solidFill>
                          <a:effectLst/>
                          <a:latin typeface="Arial Rounded MT Bold" panose="020F0704030504030204" pitchFamily="34" charset="0"/>
                        </a:rPr>
                        <a:t>  On CIP list</a:t>
                      </a:r>
                    </a:p>
                  </a:txBody>
                  <a:tcPr marL="9525" marR="9525" marT="9525" marB="0" anchor="ctr">
                    <a:lnT w="12700" cap="flat" cmpd="sng" algn="ctr">
                      <a:solidFill>
                        <a:schemeClr val="accent4">
                          <a:lumMod val="75000"/>
                        </a:schemeClr>
                      </a:solidFill>
                      <a:prstDash val="solid"/>
                      <a:round/>
                      <a:headEnd type="none" w="med" len="med"/>
                      <a:tailEnd type="none" w="med" len="med"/>
                    </a:lnT>
                    <a:noFill/>
                  </a:tcPr>
                </a:tc>
                <a:extLst>
                  <a:ext uri="{0D108BD9-81ED-4DB2-BD59-A6C34878D82A}">
                    <a16:rowId xmlns:a16="http://schemas.microsoft.com/office/drawing/2014/main" val="260685030"/>
                  </a:ext>
                </a:extLst>
              </a:tr>
              <a:tr h="338328">
                <a:tc>
                  <a:txBody>
                    <a:bodyPr/>
                    <a:lstStyle/>
                    <a:p>
                      <a:pPr marL="0" marR="0" algn="ctr" defTabSz="914400" rtl="0" eaLnBrk="1" fontAlgn="b" latinLnBrk="0" hangingPunct="1">
                        <a:lnSpc>
                          <a:spcPct val="107000"/>
                        </a:lnSpc>
                        <a:spcBef>
                          <a:spcPts val="0"/>
                        </a:spcBef>
                        <a:spcAft>
                          <a:spcPts val="0"/>
                        </a:spcAft>
                      </a:pPr>
                      <a:r>
                        <a:rPr lang="en-US" sz="1200" b="1" u="none" strike="noStrike" kern="1200" dirty="0">
                          <a:solidFill>
                            <a:schemeClr val="accent6">
                              <a:lumMod val="50000"/>
                            </a:schemeClr>
                          </a:solidFill>
                          <a:effectLst/>
                          <a:latin typeface="+mn-lt"/>
                          <a:ea typeface="+mn-ea"/>
                          <a:cs typeface="+mn-cs"/>
                        </a:rPr>
                        <a:t>2</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Okeechobee Blvd Trail</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Accessibility</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General Revenue &amp; TSA</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$1,388,000 </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  694,000 </a:t>
                      </a:r>
                    </a:p>
                  </a:txBody>
                  <a:tcPr marL="41280" marR="41280" marT="0" marB="0" anchor="ctr">
                    <a:noFill/>
                  </a:tcPr>
                </a:tc>
                <a:tc>
                  <a:txBody>
                    <a:bodyPr/>
                    <a:lstStyle/>
                    <a:p>
                      <a:pPr marL="53975" indent="0" algn="l" defTabSz="914400" rtl="0" eaLnBrk="1" fontAlgn="ctr" latinLnBrk="0" hangingPunct="1"/>
                      <a:r>
                        <a:rPr lang="en-US" sz="800" b="1" i="1" u="none" strike="noStrike" kern="1200" dirty="0">
                          <a:solidFill>
                            <a:srgbClr val="00B050"/>
                          </a:solidFill>
                          <a:effectLst/>
                          <a:latin typeface="Arial Rounded MT Bold" panose="020F0704030504030204" pitchFamily="34" charset="0"/>
                          <a:ea typeface="+mn-ea"/>
                          <a:cs typeface="+mn-cs"/>
                        </a:rPr>
                        <a:t>  On CIP list</a:t>
                      </a:r>
                    </a:p>
                  </a:txBody>
                  <a:tcPr marL="9525" marR="9525" marT="9525" marB="0" anchor="ctr">
                    <a:noFill/>
                  </a:tcPr>
                </a:tc>
                <a:extLst>
                  <a:ext uri="{0D108BD9-81ED-4DB2-BD59-A6C34878D82A}">
                    <a16:rowId xmlns:a16="http://schemas.microsoft.com/office/drawing/2014/main" val="4168495150"/>
                  </a:ext>
                </a:extLst>
              </a:tr>
              <a:tr h="338328">
                <a:tc>
                  <a:txBody>
                    <a:bodyPr/>
                    <a:lstStyle/>
                    <a:p>
                      <a:pPr marL="0" marR="0" algn="ctr" defTabSz="914400" rtl="0" eaLnBrk="1" fontAlgn="b" latinLnBrk="0" hangingPunct="1">
                        <a:lnSpc>
                          <a:spcPct val="107000"/>
                        </a:lnSpc>
                        <a:spcBef>
                          <a:spcPts val="0"/>
                        </a:spcBef>
                        <a:spcAft>
                          <a:spcPts val="0"/>
                        </a:spcAft>
                      </a:pPr>
                      <a:r>
                        <a:rPr lang="en-US" sz="1200" b="1" u="none" strike="noStrike" kern="1200" dirty="0">
                          <a:solidFill>
                            <a:schemeClr val="accent6">
                              <a:lumMod val="50000"/>
                            </a:schemeClr>
                          </a:solidFill>
                          <a:effectLst/>
                          <a:latin typeface="+mn-lt"/>
                          <a:ea typeface="+mn-ea"/>
                          <a:cs typeface="+mn-cs"/>
                        </a:rPr>
                        <a:t>3</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South D </a:t>
                      </a:r>
                      <a:r>
                        <a:rPr lang="en-US" sz="1050" u="none" strike="noStrike" kern="1200" dirty="0" err="1">
                          <a:solidFill>
                            <a:schemeClr val="accent6">
                              <a:lumMod val="50000"/>
                            </a:schemeClr>
                          </a:solidFill>
                          <a:effectLst/>
                          <a:latin typeface="+mn-lt"/>
                          <a:ea typeface="+mn-ea"/>
                          <a:cs typeface="+mn-cs"/>
                        </a:rPr>
                        <a:t>rd</a:t>
                      </a:r>
                      <a:r>
                        <a:rPr lang="en-US" sz="1050" u="none" strike="noStrike" kern="1200" dirty="0">
                          <a:solidFill>
                            <a:schemeClr val="accent6">
                              <a:lumMod val="50000"/>
                            </a:schemeClr>
                          </a:solidFill>
                          <a:effectLst/>
                          <a:latin typeface="+mn-lt"/>
                          <a:ea typeface="+mn-ea"/>
                          <a:cs typeface="+mn-cs"/>
                        </a:rPr>
                        <a:t> (south of collecting)</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Heavy Traffic Entrance To The Town</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1st Bond town portion/ 2nd Bond Landowner portion/State Appropriation</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$1,537,725 </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  768,863 </a:t>
                      </a:r>
                    </a:p>
                  </a:txBody>
                  <a:tcPr marL="41280" marR="41280" marT="0" marB="0" anchor="ctr">
                    <a:noFill/>
                  </a:tcPr>
                </a:tc>
                <a:tc>
                  <a:txBody>
                    <a:bodyPr/>
                    <a:lstStyle/>
                    <a:p>
                      <a:pPr marL="117475" indent="0" algn="l" rtl="0" fontAlgn="ctr"/>
                      <a:r>
                        <a:rPr lang="en-US" sz="800" b="1" i="1" u="none" strike="noStrike" dirty="0">
                          <a:solidFill>
                            <a:srgbClr val="FF0000"/>
                          </a:solidFill>
                          <a:effectLst/>
                          <a:latin typeface="Arial Rounded MT Bold" panose="020F0704030504030204" pitchFamily="34" charset="0"/>
                        </a:rPr>
                        <a:t>Only $100,000 </a:t>
                      </a:r>
                    </a:p>
                    <a:p>
                      <a:pPr marL="117475" indent="0" algn="l" rtl="0" fontAlgn="ctr"/>
                      <a:r>
                        <a:rPr lang="en-US" sz="800" b="1" i="1" u="none" strike="noStrike" dirty="0">
                          <a:solidFill>
                            <a:srgbClr val="FF0000"/>
                          </a:solidFill>
                          <a:effectLst/>
                          <a:latin typeface="Arial Rounded MT Bold" panose="020F0704030504030204" pitchFamily="34" charset="0"/>
                        </a:rPr>
                        <a:t>On CIP list </a:t>
                      </a:r>
                    </a:p>
                  </a:txBody>
                  <a:tcPr marL="9525" marR="9525" marT="9525" marB="0" anchor="ctr">
                    <a:noFill/>
                  </a:tcPr>
                </a:tc>
                <a:extLst>
                  <a:ext uri="{0D108BD9-81ED-4DB2-BD59-A6C34878D82A}">
                    <a16:rowId xmlns:a16="http://schemas.microsoft.com/office/drawing/2014/main" val="2037044233"/>
                  </a:ext>
                </a:extLst>
              </a:tr>
              <a:tr h="338328">
                <a:tc>
                  <a:txBody>
                    <a:bodyPr/>
                    <a:lstStyle/>
                    <a:p>
                      <a:pPr marL="0" marR="0" algn="ctr" defTabSz="914400" rtl="0" eaLnBrk="1" fontAlgn="b" latinLnBrk="0" hangingPunct="1">
                        <a:lnSpc>
                          <a:spcPct val="107000"/>
                        </a:lnSpc>
                        <a:spcBef>
                          <a:spcPts val="0"/>
                        </a:spcBef>
                        <a:spcAft>
                          <a:spcPts val="0"/>
                        </a:spcAft>
                      </a:pPr>
                      <a:r>
                        <a:rPr lang="en-US" sz="1200" b="1" u="none" strike="noStrike" kern="1200" dirty="0">
                          <a:solidFill>
                            <a:schemeClr val="accent6">
                              <a:lumMod val="50000"/>
                            </a:schemeClr>
                          </a:solidFill>
                          <a:effectLst/>
                          <a:latin typeface="+mn-lt"/>
                          <a:ea typeface="+mn-ea"/>
                          <a:cs typeface="+mn-cs"/>
                        </a:rPr>
                        <a:t>4</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B Rd North Improvements</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Funding Approved By The Voters</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1st Bond town portion/ 2nd Bond Landowner portion/State Appropriation</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$2,333,775 </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$1,166,888 </a:t>
                      </a:r>
                    </a:p>
                  </a:txBody>
                  <a:tcPr marL="41280" marR="41280" marT="0" marB="0" anchor="ctr">
                    <a:noFill/>
                  </a:tcPr>
                </a:tc>
                <a:tc>
                  <a:txBody>
                    <a:bodyPr/>
                    <a:lstStyle/>
                    <a:p>
                      <a:pPr marL="117475" indent="0" algn="l" rtl="0" fontAlgn="ctr"/>
                      <a:r>
                        <a:rPr lang="en-US" sz="800" b="1" i="1" u="none" strike="noStrike" dirty="0">
                          <a:solidFill>
                            <a:srgbClr val="FF0000"/>
                          </a:solidFill>
                          <a:effectLst/>
                          <a:latin typeface="Arial Rounded MT Bold" panose="020F0704030504030204" pitchFamily="34" charset="0"/>
                        </a:rPr>
                        <a:t>Not On CIP list </a:t>
                      </a:r>
                    </a:p>
                  </a:txBody>
                  <a:tcPr marL="9525" marR="9525" marT="9525" marB="0" anchor="ctr">
                    <a:noFill/>
                  </a:tcPr>
                </a:tc>
                <a:extLst>
                  <a:ext uri="{0D108BD9-81ED-4DB2-BD59-A6C34878D82A}">
                    <a16:rowId xmlns:a16="http://schemas.microsoft.com/office/drawing/2014/main" val="3733182681"/>
                  </a:ext>
                </a:extLst>
              </a:tr>
              <a:tr h="338328">
                <a:tc>
                  <a:txBody>
                    <a:bodyPr/>
                    <a:lstStyle/>
                    <a:p>
                      <a:pPr marL="0" marR="0" algn="ctr" defTabSz="914400" rtl="0" eaLnBrk="1" fontAlgn="b" latinLnBrk="0" hangingPunct="1">
                        <a:lnSpc>
                          <a:spcPct val="107000"/>
                        </a:lnSpc>
                        <a:spcBef>
                          <a:spcPts val="0"/>
                        </a:spcBef>
                        <a:spcAft>
                          <a:spcPts val="0"/>
                        </a:spcAft>
                      </a:pPr>
                      <a:r>
                        <a:rPr lang="en-US" sz="1200" b="1" u="none" strike="noStrike" kern="1200" dirty="0">
                          <a:solidFill>
                            <a:schemeClr val="accent6">
                              <a:lumMod val="50000"/>
                            </a:schemeClr>
                          </a:solidFill>
                          <a:effectLst/>
                          <a:latin typeface="+mn-lt"/>
                          <a:ea typeface="+mn-ea"/>
                          <a:cs typeface="+mn-cs"/>
                        </a:rPr>
                        <a:t>5</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Collecting Canal System Rehab</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Improve Water Quality</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LGWCD Assessment &amp; Florida Appropriation</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$1,100,000 </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  550,000 </a:t>
                      </a:r>
                    </a:p>
                  </a:txBody>
                  <a:tcPr marL="41280" marR="41280" marT="0" marB="0" anchor="ctr">
                    <a:noFill/>
                  </a:tcPr>
                </a:tc>
                <a:tc>
                  <a:txBody>
                    <a:bodyPr/>
                    <a:lstStyle/>
                    <a:p>
                      <a:pPr marL="117475" indent="0" algn="l" rtl="0" fontAlgn="ctr"/>
                      <a:r>
                        <a:rPr lang="en-US" sz="800" b="1" i="1" u="none" strike="noStrike" dirty="0">
                          <a:solidFill>
                            <a:srgbClr val="FF0000"/>
                          </a:solidFill>
                          <a:effectLst/>
                          <a:latin typeface="Arial Rounded MT Bold" panose="020F0704030504030204" pitchFamily="34" charset="0"/>
                        </a:rPr>
                        <a:t>Not On CIP list </a:t>
                      </a:r>
                    </a:p>
                  </a:txBody>
                  <a:tcPr marL="9525" marR="9525" marT="9525" marB="0" anchor="ctr">
                    <a:noFill/>
                  </a:tcPr>
                </a:tc>
                <a:extLst>
                  <a:ext uri="{0D108BD9-81ED-4DB2-BD59-A6C34878D82A}">
                    <a16:rowId xmlns:a16="http://schemas.microsoft.com/office/drawing/2014/main" val="1846075921"/>
                  </a:ext>
                </a:extLst>
              </a:tr>
              <a:tr h="338328">
                <a:tc>
                  <a:txBody>
                    <a:bodyPr/>
                    <a:lstStyle/>
                    <a:p>
                      <a:pPr marL="0" marR="0" algn="ctr" defTabSz="914400" rtl="0" eaLnBrk="1" fontAlgn="b" latinLnBrk="0" hangingPunct="1">
                        <a:lnSpc>
                          <a:spcPct val="107000"/>
                        </a:lnSpc>
                        <a:spcBef>
                          <a:spcPts val="0"/>
                        </a:spcBef>
                        <a:spcAft>
                          <a:spcPts val="0"/>
                        </a:spcAft>
                      </a:pPr>
                      <a:r>
                        <a:rPr lang="en-US" sz="1200" b="1" u="none" strike="noStrike" kern="1200" dirty="0">
                          <a:solidFill>
                            <a:schemeClr val="accent6">
                              <a:lumMod val="50000"/>
                            </a:schemeClr>
                          </a:solidFill>
                          <a:effectLst/>
                          <a:latin typeface="+mn-lt"/>
                          <a:ea typeface="+mn-ea"/>
                          <a:cs typeface="+mn-cs"/>
                        </a:rPr>
                        <a:t>5</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OGEM Repairs</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Investments Deteriorating</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1st Bond, Gas Tax</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a:solidFill>
                            <a:schemeClr val="accent6">
                              <a:lumMod val="50000"/>
                            </a:schemeClr>
                          </a:solidFill>
                          <a:effectLst/>
                          <a:latin typeface="+mn-lt"/>
                          <a:ea typeface="+mn-ea"/>
                          <a:cs typeface="+mn-cs"/>
                        </a:rPr>
                        <a:t> </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a:t>
                      </a:r>
                    </a:p>
                  </a:txBody>
                  <a:tcPr marL="41280" marR="41280" marT="0" marB="0" anchor="ctr">
                    <a:noFill/>
                  </a:tcPr>
                </a:tc>
                <a:tc>
                  <a:txBody>
                    <a:bodyPr/>
                    <a:lstStyle/>
                    <a:p>
                      <a:pPr marL="117475" indent="0" algn="l" rtl="0" fontAlgn="ctr"/>
                      <a:r>
                        <a:rPr lang="en-US" sz="800" b="1" i="1" u="none" strike="noStrike" dirty="0">
                          <a:solidFill>
                            <a:srgbClr val="00B050"/>
                          </a:solidFill>
                          <a:effectLst/>
                          <a:latin typeface="Arial Rounded MT Bold" panose="020F0704030504030204" pitchFamily="34" charset="0"/>
                        </a:rPr>
                        <a:t>  </a:t>
                      </a:r>
                      <a:r>
                        <a:rPr lang="en-US" sz="800" b="1" i="1" u="none" strike="noStrike" kern="1200" dirty="0">
                          <a:solidFill>
                            <a:srgbClr val="00B050"/>
                          </a:solidFill>
                          <a:effectLst/>
                          <a:latin typeface="Arial Rounded MT Bold" panose="020F0704030504030204" pitchFamily="34" charset="0"/>
                          <a:ea typeface="+mn-ea"/>
                          <a:cs typeface="+mn-cs"/>
                        </a:rPr>
                        <a:t>On CIP list</a:t>
                      </a:r>
                    </a:p>
                  </a:txBody>
                  <a:tcPr marL="9525" marR="9525" marT="9525" marB="0" anchor="ctr">
                    <a:noFill/>
                  </a:tcPr>
                </a:tc>
                <a:extLst>
                  <a:ext uri="{0D108BD9-81ED-4DB2-BD59-A6C34878D82A}">
                    <a16:rowId xmlns:a16="http://schemas.microsoft.com/office/drawing/2014/main" val="294785852"/>
                  </a:ext>
                </a:extLst>
              </a:tr>
              <a:tr h="338328">
                <a:tc>
                  <a:txBody>
                    <a:bodyPr/>
                    <a:lstStyle/>
                    <a:p>
                      <a:pPr marL="0" marR="0" algn="ctr" defTabSz="914400" rtl="0" eaLnBrk="1" fontAlgn="b" latinLnBrk="0" hangingPunct="1">
                        <a:lnSpc>
                          <a:spcPct val="107000"/>
                        </a:lnSpc>
                        <a:spcBef>
                          <a:spcPts val="0"/>
                        </a:spcBef>
                        <a:spcAft>
                          <a:spcPts val="0"/>
                        </a:spcAft>
                      </a:pPr>
                      <a:r>
                        <a:rPr lang="en-US" sz="1200" b="1" u="none" strike="noStrike" kern="1200" dirty="0">
                          <a:solidFill>
                            <a:schemeClr val="accent6">
                              <a:lumMod val="50000"/>
                            </a:schemeClr>
                          </a:solidFill>
                          <a:effectLst/>
                          <a:latin typeface="+mn-lt"/>
                          <a:ea typeface="+mn-ea"/>
                          <a:cs typeface="+mn-cs"/>
                        </a:rPr>
                        <a:t>5</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North Rd Trail</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Encourage Open Space And Public Uses</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Remaining Funds From PBC, Florida Appropriation &amp;</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     95,000 </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    47,500 </a:t>
                      </a:r>
                    </a:p>
                  </a:txBody>
                  <a:tcPr marL="41280" marR="41280" marT="0" marB="0" anchor="ctr">
                    <a:lnB w="38100" cap="flat" cmpd="sng" algn="ctr">
                      <a:noFill/>
                      <a:prstDash val="solid"/>
                      <a:round/>
                      <a:headEnd type="none" w="med" len="med"/>
                      <a:tailEnd type="none" w="med" len="med"/>
                    </a:lnB>
                    <a:noFill/>
                  </a:tcPr>
                </a:tc>
                <a:tc>
                  <a:txBody>
                    <a:bodyPr/>
                    <a:lstStyle/>
                    <a:p>
                      <a:pPr marL="117475" indent="0" algn="l" rtl="0" fontAlgn="ctr"/>
                      <a:r>
                        <a:rPr lang="en-US" sz="800" b="1" i="1" u="none" strike="noStrike" dirty="0">
                          <a:solidFill>
                            <a:srgbClr val="00B050"/>
                          </a:solidFill>
                          <a:effectLst/>
                          <a:latin typeface="Arial Rounded MT Bold" panose="020F0704030504030204" pitchFamily="34" charset="0"/>
                        </a:rPr>
                        <a:t>  On CIP list</a:t>
                      </a:r>
                    </a:p>
                  </a:txBody>
                  <a:tcPr marL="9525" marR="9525" marT="9525" marB="0" anchor="ctr">
                    <a:noFill/>
                  </a:tcPr>
                </a:tc>
                <a:extLst>
                  <a:ext uri="{0D108BD9-81ED-4DB2-BD59-A6C34878D82A}">
                    <a16:rowId xmlns:a16="http://schemas.microsoft.com/office/drawing/2014/main" val="3055861439"/>
                  </a:ext>
                </a:extLst>
              </a:tr>
              <a:tr h="338328">
                <a:tc>
                  <a:txBody>
                    <a:bodyPr/>
                    <a:lstStyle/>
                    <a:p>
                      <a:pPr marL="0" marR="0" algn="ctr" defTabSz="914400" rtl="0" eaLnBrk="1" fontAlgn="b" latinLnBrk="0" hangingPunct="1">
                        <a:lnSpc>
                          <a:spcPct val="107000"/>
                        </a:lnSpc>
                        <a:spcBef>
                          <a:spcPts val="0"/>
                        </a:spcBef>
                        <a:spcAft>
                          <a:spcPts val="0"/>
                        </a:spcAft>
                      </a:pPr>
                      <a:r>
                        <a:rPr lang="en-US" sz="1200" b="1" u="none" strike="noStrike" kern="1200" dirty="0">
                          <a:solidFill>
                            <a:schemeClr val="accent6">
                              <a:lumMod val="50000"/>
                            </a:schemeClr>
                          </a:solidFill>
                          <a:effectLst/>
                          <a:latin typeface="+mn-lt"/>
                          <a:ea typeface="+mn-ea"/>
                          <a:cs typeface="+mn-cs"/>
                        </a:rPr>
                        <a:t>7</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Culverts Under Collecting Canal</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Infrastructure Is Failing</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LGWCD Assessment, LOST, 5c Gas Tax</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   350,000 </a:t>
                      </a:r>
                    </a:p>
                  </a:txBody>
                  <a:tcPr marL="41280" marR="41280" marT="0" marB="0" anchor="ctr">
                    <a:lnR w="38100" cap="flat" cmpd="sng" algn="ctr">
                      <a:noFill/>
                      <a:prstDash val="solid"/>
                      <a:round/>
                      <a:headEnd type="none" w="med" len="med"/>
                      <a:tailEnd type="none" w="med" len="med"/>
                    </a:ln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  350,000 </a:t>
                      </a:r>
                    </a:p>
                  </a:txBody>
                  <a:tcPr marL="41280" marR="41280" marT="0" marB="0" anchor="ctr">
                    <a:lnL w="38100" cap="flat" cmpd="sng" algn="ctr">
                      <a:noFill/>
                      <a:prstDash val="solid"/>
                      <a:round/>
                      <a:headEnd type="none" w="med" len="med"/>
                      <a:tailEnd type="none" w="med" len="med"/>
                    </a:lnL>
                    <a:lnR w="38100" cap="flat" cmpd="sng" algn="ctr">
                      <a:solidFill>
                        <a:srgbClr val="54C867"/>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marL="171450" indent="0" algn="l" rtl="0" fontAlgn="ctr"/>
                      <a:r>
                        <a:rPr lang="en-US" sz="800" b="1" i="1" u="none" strike="noStrike" dirty="0">
                          <a:solidFill>
                            <a:srgbClr val="00B050"/>
                          </a:solidFill>
                          <a:effectLst/>
                          <a:latin typeface="Arial Rounded MT Bold" panose="020F0704030504030204" pitchFamily="34" charset="0"/>
                        </a:rPr>
                        <a:t>3 Culverts  </a:t>
                      </a:r>
                    </a:p>
                    <a:p>
                      <a:pPr marL="171450" indent="0" algn="l" rtl="0" fontAlgn="ctr"/>
                      <a:r>
                        <a:rPr lang="en-US" sz="800" b="1" i="1" u="none" strike="noStrike" dirty="0">
                          <a:solidFill>
                            <a:srgbClr val="00B050"/>
                          </a:solidFill>
                          <a:effectLst/>
                          <a:latin typeface="Arial Rounded MT Bold" panose="020F0704030504030204" pitchFamily="34" charset="0"/>
                        </a:rPr>
                        <a:t>On CIP list</a:t>
                      </a:r>
                    </a:p>
                  </a:txBody>
                  <a:tcPr marL="9525" marR="9525" marT="9525" marB="0" anchor="ctr">
                    <a:lnL w="38100" cap="flat" cmpd="sng" algn="ctr">
                      <a:solidFill>
                        <a:srgbClr val="54C867"/>
                      </a:solidFill>
                      <a:prstDash val="solid"/>
                      <a:round/>
                      <a:headEnd type="none" w="med" len="med"/>
                      <a:tailEnd type="none" w="med" len="med"/>
                    </a:lnL>
                    <a:noFill/>
                  </a:tcPr>
                </a:tc>
                <a:extLst>
                  <a:ext uri="{0D108BD9-81ED-4DB2-BD59-A6C34878D82A}">
                    <a16:rowId xmlns:a16="http://schemas.microsoft.com/office/drawing/2014/main" val="3311005883"/>
                  </a:ext>
                </a:extLst>
              </a:tr>
              <a:tr h="338328">
                <a:tc>
                  <a:txBody>
                    <a:bodyPr/>
                    <a:lstStyle/>
                    <a:p>
                      <a:pPr marL="0" marR="0" algn="ctr" defTabSz="914400" rtl="0" eaLnBrk="1" fontAlgn="b" latinLnBrk="0" hangingPunct="1">
                        <a:lnSpc>
                          <a:spcPct val="107000"/>
                        </a:lnSpc>
                        <a:spcBef>
                          <a:spcPts val="0"/>
                        </a:spcBef>
                        <a:spcAft>
                          <a:spcPts val="0"/>
                        </a:spcAft>
                      </a:pPr>
                      <a:r>
                        <a:rPr lang="en-US" sz="1200" b="1" u="none" strike="noStrike" kern="1200" dirty="0">
                          <a:solidFill>
                            <a:schemeClr val="accent6">
                              <a:lumMod val="50000"/>
                            </a:schemeClr>
                          </a:solidFill>
                          <a:effectLst/>
                          <a:latin typeface="+mn-lt"/>
                          <a:ea typeface="+mn-ea"/>
                          <a:cs typeface="+mn-cs"/>
                        </a:rPr>
                        <a:t>8</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Culverts Under Town Roads</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Infrastructure Is Failing</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LGWCD Assessment, LOST, 5c Gas Tax</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a:t>
                      </a:r>
                    </a:p>
                  </a:txBody>
                  <a:tcPr marL="41280" marR="41280" marT="0" marB="0" anchor="ctr">
                    <a:lnR w="38100" cap="flat" cmpd="sng" algn="ctr">
                      <a:noFill/>
                      <a:prstDash val="solid"/>
                      <a:round/>
                      <a:headEnd type="none" w="med" len="med"/>
                      <a:tailEnd type="none" w="med" len="med"/>
                    </a:ln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a:t>
                      </a:r>
                    </a:p>
                  </a:txBody>
                  <a:tcPr marL="41280" marR="41280" marT="0" marB="0" anchor="ctr">
                    <a:lnL w="38100" cap="flat" cmpd="sng" algn="ctr">
                      <a:noFill/>
                      <a:prstDash val="solid"/>
                      <a:round/>
                      <a:headEnd type="none" w="med" len="med"/>
                      <a:tailEnd type="none" w="med" len="med"/>
                    </a:lnL>
                    <a:lnR w="38100" cap="flat" cmpd="sng" algn="ctr">
                      <a:solidFill>
                        <a:srgbClr val="54C867"/>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noFill/>
                  </a:tcPr>
                </a:tc>
                <a:extLst>
                  <a:ext uri="{0D108BD9-81ED-4DB2-BD59-A6C34878D82A}">
                    <a16:rowId xmlns:a16="http://schemas.microsoft.com/office/drawing/2014/main" val="814600380"/>
                  </a:ext>
                </a:extLst>
              </a:tr>
              <a:tr h="338328">
                <a:tc>
                  <a:txBody>
                    <a:bodyPr/>
                    <a:lstStyle/>
                    <a:p>
                      <a:pPr marL="0" marR="0" algn="ctr" defTabSz="914400" rtl="0" eaLnBrk="1" fontAlgn="b" latinLnBrk="0" hangingPunct="1">
                        <a:lnSpc>
                          <a:spcPct val="107000"/>
                        </a:lnSpc>
                        <a:spcBef>
                          <a:spcPts val="0"/>
                        </a:spcBef>
                        <a:spcAft>
                          <a:spcPts val="0"/>
                        </a:spcAft>
                      </a:pPr>
                      <a:r>
                        <a:rPr lang="en-US" sz="1200" b="1" u="none" strike="noStrike" kern="1200" dirty="0">
                          <a:solidFill>
                            <a:schemeClr val="accent6">
                              <a:lumMod val="50000"/>
                            </a:schemeClr>
                          </a:solidFill>
                          <a:effectLst/>
                          <a:latin typeface="+mn-lt"/>
                          <a:ea typeface="+mn-ea"/>
                          <a:cs typeface="+mn-cs"/>
                        </a:rPr>
                        <a:t>9</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Raymond Dr Improvements</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Funding Approved By The Voters</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1st Bond town portion/ 2nd Bond Landowner portion</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a:solidFill>
                            <a:schemeClr val="accent6">
                              <a:lumMod val="50000"/>
                            </a:schemeClr>
                          </a:solidFill>
                          <a:effectLst/>
                          <a:latin typeface="+mn-lt"/>
                          <a:ea typeface="+mn-ea"/>
                          <a:cs typeface="+mn-cs"/>
                        </a:rPr>
                        <a:t> $   332,000 </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  166,000 </a:t>
                      </a:r>
                    </a:p>
                  </a:txBody>
                  <a:tcPr marL="41280" marR="41280" marT="0" marB="0" anchor="ctr">
                    <a:lnT w="38100" cap="flat" cmpd="sng" algn="ctr">
                      <a:noFill/>
                      <a:prstDash val="solid"/>
                      <a:round/>
                      <a:headEnd type="none" w="med" len="med"/>
                      <a:tailEnd type="none" w="med" len="med"/>
                    </a:lnT>
                    <a:noFill/>
                  </a:tcPr>
                </a:tc>
                <a:tc>
                  <a:txBody>
                    <a:bodyPr/>
                    <a:lstStyle/>
                    <a:p>
                      <a:pPr marL="117475" marR="0" lvl="0" indent="0" algn="l" defTabSz="914400" rtl="0" eaLnBrk="1" fontAlgn="ctr" latinLnBrk="0" hangingPunct="1">
                        <a:lnSpc>
                          <a:spcPct val="100000"/>
                        </a:lnSpc>
                        <a:spcBef>
                          <a:spcPts val="0"/>
                        </a:spcBef>
                        <a:spcAft>
                          <a:spcPts val="0"/>
                        </a:spcAft>
                        <a:buClrTx/>
                        <a:buSzTx/>
                        <a:buFontTx/>
                        <a:buNone/>
                        <a:tabLst/>
                        <a:defRPr/>
                      </a:pPr>
                      <a:r>
                        <a:rPr kumimoji="0" lang="en-US" sz="800" b="1" i="1" u="none" strike="noStrike" kern="1200" cap="none" spc="0" normalizeH="0" baseline="0" noProof="0">
                          <a:ln>
                            <a:noFill/>
                          </a:ln>
                          <a:solidFill>
                            <a:srgbClr val="00B050"/>
                          </a:solidFill>
                          <a:effectLst/>
                          <a:uLnTx/>
                          <a:uFillTx/>
                          <a:latin typeface="Arial Rounded MT Bold" panose="020F0704030504030204" pitchFamily="34" charset="0"/>
                          <a:ea typeface="+mn-ea"/>
                          <a:cs typeface="+mn-cs"/>
                        </a:rPr>
                        <a:t>  On CIP list</a:t>
                      </a:r>
                      <a:endParaRPr kumimoji="0" lang="en-US" sz="800" b="1" i="1" u="none" strike="noStrike" kern="1200" cap="none" spc="0" normalizeH="0" baseline="0" noProof="0" dirty="0">
                        <a:ln>
                          <a:noFill/>
                        </a:ln>
                        <a:solidFill>
                          <a:srgbClr val="00B050"/>
                        </a:solidFill>
                        <a:effectLst/>
                        <a:uLnTx/>
                        <a:uFillTx/>
                        <a:latin typeface="Arial Rounded MT Bold" panose="020F0704030504030204" pitchFamily="34" charset="0"/>
                        <a:ea typeface="+mn-ea"/>
                        <a:cs typeface="+mn-cs"/>
                      </a:endParaRPr>
                    </a:p>
                  </a:txBody>
                  <a:tcPr marL="9525" marR="9525" marT="9525" marB="0" anchor="ctr">
                    <a:noFill/>
                  </a:tcPr>
                </a:tc>
                <a:extLst>
                  <a:ext uri="{0D108BD9-81ED-4DB2-BD59-A6C34878D82A}">
                    <a16:rowId xmlns:a16="http://schemas.microsoft.com/office/drawing/2014/main" val="2658742815"/>
                  </a:ext>
                </a:extLst>
              </a:tr>
              <a:tr h="338328">
                <a:tc>
                  <a:txBody>
                    <a:bodyPr/>
                    <a:lstStyle/>
                    <a:p>
                      <a:pPr marL="0" marR="0" algn="ctr" defTabSz="914400" rtl="0" eaLnBrk="1" fontAlgn="b" latinLnBrk="0" hangingPunct="1">
                        <a:lnSpc>
                          <a:spcPct val="107000"/>
                        </a:lnSpc>
                        <a:spcBef>
                          <a:spcPts val="0"/>
                        </a:spcBef>
                        <a:spcAft>
                          <a:spcPts val="0"/>
                        </a:spcAft>
                      </a:pPr>
                      <a:r>
                        <a:rPr lang="en-US" sz="1200" b="1" u="none" strike="noStrike" kern="1200" dirty="0">
                          <a:solidFill>
                            <a:schemeClr val="accent6">
                              <a:lumMod val="50000"/>
                            </a:schemeClr>
                          </a:solidFill>
                          <a:effectLst/>
                          <a:latin typeface="+mn-lt"/>
                          <a:ea typeface="+mn-ea"/>
                          <a:cs typeface="+mn-cs"/>
                        </a:rPr>
                        <a:t>9</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Los </a:t>
                      </a:r>
                      <a:r>
                        <a:rPr lang="en-US" sz="1050" u="none" strike="noStrike" kern="1200" dirty="0" err="1">
                          <a:solidFill>
                            <a:schemeClr val="accent6">
                              <a:lumMod val="50000"/>
                            </a:schemeClr>
                          </a:solidFill>
                          <a:effectLst/>
                          <a:latin typeface="+mn-lt"/>
                          <a:ea typeface="+mn-ea"/>
                          <a:cs typeface="+mn-cs"/>
                        </a:rPr>
                        <a:t>Angelas</a:t>
                      </a:r>
                      <a:r>
                        <a:rPr lang="en-US" sz="1050" u="none" strike="noStrike" kern="1200" dirty="0">
                          <a:solidFill>
                            <a:schemeClr val="accent6">
                              <a:lumMod val="50000"/>
                            </a:schemeClr>
                          </a:solidFill>
                          <a:effectLst/>
                          <a:latin typeface="+mn-lt"/>
                          <a:ea typeface="+mn-ea"/>
                          <a:cs typeface="+mn-cs"/>
                        </a:rPr>
                        <a:t> &amp; San </a:t>
                      </a:r>
                      <a:r>
                        <a:rPr lang="en-US" sz="1050" u="none" strike="noStrike" kern="1200" dirty="0" err="1">
                          <a:solidFill>
                            <a:schemeClr val="accent6">
                              <a:lumMod val="50000"/>
                            </a:schemeClr>
                          </a:solidFill>
                          <a:effectLst/>
                          <a:latin typeface="+mn-lt"/>
                          <a:ea typeface="+mn-ea"/>
                          <a:cs typeface="+mn-cs"/>
                        </a:rPr>
                        <a:t>Diago</a:t>
                      </a:r>
                      <a:r>
                        <a:rPr lang="en-US" sz="1050" u="none" strike="noStrike" kern="1200" dirty="0">
                          <a:solidFill>
                            <a:schemeClr val="accent6">
                              <a:lumMod val="50000"/>
                            </a:schemeClr>
                          </a:solidFill>
                          <a:effectLst/>
                          <a:latin typeface="+mn-lt"/>
                          <a:ea typeface="+mn-ea"/>
                          <a:cs typeface="+mn-cs"/>
                        </a:rPr>
                        <a:t> Improvements</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Funding Approved By The Voters</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1st Bond town portion/ 2nd Bond Landowner portion</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a:solidFill>
                            <a:schemeClr val="accent6">
                              <a:lumMod val="50000"/>
                            </a:schemeClr>
                          </a:solidFill>
                          <a:effectLst/>
                          <a:latin typeface="+mn-lt"/>
                          <a:ea typeface="+mn-ea"/>
                          <a:cs typeface="+mn-cs"/>
                        </a:rPr>
                        <a:t> $   500,000 </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  250,000 </a:t>
                      </a:r>
                    </a:p>
                  </a:txBody>
                  <a:tcPr marL="41280" marR="41280" marT="0" marB="0" anchor="ctr">
                    <a:noFill/>
                  </a:tcPr>
                </a:tc>
                <a:tc>
                  <a:txBody>
                    <a:bodyPr/>
                    <a:lstStyle/>
                    <a:p>
                      <a:pPr marL="117475" marR="0" lvl="0" indent="0" algn="l" defTabSz="914400" rtl="0" eaLnBrk="1" fontAlgn="ctr" latinLnBrk="0" hangingPunct="1">
                        <a:lnSpc>
                          <a:spcPct val="100000"/>
                        </a:lnSpc>
                        <a:spcBef>
                          <a:spcPts val="0"/>
                        </a:spcBef>
                        <a:spcAft>
                          <a:spcPts val="0"/>
                        </a:spcAft>
                        <a:buClrTx/>
                        <a:buSzTx/>
                        <a:buFontTx/>
                        <a:buNone/>
                        <a:tabLst/>
                        <a:defRPr/>
                      </a:pPr>
                      <a:r>
                        <a:rPr kumimoji="0" lang="en-US" sz="800" b="1" i="1" u="none" strike="noStrike" kern="1200" cap="none" spc="0" normalizeH="0" baseline="0" noProof="0">
                          <a:ln>
                            <a:noFill/>
                          </a:ln>
                          <a:solidFill>
                            <a:srgbClr val="00B050"/>
                          </a:solidFill>
                          <a:effectLst/>
                          <a:uLnTx/>
                          <a:uFillTx/>
                          <a:latin typeface="Arial Rounded MT Bold" panose="020F0704030504030204" pitchFamily="34" charset="0"/>
                          <a:ea typeface="+mn-ea"/>
                          <a:cs typeface="+mn-cs"/>
                        </a:rPr>
                        <a:t>  On CIP list</a:t>
                      </a:r>
                      <a:endParaRPr kumimoji="0" lang="en-US" sz="800" b="1" i="1" u="none" strike="noStrike" kern="1200" cap="none" spc="0" normalizeH="0" baseline="0" noProof="0" dirty="0">
                        <a:ln>
                          <a:noFill/>
                        </a:ln>
                        <a:solidFill>
                          <a:srgbClr val="00B050"/>
                        </a:solidFill>
                        <a:effectLst/>
                        <a:uLnTx/>
                        <a:uFillTx/>
                        <a:latin typeface="Arial Rounded MT Bold" panose="020F0704030504030204" pitchFamily="34" charset="0"/>
                        <a:ea typeface="+mn-ea"/>
                        <a:cs typeface="+mn-cs"/>
                      </a:endParaRPr>
                    </a:p>
                  </a:txBody>
                  <a:tcPr marL="9525" marR="9525" marT="9525" marB="0" anchor="ctr">
                    <a:noFill/>
                  </a:tcPr>
                </a:tc>
                <a:extLst>
                  <a:ext uri="{0D108BD9-81ED-4DB2-BD59-A6C34878D82A}">
                    <a16:rowId xmlns:a16="http://schemas.microsoft.com/office/drawing/2014/main" val="158276534"/>
                  </a:ext>
                </a:extLst>
              </a:tr>
              <a:tr h="338328">
                <a:tc>
                  <a:txBody>
                    <a:bodyPr/>
                    <a:lstStyle/>
                    <a:p>
                      <a:pPr marL="0" marR="0" algn="ctr" defTabSz="914400" rtl="0" eaLnBrk="1" fontAlgn="b" latinLnBrk="0" hangingPunct="1">
                        <a:lnSpc>
                          <a:spcPct val="107000"/>
                        </a:lnSpc>
                        <a:spcBef>
                          <a:spcPts val="0"/>
                        </a:spcBef>
                        <a:spcAft>
                          <a:spcPts val="0"/>
                        </a:spcAft>
                      </a:pPr>
                      <a:r>
                        <a:rPr lang="en-US" sz="1200" b="1" u="none" strike="noStrike" kern="1200" dirty="0">
                          <a:solidFill>
                            <a:schemeClr val="accent6">
                              <a:lumMod val="50000"/>
                            </a:schemeClr>
                          </a:solidFill>
                          <a:effectLst/>
                          <a:latin typeface="+mn-lt"/>
                          <a:ea typeface="+mn-ea"/>
                          <a:cs typeface="+mn-cs"/>
                        </a:rPr>
                        <a:t>9</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Flamingo, Paradise &amp; 22nd Rd N</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Funding Approved By The Voters</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1st Bond town portion/ 2nd Bond Landowner portion</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a:solidFill>
                            <a:schemeClr val="accent6">
                              <a:lumMod val="50000"/>
                            </a:schemeClr>
                          </a:solidFill>
                          <a:effectLst/>
                          <a:latin typeface="+mn-lt"/>
                          <a:ea typeface="+mn-ea"/>
                          <a:cs typeface="+mn-cs"/>
                        </a:rPr>
                        <a:t> $   550,000 </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  275,000 </a:t>
                      </a:r>
                    </a:p>
                  </a:txBody>
                  <a:tcPr marL="41280" marR="41280" marT="0" marB="0" anchor="ctr">
                    <a:noFill/>
                  </a:tcPr>
                </a:tc>
                <a:tc>
                  <a:txBody>
                    <a:bodyPr/>
                    <a:lstStyle/>
                    <a:p>
                      <a:pPr marL="117475" marR="0" lvl="0" indent="0" algn="l" defTabSz="914400" rtl="0" eaLnBrk="1" fontAlgn="ctr" latinLnBrk="0" hangingPunct="1">
                        <a:lnSpc>
                          <a:spcPct val="100000"/>
                        </a:lnSpc>
                        <a:spcBef>
                          <a:spcPts val="0"/>
                        </a:spcBef>
                        <a:spcAft>
                          <a:spcPts val="0"/>
                        </a:spcAft>
                        <a:buClrTx/>
                        <a:buSzTx/>
                        <a:buFontTx/>
                        <a:buNone/>
                        <a:tabLst/>
                        <a:defRPr/>
                      </a:pPr>
                      <a:r>
                        <a:rPr kumimoji="0" lang="en-US" sz="800" b="1" i="1" u="none" strike="noStrike" kern="1200" cap="none" spc="0" normalizeH="0" baseline="0" noProof="0" dirty="0">
                          <a:ln>
                            <a:noFill/>
                          </a:ln>
                          <a:solidFill>
                            <a:srgbClr val="00B050"/>
                          </a:solidFill>
                          <a:effectLst/>
                          <a:uLnTx/>
                          <a:uFillTx/>
                          <a:latin typeface="Arial Rounded MT Bold" panose="020F0704030504030204" pitchFamily="34" charset="0"/>
                          <a:ea typeface="+mn-ea"/>
                          <a:cs typeface="+mn-cs"/>
                        </a:rPr>
                        <a:t>  On CIP list</a:t>
                      </a:r>
                    </a:p>
                  </a:txBody>
                  <a:tcPr marL="9525" marR="9525" marT="9525" marB="0" anchor="ctr">
                    <a:noFill/>
                  </a:tcPr>
                </a:tc>
                <a:extLst>
                  <a:ext uri="{0D108BD9-81ED-4DB2-BD59-A6C34878D82A}">
                    <a16:rowId xmlns:a16="http://schemas.microsoft.com/office/drawing/2014/main" val="1874683914"/>
                  </a:ext>
                </a:extLst>
              </a:tr>
              <a:tr h="338328">
                <a:tc>
                  <a:txBody>
                    <a:bodyPr/>
                    <a:lstStyle/>
                    <a:p>
                      <a:pPr marL="0" marR="0" algn="ctr" defTabSz="914400" rtl="0" eaLnBrk="1" fontAlgn="b" latinLnBrk="0" hangingPunct="1">
                        <a:lnSpc>
                          <a:spcPct val="107000"/>
                        </a:lnSpc>
                        <a:spcBef>
                          <a:spcPts val="0"/>
                        </a:spcBef>
                        <a:spcAft>
                          <a:spcPts val="0"/>
                        </a:spcAft>
                      </a:pPr>
                      <a:r>
                        <a:rPr lang="en-US" sz="1200" b="1" u="none" strike="noStrike" kern="1200" dirty="0">
                          <a:solidFill>
                            <a:schemeClr val="accent6">
                              <a:lumMod val="50000"/>
                            </a:schemeClr>
                          </a:solidFill>
                          <a:effectLst/>
                          <a:latin typeface="+mn-lt"/>
                          <a:ea typeface="+mn-ea"/>
                          <a:cs typeface="+mn-cs"/>
                        </a:rPr>
                        <a:t>10</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Canal Restoration (Per Mile)</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Core principle of maintaining drainage</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LGWCD Assessment</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a:solidFill>
                            <a:schemeClr val="accent6">
                              <a:lumMod val="50000"/>
                            </a:schemeClr>
                          </a:solidFill>
                          <a:effectLst/>
                          <a:latin typeface="+mn-lt"/>
                          <a:ea typeface="+mn-ea"/>
                          <a:cs typeface="+mn-cs"/>
                        </a:rPr>
                        <a:t> $     70,000 </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    70,000 </a:t>
                      </a:r>
                    </a:p>
                  </a:txBody>
                  <a:tcPr marL="41280" marR="41280" marT="0" marB="0" anchor="ctr">
                    <a:noFill/>
                  </a:tcPr>
                </a:tc>
                <a:tc>
                  <a:txBody>
                    <a:bodyPr/>
                    <a:lstStyle/>
                    <a:p>
                      <a:pPr marL="117475" marR="0" lvl="0" indent="0" algn="l" defTabSz="914400" rtl="0" eaLnBrk="1" fontAlgn="ctr" latinLnBrk="0" hangingPunct="1">
                        <a:lnSpc>
                          <a:spcPct val="100000"/>
                        </a:lnSpc>
                        <a:spcBef>
                          <a:spcPts val="0"/>
                        </a:spcBef>
                        <a:spcAft>
                          <a:spcPts val="0"/>
                        </a:spcAft>
                        <a:buClrTx/>
                        <a:buSzTx/>
                        <a:buFontTx/>
                        <a:buNone/>
                        <a:tabLst/>
                        <a:defRPr/>
                      </a:pPr>
                      <a:r>
                        <a:rPr kumimoji="0" lang="en-US" sz="800" b="1" i="1" u="none" strike="noStrike" kern="1200" cap="none" spc="0" normalizeH="0" baseline="0" noProof="0" dirty="0">
                          <a:ln>
                            <a:noFill/>
                          </a:ln>
                          <a:solidFill>
                            <a:srgbClr val="00B050"/>
                          </a:solidFill>
                          <a:effectLst/>
                          <a:uLnTx/>
                          <a:uFillTx/>
                          <a:latin typeface="Arial Rounded MT Bold" panose="020F0704030504030204" pitchFamily="34" charset="0"/>
                          <a:ea typeface="+mn-ea"/>
                          <a:cs typeface="+mn-cs"/>
                        </a:rPr>
                        <a:t>  On CIP list</a:t>
                      </a:r>
                    </a:p>
                  </a:txBody>
                  <a:tcPr marL="9525" marR="9525" marT="9525" marB="0" anchor="ctr">
                    <a:noFill/>
                  </a:tcPr>
                </a:tc>
                <a:extLst>
                  <a:ext uri="{0D108BD9-81ED-4DB2-BD59-A6C34878D82A}">
                    <a16:rowId xmlns:a16="http://schemas.microsoft.com/office/drawing/2014/main" val="2387943876"/>
                  </a:ext>
                </a:extLst>
              </a:tr>
              <a:tr h="338328">
                <a:tc>
                  <a:txBody>
                    <a:bodyPr/>
                    <a:lstStyle/>
                    <a:p>
                      <a:pPr marL="0" marR="0" algn="ctr" defTabSz="914400" rtl="0" eaLnBrk="1" fontAlgn="b" latinLnBrk="0" hangingPunct="1">
                        <a:lnSpc>
                          <a:spcPct val="107000"/>
                        </a:lnSpc>
                        <a:spcBef>
                          <a:spcPts val="0"/>
                        </a:spcBef>
                        <a:spcAft>
                          <a:spcPts val="0"/>
                        </a:spcAft>
                      </a:pPr>
                      <a:r>
                        <a:rPr lang="en-US" sz="1200" b="1" u="none" strike="noStrike" kern="1200" dirty="0">
                          <a:solidFill>
                            <a:schemeClr val="accent6">
                              <a:lumMod val="50000"/>
                            </a:schemeClr>
                          </a:solidFill>
                          <a:effectLst/>
                          <a:latin typeface="+mn-lt"/>
                          <a:ea typeface="+mn-ea"/>
                          <a:cs typeface="+mn-cs"/>
                        </a:rPr>
                        <a:t>11</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Water Quality Projects</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Improve Water Quality</a:t>
                      </a:r>
                    </a:p>
                  </a:txBody>
                  <a:tcPr marL="41280" marR="41280" marT="0" marB="0" anchor="ctr">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LGWCD Assessment</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$1,800,000 </a:t>
                      </a:r>
                    </a:p>
                  </a:txBody>
                  <a:tcPr marL="41280" marR="41280" marT="0" marB="0" anchor="ctr">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  648,000 </a:t>
                      </a:r>
                    </a:p>
                  </a:txBody>
                  <a:tcPr marL="41280" marR="41280" marT="0" marB="0" anchor="ctr">
                    <a:noFill/>
                  </a:tcPr>
                </a:tc>
                <a:tc>
                  <a:txBody>
                    <a:bodyPr/>
                    <a:lstStyle/>
                    <a:p>
                      <a:pPr marL="171450" indent="0" algn="l" rtl="0" fontAlgn="ctr"/>
                      <a:r>
                        <a:rPr kumimoji="0" lang="en-US" sz="800" b="1" i="1" u="none" strike="noStrike" kern="1200" cap="none" spc="0" normalizeH="0" baseline="0" noProof="0" dirty="0">
                          <a:ln>
                            <a:noFill/>
                          </a:ln>
                          <a:solidFill>
                            <a:srgbClr val="00B050"/>
                          </a:solidFill>
                          <a:effectLst/>
                          <a:uLnTx/>
                          <a:uFillTx/>
                          <a:latin typeface="Arial Rounded MT Bold" panose="020F0704030504030204" pitchFamily="34" charset="0"/>
                          <a:ea typeface="+mn-ea"/>
                          <a:cs typeface="+mn-cs"/>
                        </a:rPr>
                        <a:t>On CIP list</a:t>
                      </a:r>
                      <a:endParaRPr lang="en-US" sz="800" b="1" i="1" u="none" strike="noStrike" dirty="0">
                        <a:solidFill>
                          <a:srgbClr val="E86E12"/>
                        </a:solidFill>
                        <a:effectLst/>
                        <a:latin typeface="Arial Rounded MT Bold" panose="020F0704030504030204" pitchFamily="34" charset="0"/>
                      </a:endParaRPr>
                    </a:p>
                  </a:txBody>
                  <a:tcPr marL="9525" marR="9525" marT="9525" marB="0" anchor="ctr">
                    <a:noFill/>
                  </a:tcPr>
                </a:tc>
                <a:extLst>
                  <a:ext uri="{0D108BD9-81ED-4DB2-BD59-A6C34878D82A}">
                    <a16:rowId xmlns:a16="http://schemas.microsoft.com/office/drawing/2014/main" val="3032702521"/>
                  </a:ext>
                </a:extLst>
              </a:tr>
              <a:tr h="338328">
                <a:tc>
                  <a:txBody>
                    <a:bodyPr/>
                    <a:lstStyle/>
                    <a:p>
                      <a:pPr marL="0" marR="0" algn="ctr" defTabSz="914400" rtl="0" eaLnBrk="1" fontAlgn="b" latinLnBrk="0" hangingPunct="1">
                        <a:lnSpc>
                          <a:spcPct val="107000"/>
                        </a:lnSpc>
                        <a:spcBef>
                          <a:spcPts val="0"/>
                        </a:spcBef>
                        <a:spcAft>
                          <a:spcPts val="0"/>
                        </a:spcAft>
                      </a:pPr>
                      <a:r>
                        <a:rPr lang="en-US" sz="1200" b="1" u="none" strike="noStrike" kern="1200" dirty="0">
                          <a:solidFill>
                            <a:schemeClr val="accent6">
                              <a:lumMod val="50000"/>
                            </a:schemeClr>
                          </a:solidFill>
                          <a:effectLst/>
                          <a:latin typeface="+mn-lt"/>
                          <a:ea typeface="+mn-ea"/>
                          <a:cs typeface="+mn-cs"/>
                        </a:rPr>
                        <a:t>12</a:t>
                      </a:r>
                    </a:p>
                  </a:txBody>
                  <a:tcPr marL="41280" marR="41280" marT="0" marB="0" anchor="ctr">
                    <a:lnB w="12700" cap="flat" cmpd="sng" algn="ctr">
                      <a:solidFill>
                        <a:schemeClr val="accent4">
                          <a:lumMod val="75000"/>
                        </a:schemeClr>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Public Works Equipment Storage</a:t>
                      </a:r>
                    </a:p>
                  </a:txBody>
                  <a:tcPr marL="41280" marR="41280" marT="0" marB="0" anchor="ctr">
                    <a:lnB w="12700" cap="flat" cmpd="sng" algn="ctr">
                      <a:solidFill>
                        <a:schemeClr val="accent4">
                          <a:lumMod val="75000"/>
                        </a:schemeClr>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Structure Is Failing</a:t>
                      </a:r>
                    </a:p>
                  </a:txBody>
                  <a:tcPr marL="41280" marR="41280" marT="0" marB="0" anchor="ctr">
                    <a:lnB w="12700" cap="flat" cmpd="sng" algn="ctr">
                      <a:solidFill>
                        <a:schemeClr val="accent4">
                          <a:lumMod val="75000"/>
                        </a:schemeClr>
                      </a:solidFill>
                      <a:prstDash val="solid"/>
                      <a:round/>
                      <a:headEnd type="none" w="med" len="med"/>
                      <a:tailEnd type="none" w="med" len="med"/>
                    </a:lnB>
                    <a:noFill/>
                  </a:tcPr>
                </a:tc>
                <a:tc>
                  <a:txBody>
                    <a:bodyPr/>
                    <a:lstStyle/>
                    <a:p>
                      <a:pPr marL="0" marR="0" algn="l" defTabSz="914400" rtl="0" eaLnBrk="1" latinLnBrk="0" hangingPunct="1">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LGWCD Assessment &amp; 6C Gas Tax</a:t>
                      </a:r>
                    </a:p>
                  </a:txBody>
                  <a:tcPr marL="41280" marR="41280" marT="0" marB="0" anchor="ctr">
                    <a:lnB w="12700" cap="flat" cmpd="sng" algn="ctr">
                      <a:solidFill>
                        <a:schemeClr val="accent4">
                          <a:lumMod val="75000"/>
                        </a:schemeClr>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$1,388,000 </a:t>
                      </a:r>
                    </a:p>
                  </a:txBody>
                  <a:tcPr marL="41280" marR="41280" marT="0" marB="0" anchor="ctr">
                    <a:lnB w="12700" cap="flat" cmpd="sng" algn="ctr">
                      <a:solidFill>
                        <a:schemeClr val="accent4">
                          <a:lumMod val="75000"/>
                        </a:schemeClr>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050" u="none" strike="noStrike" kern="1200" dirty="0">
                          <a:solidFill>
                            <a:schemeClr val="accent6">
                              <a:lumMod val="50000"/>
                            </a:schemeClr>
                          </a:solidFill>
                          <a:effectLst/>
                          <a:latin typeface="+mn-lt"/>
                          <a:ea typeface="+mn-ea"/>
                          <a:cs typeface="+mn-cs"/>
                        </a:rPr>
                        <a:t> $  694,000 </a:t>
                      </a:r>
                    </a:p>
                  </a:txBody>
                  <a:tcPr marL="41280" marR="41280" marT="0" marB="0" anchor="ctr">
                    <a:lnB w="12700" cap="flat" cmpd="sng" algn="ctr">
                      <a:solidFill>
                        <a:schemeClr val="accent4">
                          <a:lumMod val="75000"/>
                        </a:schemeClr>
                      </a:solidFill>
                      <a:prstDash val="solid"/>
                      <a:round/>
                      <a:headEnd type="none" w="med" len="med"/>
                      <a:tailEnd type="none" w="med" len="med"/>
                    </a:lnB>
                    <a:noFill/>
                  </a:tcPr>
                </a:tc>
                <a:tc>
                  <a:txBody>
                    <a:bodyPr/>
                    <a:lstStyle/>
                    <a:p>
                      <a:pPr marL="117475" indent="0" algn="l" rtl="0" fontAlgn="ctr"/>
                      <a:r>
                        <a:rPr lang="en-US" sz="800" b="1" i="1" u="none" strike="noStrike" dirty="0">
                          <a:solidFill>
                            <a:srgbClr val="FF0000"/>
                          </a:solidFill>
                          <a:effectLst/>
                          <a:latin typeface="Arial Rounded MT Bold" panose="020F0704030504030204" pitchFamily="34" charset="0"/>
                        </a:rPr>
                        <a:t>Not On CIP list </a:t>
                      </a:r>
                    </a:p>
                  </a:txBody>
                  <a:tcPr marL="9525" marR="9525" marT="9525" marB="0" anchor="ctr">
                    <a:lnB w="1270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2563975197"/>
                  </a:ext>
                </a:extLst>
              </a:tr>
            </a:tbl>
          </a:graphicData>
        </a:graphic>
      </p:graphicFrame>
    </p:spTree>
    <p:extLst>
      <p:ext uri="{BB962C8B-B14F-4D97-AF65-F5344CB8AC3E}">
        <p14:creationId xmlns:p14="http://schemas.microsoft.com/office/powerpoint/2010/main" val="147485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DF4F7-CBD0-427A-8C1B-FB3B3843F393}"/>
              </a:ext>
            </a:extLst>
          </p:cNvPr>
          <p:cNvSpPr>
            <a:spLocks noGrp="1"/>
          </p:cNvSpPr>
          <p:nvPr>
            <p:ph type="title"/>
          </p:nvPr>
        </p:nvSpPr>
        <p:spPr>
          <a:xfrm>
            <a:off x="838200" y="365125"/>
            <a:ext cx="10515600" cy="1325563"/>
          </a:xfrm>
        </p:spPr>
        <p:txBody>
          <a:bodyPr/>
          <a:lstStyle/>
          <a:p>
            <a:r>
              <a:rPr lang="en-US" sz="4000" b="1" dirty="0">
                <a:solidFill>
                  <a:schemeClr val="accent6">
                    <a:lumMod val="75000"/>
                  </a:schemeClr>
                </a:solidFill>
              </a:rPr>
              <a:t>BUDGET OVERVIEW</a:t>
            </a:r>
            <a:br>
              <a:rPr lang="en-US" dirty="0"/>
            </a:br>
            <a:endParaRPr lang="en-US" dirty="0"/>
          </a:p>
        </p:txBody>
      </p:sp>
      <p:sp>
        <p:nvSpPr>
          <p:cNvPr id="14" name="TextBox 13">
            <a:extLst>
              <a:ext uri="{FF2B5EF4-FFF2-40B4-BE49-F238E27FC236}">
                <a16:creationId xmlns:a16="http://schemas.microsoft.com/office/drawing/2014/main" id="{4BC225CE-0746-41B3-9ADA-AE635A40455B}"/>
              </a:ext>
            </a:extLst>
          </p:cNvPr>
          <p:cNvSpPr txBox="1"/>
          <p:nvPr/>
        </p:nvSpPr>
        <p:spPr>
          <a:xfrm>
            <a:off x="779206" y="1137229"/>
            <a:ext cx="10574594" cy="4801314"/>
          </a:xfrm>
          <a:prstGeom prst="rect">
            <a:avLst/>
          </a:prstGeom>
          <a:noFill/>
        </p:spPr>
        <p:txBody>
          <a:bodyPr wrap="square" rtlCol="0">
            <a:spAutoFit/>
          </a:bodyPr>
          <a:lstStyle/>
          <a:p>
            <a:pPr marL="285750" indent="-285750">
              <a:buClr>
                <a:schemeClr val="accent6">
                  <a:lumMod val="50000"/>
                </a:schemeClr>
              </a:buClr>
              <a:buFont typeface="Wingdings" panose="05000000000000000000" pitchFamily="2" charset="2"/>
              <a:buChar char="§"/>
            </a:pPr>
            <a:r>
              <a:rPr lang="en-US" sz="1900" dirty="0">
                <a:solidFill>
                  <a:schemeClr val="accent6">
                    <a:lumMod val="50000"/>
                  </a:schemeClr>
                </a:solidFill>
              </a:rPr>
              <a:t>Total proposed </a:t>
            </a:r>
            <a:r>
              <a:rPr lang="en-US" sz="1900" b="1" i="1" dirty="0">
                <a:solidFill>
                  <a:schemeClr val="accent6">
                    <a:lumMod val="50000"/>
                  </a:schemeClr>
                </a:solidFill>
              </a:rPr>
              <a:t>2021 budget of $5.5 million ($5.1 million </a:t>
            </a:r>
            <a:r>
              <a:rPr lang="en-US" sz="1900" dirty="0">
                <a:solidFill>
                  <a:schemeClr val="accent6">
                    <a:lumMod val="50000"/>
                  </a:schemeClr>
                </a:solidFill>
              </a:rPr>
              <a:t>excluding borrowings &amp; capital spending, interfund transfers, charges and use of reserves), a decrease from a total </a:t>
            </a:r>
            <a:r>
              <a:rPr lang="en-US" sz="1900" b="1" i="1" dirty="0">
                <a:solidFill>
                  <a:schemeClr val="accent6">
                    <a:lumMod val="50000"/>
                  </a:schemeClr>
                </a:solidFill>
              </a:rPr>
              <a:t>2020 budget of $5.8 million ($5.2 million </a:t>
            </a:r>
            <a:r>
              <a:rPr lang="en-US" sz="1900" dirty="0">
                <a:solidFill>
                  <a:schemeClr val="accent6">
                    <a:lumMod val="50000"/>
                  </a:schemeClr>
                </a:solidFill>
              </a:rPr>
              <a:t>excluding borrowings &amp; capital spending, interfund transfers, charges and use of reserves)</a:t>
            </a:r>
          </a:p>
          <a:p>
            <a:pPr>
              <a:buClr>
                <a:schemeClr val="accent6">
                  <a:lumMod val="50000"/>
                </a:schemeClr>
              </a:buClr>
            </a:pPr>
            <a:endParaRPr lang="en-US" dirty="0">
              <a:solidFill>
                <a:schemeClr val="accent6">
                  <a:lumMod val="50000"/>
                </a:schemeClr>
              </a:solidFill>
            </a:endParaRPr>
          </a:p>
          <a:p>
            <a:pPr marL="285750" indent="-285750">
              <a:buClr>
                <a:schemeClr val="accent6">
                  <a:lumMod val="50000"/>
                </a:schemeClr>
              </a:buClr>
              <a:buFont typeface="Wingdings" panose="05000000000000000000" pitchFamily="2" charset="2"/>
              <a:buChar char="§"/>
            </a:pPr>
            <a:r>
              <a:rPr lang="en-US" sz="1900" dirty="0">
                <a:solidFill>
                  <a:srgbClr val="385723"/>
                </a:solidFill>
                <a:cs typeface="Times New Roman" panose="02020603050405020304" pitchFamily="18" charset="0"/>
              </a:rPr>
              <a:t>Accounted for in 6 Funds: </a:t>
            </a:r>
          </a:p>
          <a:p>
            <a:pPr marL="285750" indent="-285750">
              <a:buClr>
                <a:schemeClr val="accent6">
                  <a:lumMod val="50000"/>
                </a:schemeClr>
              </a:buClr>
              <a:buFont typeface="Wingdings" panose="05000000000000000000" pitchFamily="2" charset="2"/>
              <a:buChar char="§"/>
            </a:pPr>
            <a:endParaRPr lang="en-US" sz="1900" dirty="0">
              <a:solidFill>
                <a:srgbClr val="385723"/>
              </a:solidFill>
              <a:cs typeface="Times New Roman" panose="02020603050405020304" pitchFamily="18" charset="0"/>
            </a:endParaRPr>
          </a:p>
          <a:p>
            <a:pPr marL="285750" indent="-285750">
              <a:buClr>
                <a:schemeClr val="accent6">
                  <a:lumMod val="50000"/>
                </a:schemeClr>
              </a:buClr>
              <a:buFont typeface="Wingdings" panose="05000000000000000000" pitchFamily="2" charset="2"/>
              <a:buChar char="§"/>
            </a:pPr>
            <a:endParaRPr lang="en-US" sz="1900" dirty="0">
              <a:solidFill>
                <a:srgbClr val="385723"/>
              </a:solidFill>
              <a:cs typeface="Times New Roman" panose="02020603050405020304" pitchFamily="18" charset="0"/>
            </a:endParaRPr>
          </a:p>
          <a:p>
            <a:pPr marL="285750" indent="-285750">
              <a:buClr>
                <a:schemeClr val="accent6">
                  <a:lumMod val="50000"/>
                </a:schemeClr>
              </a:buClr>
              <a:buFont typeface="Wingdings" panose="05000000000000000000" pitchFamily="2" charset="2"/>
              <a:buChar char="§"/>
            </a:pPr>
            <a:endParaRPr lang="en-US" sz="1900" dirty="0">
              <a:solidFill>
                <a:srgbClr val="385723"/>
              </a:solidFill>
              <a:cs typeface="Times New Roman" panose="02020603050405020304" pitchFamily="18" charset="0"/>
            </a:endParaRPr>
          </a:p>
          <a:p>
            <a:pPr>
              <a:buClr>
                <a:schemeClr val="accent6">
                  <a:lumMod val="50000"/>
                </a:schemeClr>
              </a:buClr>
            </a:pPr>
            <a:endParaRPr lang="en-US" sz="1400" dirty="0">
              <a:solidFill>
                <a:srgbClr val="385723"/>
              </a:solidFill>
              <a:cs typeface="Times New Roman" panose="02020603050405020304" pitchFamily="18" charset="0"/>
            </a:endParaRPr>
          </a:p>
          <a:p>
            <a:pPr marL="285750" indent="-285750">
              <a:buClr>
                <a:schemeClr val="accent6">
                  <a:lumMod val="50000"/>
                </a:schemeClr>
              </a:buClr>
              <a:buFont typeface="Wingdings" panose="05000000000000000000" pitchFamily="2" charset="2"/>
              <a:buChar char="§"/>
            </a:pPr>
            <a:r>
              <a:rPr lang="en-US" sz="1900" dirty="0">
                <a:solidFill>
                  <a:srgbClr val="385723"/>
                </a:solidFill>
                <a:cs typeface="Times New Roman" panose="02020603050405020304" pitchFamily="18" charset="0"/>
              </a:rPr>
              <a:t>Budget Calendar </a:t>
            </a:r>
          </a:p>
          <a:p>
            <a:pPr marL="285750" indent="-285750">
              <a:buClr>
                <a:schemeClr val="accent6">
                  <a:lumMod val="50000"/>
                </a:schemeClr>
              </a:buClr>
              <a:buFont typeface="Wingdings" panose="05000000000000000000" pitchFamily="2" charset="2"/>
              <a:buChar char="§"/>
            </a:pPr>
            <a:endParaRPr lang="en-US" sz="1900" dirty="0">
              <a:solidFill>
                <a:srgbClr val="385723"/>
              </a:solidFill>
              <a:cs typeface="Times New Roman" panose="02020603050405020304" pitchFamily="18" charset="0"/>
            </a:endParaRPr>
          </a:p>
          <a:p>
            <a:pPr>
              <a:buClr>
                <a:schemeClr val="accent6">
                  <a:lumMod val="50000"/>
                </a:schemeClr>
              </a:buClr>
            </a:pPr>
            <a:endParaRPr lang="en-US" sz="1000" dirty="0">
              <a:solidFill>
                <a:schemeClr val="accent6">
                  <a:lumMod val="50000"/>
                </a:schemeClr>
              </a:solidFill>
            </a:endParaRPr>
          </a:p>
          <a:p>
            <a:pPr marL="290513">
              <a:buClr>
                <a:schemeClr val="accent6">
                  <a:lumMod val="50000"/>
                </a:schemeClr>
              </a:buClr>
              <a:tabLst>
                <a:tab pos="633413" algn="l"/>
              </a:tabLst>
            </a:pPr>
            <a:r>
              <a:rPr lang="en-US" sz="1900" dirty="0">
                <a:solidFill>
                  <a:srgbClr val="385723"/>
                </a:solidFill>
                <a:cs typeface="Times New Roman" panose="02020603050405020304" pitchFamily="18" charset="0"/>
              </a:rPr>
              <a:t> </a:t>
            </a:r>
          </a:p>
          <a:p>
            <a:pPr marL="290513">
              <a:buClr>
                <a:schemeClr val="accent6">
                  <a:lumMod val="50000"/>
                </a:schemeClr>
              </a:buClr>
              <a:tabLst>
                <a:tab pos="633413" algn="l"/>
              </a:tabLst>
            </a:pPr>
            <a:endParaRPr lang="en-US" sz="1900" dirty="0">
              <a:solidFill>
                <a:srgbClr val="385723"/>
              </a:solidFill>
              <a:cs typeface="Times New Roman" panose="02020603050405020304" pitchFamily="18" charset="0"/>
            </a:endParaRPr>
          </a:p>
          <a:p>
            <a:pPr marL="290513">
              <a:buClr>
                <a:schemeClr val="accent6">
                  <a:lumMod val="50000"/>
                </a:schemeClr>
              </a:buClr>
              <a:tabLst>
                <a:tab pos="633413" algn="l"/>
              </a:tabLst>
            </a:pPr>
            <a:r>
              <a:rPr lang="en-US" sz="1900" dirty="0">
                <a:solidFill>
                  <a:srgbClr val="385723"/>
                </a:solidFill>
                <a:cs typeface="Times New Roman" panose="02020603050405020304" pitchFamily="18" charset="0"/>
              </a:rPr>
              <a:t> </a:t>
            </a:r>
          </a:p>
          <a:p>
            <a:endParaRPr lang="en-US" dirty="0">
              <a:solidFill>
                <a:schemeClr val="accent6">
                  <a:lumMod val="50000"/>
                </a:schemeClr>
              </a:solidFill>
            </a:endParaRPr>
          </a:p>
          <a:p>
            <a:endParaRPr lang="en-US" dirty="0"/>
          </a:p>
        </p:txBody>
      </p:sp>
      <p:grpSp>
        <p:nvGrpSpPr>
          <p:cNvPr id="15" name="Group 14">
            <a:extLst>
              <a:ext uri="{FF2B5EF4-FFF2-40B4-BE49-F238E27FC236}">
                <a16:creationId xmlns:a16="http://schemas.microsoft.com/office/drawing/2014/main" id="{FBCA28A6-11CF-4A9A-B015-21210CB6372B}"/>
              </a:ext>
            </a:extLst>
          </p:cNvPr>
          <p:cNvGrpSpPr/>
          <p:nvPr/>
        </p:nvGrpSpPr>
        <p:grpSpPr>
          <a:xfrm>
            <a:off x="926686" y="1015841"/>
            <a:ext cx="5029200" cy="12065"/>
            <a:chOff x="0" y="0"/>
            <a:chExt cx="6632543" cy="12192"/>
          </a:xfrm>
        </p:grpSpPr>
        <p:sp>
          <p:nvSpPr>
            <p:cNvPr id="16" name="Shape 8225">
              <a:extLst>
                <a:ext uri="{FF2B5EF4-FFF2-40B4-BE49-F238E27FC236}">
                  <a16:creationId xmlns:a16="http://schemas.microsoft.com/office/drawing/2014/main" id="{0E6D7043-D0B6-497A-A618-7A94E9DFF4C9}"/>
                </a:ext>
              </a:extLst>
            </p:cNvPr>
            <p:cNvSpPr/>
            <p:nvPr/>
          </p:nvSpPr>
          <p:spPr>
            <a:xfrm>
              <a:off x="0" y="0"/>
              <a:ext cx="6632543"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sp>
        <p:nvSpPr>
          <p:cNvPr id="19" name="TextBox 18">
            <a:extLst>
              <a:ext uri="{FF2B5EF4-FFF2-40B4-BE49-F238E27FC236}">
                <a16:creationId xmlns:a16="http://schemas.microsoft.com/office/drawing/2014/main" id="{E13104B6-CED0-4D19-9C8C-CF5453BA5F65}"/>
              </a:ext>
            </a:extLst>
          </p:cNvPr>
          <p:cNvSpPr txBox="1"/>
          <p:nvPr/>
        </p:nvSpPr>
        <p:spPr>
          <a:xfrm>
            <a:off x="1133588" y="2551837"/>
            <a:ext cx="4436642" cy="877163"/>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Calibri" panose="020F0502020204030204" pitchFamily="34" charset="0"/>
              <a:buChar char="‐"/>
              <a:tabLst/>
              <a:defRPr/>
            </a:pPr>
            <a:r>
              <a:rPr lang="en-US" sz="1700" i="1" dirty="0">
                <a:solidFill>
                  <a:srgbClr val="385723"/>
                </a:solidFill>
                <a:cs typeface="Times New Roman" panose="02020603050405020304" pitchFamily="18" charset="0"/>
              </a:rPr>
              <a:t>General</a:t>
            </a:r>
          </a:p>
          <a:p>
            <a:pPr marL="342900" indent="-342900" defTabSz="457200">
              <a:buFont typeface="Calibri" panose="020F0502020204030204" pitchFamily="34" charset="0"/>
              <a:buChar char="‐"/>
            </a:pPr>
            <a:r>
              <a:rPr lang="en-US" sz="1700" i="1" dirty="0">
                <a:solidFill>
                  <a:srgbClr val="385723"/>
                </a:solidFill>
                <a:cs typeface="Times New Roman" panose="02020603050405020304" pitchFamily="18" charset="0"/>
              </a:rPr>
              <a:t>Transportation (Gas Taxes)</a:t>
            </a:r>
          </a:p>
          <a:p>
            <a:pPr marL="342900" indent="-342900" defTabSz="457200">
              <a:buFont typeface="Calibri" panose="020F0502020204030204" pitchFamily="34" charset="0"/>
              <a:buChar char="‐"/>
            </a:pPr>
            <a:r>
              <a:rPr lang="en-US" sz="1700" i="1" dirty="0">
                <a:solidFill>
                  <a:srgbClr val="385723"/>
                </a:solidFill>
                <a:cs typeface="Times New Roman" panose="02020603050405020304" pitchFamily="18" charset="0"/>
              </a:rPr>
              <a:t>Local Option </a:t>
            </a:r>
            <a:r>
              <a:rPr lang="en-US" sz="1700" i="1" dirty="0" err="1">
                <a:solidFill>
                  <a:srgbClr val="385723"/>
                </a:solidFill>
                <a:cs typeface="Times New Roman" panose="02020603050405020304" pitchFamily="18" charset="0"/>
              </a:rPr>
              <a:t>SurTax</a:t>
            </a:r>
            <a:r>
              <a:rPr lang="en-US" sz="1700" i="1" dirty="0">
                <a:solidFill>
                  <a:srgbClr val="385723"/>
                </a:solidFill>
                <a:cs typeface="Times New Roman" panose="02020603050405020304" pitchFamily="18" charset="0"/>
              </a:rPr>
              <a:t> (LOST) </a:t>
            </a:r>
          </a:p>
        </p:txBody>
      </p:sp>
      <p:sp>
        <p:nvSpPr>
          <p:cNvPr id="20" name="TextBox 19">
            <a:extLst>
              <a:ext uri="{FF2B5EF4-FFF2-40B4-BE49-F238E27FC236}">
                <a16:creationId xmlns:a16="http://schemas.microsoft.com/office/drawing/2014/main" id="{93ED696F-E782-47D3-8A60-7FCC00774D6D}"/>
              </a:ext>
            </a:extLst>
          </p:cNvPr>
          <p:cNvSpPr txBox="1"/>
          <p:nvPr/>
        </p:nvSpPr>
        <p:spPr>
          <a:xfrm>
            <a:off x="4745691" y="2551837"/>
            <a:ext cx="3716323" cy="1154162"/>
          </a:xfrm>
          <a:prstGeom prst="rect">
            <a:avLst/>
          </a:prstGeom>
          <a:noFill/>
        </p:spPr>
        <p:txBody>
          <a:bodyPr wrap="square" rtlCol="0">
            <a:spAutoFit/>
          </a:bodyPr>
          <a:lstStyle/>
          <a:p>
            <a:pPr marL="342900" indent="-342900" defTabSz="457200">
              <a:buFont typeface="Calibri" panose="020F0502020204030204" pitchFamily="34" charset="0"/>
              <a:buChar char="‐"/>
            </a:pPr>
            <a:r>
              <a:rPr lang="en-US" sz="1700" i="1" dirty="0">
                <a:solidFill>
                  <a:srgbClr val="385723"/>
                </a:solidFill>
                <a:cs typeface="Times New Roman" panose="02020603050405020304" pitchFamily="18" charset="0"/>
              </a:rPr>
              <a:t>Roads &amp; Drainage (District) </a:t>
            </a:r>
          </a:p>
          <a:p>
            <a:pPr marL="342900" marR="0" lvl="0" indent="-342900" algn="l" defTabSz="457200" rtl="0" eaLnBrk="1" fontAlgn="auto" latinLnBrk="0" hangingPunct="1">
              <a:lnSpc>
                <a:spcPct val="100000"/>
              </a:lnSpc>
              <a:spcBef>
                <a:spcPts val="0"/>
              </a:spcBef>
              <a:spcAft>
                <a:spcPts val="0"/>
              </a:spcAft>
              <a:buClrTx/>
              <a:buSzTx/>
              <a:buFont typeface="Calibri" panose="020F0502020204030204" pitchFamily="34" charset="0"/>
              <a:buChar char="‐"/>
              <a:tabLst/>
              <a:defRPr/>
            </a:pPr>
            <a:r>
              <a:rPr lang="en-US" sz="1700" i="1" dirty="0">
                <a:solidFill>
                  <a:srgbClr val="385723"/>
                </a:solidFill>
                <a:cs typeface="Times New Roman" panose="02020603050405020304" pitchFamily="18" charset="0"/>
              </a:rPr>
              <a:t>Solid Waste </a:t>
            </a:r>
          </a:p>
          <a:p>
            <a:pPr marL="342900" marR="0" lvl="0" indent="-342900" algn="l" defTabSz="457200" rtl="0" eaLnBrk="1" fontAlgn="auto" latinLnBrk="0" hangingPunct="1">
              <a:lnSpc>
                <a:spcPct val="100000"/>
              </a:lnSpc>
              <a:spcBef>
                <a:spcPts val="0"/>
              </a:spcBef>
              <a:spcAft>
                <a:spcPts val="0"/>
              </a:spcAft>
              <a:buClrTx/>
              <a:buSzTx/>
              <a:buFont typeface="Calibri" panose="020F0502020204030204" pitchFamily="34" charset="0"/>
              <a:buChar char="‐"/>
              <a:tabLst/>
              <a:defRPr/>
            </a:pPr>
            <a:r>
              <a:rPr lang="en-US" sz="1700" i="1" dirty="0">
                <a:solidFill>
                  <a:srgbClr val="385723"/>
                </a:solidFill>
                <a:cs typeface="Times New Roman" panose="02020603050405020304" pitchFamily="18" charset="0"/>
              </a:rPr>
              <a:t>CIP</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2A4F1C"/>
              </a:solidFill>
              <a:effectLst/>
              <a:uLnTx/>
              <a:uFillTx/>
              <a:latin typeface="Franklin Gothic Book" panose="020B0503020102020204"/>
              <a:ea typeface="+mn-ea"/>
              <a:cs typeface="+mn-cs"/>
            </a:endParaRPr>
          </a:p>
        </p:txBody>
      </p:sp>
      <p:graphicFrame>
        <p:nvGraphicFramePr>
          <p:cNvPr id="8" name="Content Placeholder 9">
            <a:extLst>
              <a:ext uri="{FF2B5EF4-FFF2-40B4-BE49-F238E27FC236}">
                <a16:creationId xmlns:a16="http://schemas.microsoft.com/office/drawing/2014/main" id="{0D859961-7FC3-4729-8FEE-88E9B54C9C8B}"/>
              </a:ext>
            </a:extLst>
          </p:cNvPr>
          <p:cNvGraphicFramePr>
            <a:graphicFrameLocks noGrp="1"/>
          </p:cNvGraphicFramePr>
          <p:nvPr>
            <p:ph idx="1"/>
            <p:extLst>
              <p:ext uri="{D42A27DB-BD31-4B8C-83A1-F6EECF244321}">
                <p14:modId xmlns:p14="http://schemas.microsoft.com/office/powerpoint/2010/main" val="614440268"/>
              </p:ext>
            </p:extLst>
          </p:nvPr>
        </p:nvGraphicFramePr>
        <p:xfrm>
          <a:off x="1133588" y="3781905"/>
          <a:ext cx="9865829" cy="2369952"/>
        </p:xfrm>
        <a:graphic>
          <a:graphicData uri="http://schemas.openxmlformats.org/drawingml/2006/table">
            <a:tbl>
              <a:tblPr firstRow="1" firstCol="1" bandRow="1"/>
              <a:tblGrid>
                <a:gridCol w="1977531">
                  <a:extLst>
                    <a:ext uri="{9D8B030D-6E8A-4147-A177-3AD203B41FA5}">
                      <a16:colId xmlns:a16="http://schemas.microsoft.com/office/drawing/2014/main" val="1221599338"/>
                    </a:ext>
                  </a:extLst>
                </a:gridCol>
                <a:gridCol w="7888298">
                  <a:extLst>
                    <a:ext uri="{9D8B030D-6E8A-4147-A177-3AD203B41FA5}">
                      <a16:colId xmlns:a16="http://schemas.microsoft.com/office/drawing/2014/main" val="2498403612"/>
                    </a:ext>
                  </a:extLst>
                </a:gridCol>
              </a:tblGrid>
              <a:tr h="193668">
                <a:tc>
                  <a:txBody>
                    <a:bodyPr/>
                    <a:lstStyle/>
                    <a:p>
                      <a:pPr marL="0" marR="0" indent="0" algn="ctr">
                        <a:lnSpc>
                          <a:spcPct val="107000"/>
                        </a:lnSpc>
                        <a:spcBef>
                          <a:spcPts val="0"/>
                        </a:spcBef>
                        <a:spcAft>
                          <a:spcPts val="0"/>
                        </a:spcAft>
                      </a:pPr>
                      <a:r>
                        <a:rPr lang="en-US" sz="18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DATE</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55245" marR="0" indent="0" algn="l">
                        <a:lnSpc>
                          <a:spcPct val="107000"/>
                        </a:lnSpc>
                        <a:spcBef>
                          <a:spcPts val="0"/>
                        </a:spcBef>
                        <a:spcAft>
                          <a:spcPts val="0"/>
                        </a:spcAft>
                      </a:pPr>
                      <a:r>
                        <a:rPr lang="en-US" sz="18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       DESCRIPTION </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80053" marT="42179"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119579132"/>
                  </a:ext>
                </a:extLst>
              </a:tr>
              <a:tr h="251468">
                <a:tc>
                  <a:txBody>
                    <a:bodyPr/>
                    <a:lstStyle/>
                    <a:p>
                      <a:pPr marL="55245" marR="0" lvl="0"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July 7</a:t>
                      </a:r>
                      <a:r>
                        <a:rPr lang="en-US" sz="16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Adopt Preliminary Ad Valorem &amp; Non-Ad Valorem Assessment Rates</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904866754"/>
                  </a:ext>
                </a:extLst>
              </a:tr>
              <a:tr h="251468">
                <a:tc>
                  <a:txBody>
                    <a:bodyPr/>
                    <a:lstStyle/>
                    <a:p>
                      <a:pPr marL="55245" marR="0" lvl="0"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July 21</a:t>
                      </a:r>
                      <a:r>
                        <a:rPr lang="en-US" sz="16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rd</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Council Workshop</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3399917480"/>
                  </a:ext>
                </a:extLst>
              </a:tr>
              <a:tr h="251468">
                <a:tc>
                  <a:txBody>
                    <a:bodyPr/>
                    <a:lstStyle/>
                    <a:p>
                      <a:pPr marL="55245" marR="0" lvl="0"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July 24</a:t>
                      </a:r>
                      <a:r>
                        <a:rPr lang="en-US" sz="16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Tax Rolls and Preliminary Rates due to County</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1472837285"/>
                  </a:ext>
                </a:extLst>
              </a:tr>
              <a:tr h="251468">
                <a:tc>
                  <a:txBody>
                    <a:bodyPr/>
                    <a:lstStyle/>
                    <a:p>
                      <a:pPr marL="55245" marR="0" lvl="0"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TBD</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FAAC Committee meetings/Council Budget Workshops</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1290789159"/>
                  </a:ext>
                </a:extLst>
              </a:tr>
              <a:tr h="293791">
                <a:tc>
                  <a:txBody>
                    <a:bodyPr/>
                    <a:lstStyle/>
                    <a:p>
                      <a:pPr marL="55245" marR="0" lvl="0"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September 8</a:t>
                      </a:r>
                      <a:r>
                        <a:rPr lang="en-US" sz="16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a:t>
                      </a:r>
                      <a:r>
                        <a:rPr lang="en-US" sz="16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st</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Budget Public Hearing &amp; Adoption of Final Non-Ad Valorem Assessment Rates</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1513985688"/>
                  </a:ext>
                </a:extLst>
              </a:tr>
              <a:tr h="293791">
                <a:tc>
                  <a:txBody>
                    <a:bodyPr/>
                    <a:lstStyle/>
                    <a:p>
                      <a:pPr marL="55245" marR="0" lvl="0"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September 15</a:t>
                      </a:r>
                      <a:r>
                        <a:rPr lang="en-US" sz="16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Final Non-Ad Valorem Assessment Rates &amp; Tax Roll to County</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2020441791"/>
                  </a:ext>
                </a:extLst>
              </a:tr>
              <a:tr h="293791">
                <a:tc>
                  <a:txBody>
                    <a:bodyPr/>
                    <a:lstStyle/>
                    <a:p>
                      <a:pPr marL="55245" marR="0" lvl="0"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September 22</a:t>
                      </a:r>
                      <a:r>
                        <a:rPr lang="en-US" sz="16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nd</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a:t>
                      </a:r>
                      <a:r>
                        <a:rPr lang="en-US" sz="16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nd</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Budget Public Hearing &amp; Adoption of Final Ad Valorem Millage Rate</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4264067681"/>
                  </a:ext>
                </a:extLst>
              </a:tr>
            </a:tbl>
          </a:graphicData>
        </a:graphic>
      </p:graphicFrame>
    </p:spTree>
    <p:extLst>
      <p:ext uri="{BB962C8B-B14F-4D97-AF65-F5344CB8AC3E}">
        <p14:creationId xmlns:p14="http://schemas.microsoft.com/office/powerpoint/2010/main" val="24109228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5615C58-C48B-462D-A39E-E911CBD28D31}"/>
              </a:ext>
            </a:extLst>
          </p:cNvPr>
          <p:cNvSpPr/>
          <p:nvPr/>
        </p:nvSpPr>
        <p:spPr>
          <a:xfrm>
            <a:off x="0" y="0"/>
            <a:ext cx="3474720" cy="6858000"/>
          </a:xfrm>
          <a:prstGeom prst="rect">
            <a:avLst/>
          </a:prstGeom>
          <a:ln>
            <a:solidFill>
              <a:schemeClr val="accent4">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4A36DF8-5C38-4D7F-B9EE-266FB7ED4F2D}"/>
              </a:ext>
            </a:extLst>
          </p:cNvPr>
          <p:cNvSpPr txBox="1"/>
          <p:nvPr/>
        </p:nvSpPr>
        <p:spPr>
          <a:xfrm>
            <a:off x="157466" y="2573856"/>
            <a:ext cx="3170904" cy="1571841"/>
          </a:xfrm>
          <a:prstGeom prst="rect">
            <a:avLst/>
          </a:prstGeom>
          <a:noFill/>
        </p:spPr>
        <p:txBody>
          <a:bodyPr wrap="square" rtlCol="0">
            <a:spAutoFit/>
          </a:bodyPr>
          <a:lstStyle/>
          <a:p>
            <a:pPr algn="ctr" defTabSz="914400">
              <a:lnSpc>
                <a:spcPct val="84000"/>
              </a:lnSpc>
              <a:spcBef>
                <a:spcPct val="0"/>
              </a:spcBef>
              <a:tabLst>
                <a:tab pos="1203325" algn="l"/>
              </a:tabLst>
            </a:pPr>
            <a:r>
              <a:rPr lang="en-US" sz="3800" b="1" dirty="0">
                <a:solidFill>
                  <a:schemeClr val="bg1"/>
                </a:solidFill>
                <a:latin typeface="+mj-lt"/>
                <a:ea typeface="+mj-ea"/>
                <a:cs typeface="+mj-cs"/>
              </a:rPr>
              <a:t>CAPITAL IMPROVEMENT</a:t>
            </a:r>
          </a:p>
          <a:p>
            <a:pPr algn="ctr" defTabSz="914400">
              <a:lnSpc>
                <a:spcPct val="84000"/>
              </a:lnSpc>
              <a:spcBef>
                <a:spcPct val="0"/>
              </a:spcBef>
              <a:tabLst>
                <a:tab pos="1203325" algn="l"/>
              </a:tabLst>
            </a:pPr>
            <a:r>
              <a:rPr lang="en-US" sz="3800" b="1" dirty="0">
                <a:solidFill>
                  <a:schemeClr val="bg1"/>
                </a:solidFill>
                <a:latin typeface="+mj-lt"/>
                <a:ea typeface="+mj-ea"/>
                <a:cs typeface="+mj-cs"/>
              </a:rPr>
              <a:t>PROJECTS</a:t>
            </a:r>
          </a:p>
        </p:txBody>
      </p:sp>
      <p:sp>
        <p:nvSpPr>
          <p:cNvPr id="7" name="Title 1">
            <a:extLst>
              <a:ext uri="{FF2B5EF4-FFF2-40B4-BE49-F238E27FC236}">
                <a16:creationId xmlns:a16="http://schemas.microsoft.com/office/drawing/2014/main" id="{8375BA1D-45BE-4011-9462-CEF14CDF0633}"/>
              </a:ext>
            </a:extLst>
          </p:cNvPr>
          <p:cNvSpPr txBox="1">
            <a:spLocks/>
          </p:cNvSpPr>
          <p:nvPr/>
        </p:nvSpPr>
        <p:spPr>
          <a:xfrm>
            <a:off x="3981656" y="71646"/>
            <a:ext cx="8144866" cy="574535"/>
          </a:xfrm>
          <a:prstGeom prst="rect">
            <a:avLst/>
          </a:prstGeom>
        </p:spPr>
        <p:txBody>
          <a:bodyPr vert="horz" lIns="91440" tIns="45720" rIns="91440" bIns="45720" rtlCol="0" anchor="b">
            <a:normAutofit fontScale="85000" lnSpcReduction="100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b="1" dirty="0">
                <a:solidFill>
                  <a:schemeClr val="accent6">
                    <a:lumMod val="75000"/>
                  </a:schemeClr>
                </a:solidFill>
              </a:rPr>
              <a:t>RECOMMENDED POLICIES, STANDARDS &amp; PROGRAMS</a:t>
            </a:r>
            <a:endParaRPr lang="en-US" dirty="0"/>
          </a:p>
        </p:txBody>
      </p:sp>
      <p:graphicFrame>
        <p:nvGraphicFramePr>
          <p:cNvPr id="4" name="Content Placeholder 3">
            <a:extLst>
              <a:ext uri="{FF2B5EF4-FFF2-40B4-BE49-F238E27FC236}">
                <a16:creationId xmlns:a16="http://schemas.microsoft.com/office/drawing/2014/main" id="{D1C68945-0F0B-4A87-BCFA-E14DBDB56404}"/>
              </a:ext>
            </a:extLst>
          </p:cNvPr>
          <p:cNvGraphicFramePr>
            <a:graphicFrameLocks noGrp="1"/>
          </p:cNvGraphicFramePr>
          <p:nvPr>
            <p:ph idx="1"/>
            <p:extLst>
              <p:ext uri="{D42A27DB-BD31-4B8C-83A1-F6EECF244321}">
                <p14:modId xmlns:p14="http://schemas.microsoft.com/office/powerpoint/2010/main" val="1257061090"/>
              </p:ext>
            </p:extLst>
          </p:nvPr>
        </p:nvGraphicFramePr>
        <p:xfrm>
          <a:off x="3791533" y="728444"/>
          <a:ext cx="8046720" cy="5770642"/>
        </p:xfrm>
        <a:graphic>
          <a:graphicData uri="http://schemas.openxmlformats.org/drawingml/2006/table">
            <a:tbl>
              <a:tblPr/>
              <a:tblGrid>
                <a:gridCol w="2560320">
                  <a:extLst>
                    <a:ext uri="{9D8B030D-6E8A-4147-A177-3AD203B41FA5}">
                      <a16:colId xmlns:a16="http://schemas.microsoft.com/office/drawing/2014/main" val="3841025052"/>
                    </a:ext>
                  </a:extLst>
                </a:gridCol>
                <a:gridCol w="4572000">
                  <a:extLst>
                    <a:ext uri="{9D8B030D-6E8A-4147-A177-3AD203B41FA5}">
                      <a16:colId xmlns:a16="http://schemas.microsoft.com/office/drawing/2014/main" val="2754843079"/>
                    </a:ext>
                  </a:extLst>
                </a:gridCol>
                <a:gridCol w="914400">
                  <a:extLst>
                    <a:ext uri="{9D8B030D-6E8A-4147-A177-3AD203B41FA5}">
                      <a16:colId xmlns:a16="http://schemas.microsoft.com/office/drawing/2014/main" val="646330964"/>
                    </a:ext>
                  </a:extLst>
                </a:gridCol>
              </a:tblGrid>
              <a:tr h="457200">
                <a:tc>
                  <a:txBody>
                    <a:bodyPr/>
                    <a:lstStyle/>
                    <a:p>
                      <a:pPr algn="ctr" rtl="0" fontAlgn="ctr"/>
                      <a:r>
                        <a:rPr lang="en-US" sz="1400" b="1" i="0" u="none" strike="noStrike" dirty="0">
                          <a:solidFill>
                            <a:srgbClr val="375623"/>
                          </a:solidFill>
                          <a:effectLst/>
                          <a:latin typeface="Calibri" panose="020F0502020204030204" pitchFamily="34" charset="0"/>
                        </a:rPr>
                        <a:t>Assessments / Analysis</a:t>
                      </a:r>
                    </a:p>
                  </a:txBody>
                  <a:tcPr marL="6614" marR="6614" marT="6614" marB="0" anchor="ctr">
                    <a:lnL>
                      <a:noFill/>
                    </a:lnL>
                    <a:lnR w="12700" cap="flat" cmpd="sng" algn="ctr">
                      <a:solidFill>
                        <a:srgbClr val="FFFFFF"/>
                      </a:solidFill>
                      <a:prstDash val="solid"/>
                      <a:round/>
                      <a:headEnd type="none" w="med" len="med"/>
                      <a:tailEnd type="none" w="med" len="med"/>
                    </a:lnR>
                    <a:lnT w="19050" cap="flat" cmpd="sng" algn="ctr">
                      <a:solidFill>
                        <a:srgbClr val="BF9000"/>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tc>
                  <a:txBody>
                    <a:bodyPr/>
                    <a:lstStyle/>
                    <a:p>
                      <a:pPr algn="ctr" rtl="0" fontAlgn="ctr"/>
                      <a:r>
                        <a:rPr lang="en-US" sz="1400" b="1" i="0" u="none" strike="noStrike" dirty="0">
                          <a:solidFill>
                            <a:srgbClr val="375623"/>
                          </a:solidFill>
                          <a:effectLst/>
                          <a:latin typeface="Calibri" panose="020F0502020204030204" pitchFamily="34" charset="0"/>
                        </a:rPr>
                        <a:t>Benefits</a:t>
                      </a:r>
                    </a:p>
                  </a:txBody>
                  <a:tcPr marL="6614" marR="6614" marT="661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BF9000"/>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tc>
                  <a:txBody>
                    <a:bodyPr/>
                    <a:lstStyle/>
                    <a:p>
                      <a:pPr algn="ctr" rtl="0" fontAlgn="ctr"/>
                      <a:r>
                        <a:rPr lang="en-US" sz="1400" b="1" i="0" u="none" strike="noStrike" dirty="0">
                          <a:solidFill>
                            <a:srgbClr val="375623"/>
                          </a:solidFill>
                          <a:effectLst/>
                          <a:latin typeface="Calibri" panose="020F0502020204030204" pitchFamily="34" charset="0"/>
                        </a:rPr>
                        <a:t>Budget</a:t>
                      </a:r>
                    </a:p>
                  </a:txBody>
                  <a:tcPr marL="6614" marR="6614" marT="661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BF9000"/>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extLst>
                  <a:ext uri="{0D108BD9-81ED-4DB2-BD59-A6C34878D82A}">
                    <a16:rowId xmlns:a16="http://schemas.microsoft.com/office/drawing/2014/main" val="3830420078"/>
                  </a:ext>
                </a:extLst>
              </a:tr>
              <a:tr h="171078">
                <a:tc rowSpan="6">
                  <a:txBody>
                    <a:bodyPr/>
                    <a:lstStyle/>
                    <a:p>
                      <a:pPr algn="l" fontAlgn="ctr"/>
                      <a:r>
                        <a:rPr lang="en-US" sz="1050" b="1" i="0" u="none" strike="noStrike" dirty="0">
                          <a:solidFill>
                            <a:srgbClr val="375623"/>
                          </a:solidFill>
                          <a:effectLst/>
                          <a:latin typeface="+mn-lt"/>
                        </a:rPr>
                        <a:t>Drainage Culvert &amp; Irrigation Straw Inventory &amp; Drainage Culvert Condition Assessment</a:t>
                      </a:r>
                    </a:p>
                  </a:txBody>
                  <a:tcPr marL="92503" marR="92503" marT="46252" marB="46252" anchor="ctr">
                    <a:lnL>
                      <a:noFill/>
                    </a:lnL>
                    <a:lnR>
                      <a:noFill/>
                    </a:lnR>
                    <a:lnT w="12700" cap="flat" cmpd="sng" algn="ctr">
                      <a:solidFill>
                        <a:srgbClr val="BF8F00"/>
                      </a:solidFill>
                      <a:prstDash val="solid"/>
                      <a:round/>
                      <a:headEnd type="none" w="med" len="med"/>
                      <a:tailEnd type="none" w="med" len="med"/>
                    </a:lnT>
                    <a:lnB w="6350" cap="flat" cmpd="sng" algn="ctr">
                      <a:solidFill>
                        <a:srgbClr val="548235"/>
                      </a:solidFill>
                      <a:prstDash val="solid"/>
                      <a:round/>
                      <a:headEnd type="none" w="med" len="med"/>
                      <a:tailEnd type="none" w="med" len="med"/>
                    </a:lnB>
                  </a:tcPr>
                </a:tc>
                <a:tc>
                  <a:txBody>
                    <a:bodyPr/>
                    <a:lstStyle/>
                    <a:p>
                      <a:pPr marL="0" indent="0" algn="l" fontAlgn="ctr">
                        <a:buFontTx/>
                        <a:buNone/>
                      </a:pPr>
                      <a:r>
                        <a:rPr lang="en-US" sz="1050" b="0" i="0" u="none" strike="noStrike" dirty="0">
                          <a:solidFill>
                            <a:srgbClr val="375623"/>
                          </a:solidFill>
                          <a:effectLst/>
                          <a:latin typeface="+mn-lt"/>
                        </a:rPr>
                        <a:t>–         Identify Town culverts that are nearing the end of their life span</a:t>
                      </a:r>
                    </a:p>
                  </a:txBody>
                  <a:tcPr marL="79369" marR="6614" marT="6614" marB="0" anchor="ctr">
                    <a:lnL>
                      <a:noFill/>
                    </a:lnL>
                    <a:lnR>
                      <a:noFill/>
                    </a:lnR>
                    <a:lnT w="12700" cap="flat" cmpd="sng" algn="ctr">
                      <a:solidFill>
                        <a:srgbClr val="BF8F00"/>
                      </a:solidFill>
                      <a:prstDash val="solid"/>
                      <a:round/>
                      <a:headEnd type="none" w="med" len="med"/>
                      <a:tailEnd type="none" w="med" len="med"/>
                    </a:lnT>
                    <a:lnB>
                      <a:noFill/>
                    </a:lnB>
                  </a:tcPr>
                </a:tc>
                <a:tc rowSpan="6">
                  <a:txBody>
                    <a:bodyPr/>
                    <a:lstStyle/>
                    <a:p>
                      <a:pPr algn="ctr" fontAlgn="ctr"/>
                      <a:r>
                        <a:rPr lang="en-US" sz="1050" b="0" i="0" u="none" strike="noStrike" dirty="0">
                          <a:solidFill>
                            <a:srgbClr val="375623"/>
                          </a:solidFill>
                          <a:effectLst/>
                          <a:latin typeface="+mn-lt"/>
                        </a:rPr>
                        <a:t> $        70,000 </a:t>
                      </a:r>
                    </a:p>
                  </a:txBody>
                  <a:tcPr marL="92503" marR="92503" marT="46252" marB="46252" anchor="ctr">
                    <a:lnL>
                      <a:noFill/>
                    </a:lnL>
                    <a:lnR>
                      <a:noFill/>
                    </a:lnR>
                    <a:lnT w="12700" cap="flat" cmpd="sng" algn="ctr">
                      <a:solidFill>
                        <a:srgbClr val="BF8F00"/>
                      </a:solidFill>
                      <a:prstDash val="solid"/>
                      <a:round/>
                      <a:headEnd type="none" w="med" len="med"/>
                      <a:tailEnd type="none" w="med" len="med"/>
                    </a:lnT>
                    <a:lnB w="6350" cap="flat" cmpd="sng" algn="ctr">
                      <a:solidFill>
                        <a:srgbClr val="548235"/>
                      </a:solidFill>
                      <a:prstDash val="solid"/>
                      <a:round/>
                      <a:headEnd type="none" w="med" len="med"/>
                      <a:tailEnd type="none" w="med" len="med"/>
                    </a:lnB>
                  </a:tcPr>
                </a:tc>
                <a:extLst>
                  <a:ext uri="{0D108BD9-81ED-4DB2-BD59-A6C34878D82A}">
                    <a16:rowId xmlns:a16="http://schemas.microsoft.com/office/drawing/2014/main" val="3307863966"/>
                  </a:ext>
                </a:extLst>
              </a:tr>
              <a:tr h="171078">
                <a:tc vMerge="1">
                  <a:txBody>
                    <a:bodyPr/>
                    <a:lstStyle/>
                    <a:p>
                      <a:endParaRPr lang="en-US"/>
                    </a:p>
                  </a:txBody>
                  <a:tcPr/>
                </a:tc>
                <a:tc>
                  <a:txBody>
                    <a:bodyPr/>
                    <a:lstStyle/>
                    <a:p>
                      <a:pPr marL="0" indent="0" algn="l" fontAlgn="ctr">
                        <a:buFontTx/>
                        <a:buNone/>
                      </a:pPr>
                      <a:r>
                        <a:rPr lang="en-US" sz="1050" b="0" i="0" u="none" strike="noStrike" dirty="0">
                          <a:solidFill>
                            <a:srgbClr val="375623"/>
                          </a:solidFill>
                          <a:effectLst/>
                          <a:latin typeface="+mn-lt"/>
                        </a:rPr>
                        <a:t>–         Create a drainage culvert maintenance and replacement program </a:t>
                      </a:r>
                    </a:p>
                  </a:txBody>
                  <a:tcPr marL="79369" marR="6614" marT="6614" marB="0" anchor="ctr">
                    <a:lnL>
                      <a:noFill/>
                    </a:lnL>
                    <a:lnR>
                      <a:noFill/>
                    </a:lnR>
                    <a:lnT>
                      <a:noFill/>
                    </a:lnT>
                    <a:lnB>
                      <a:noFill/>
                    </a:lnB>
                  </a:tcPr>
                </a:tc>
                <a:tc vMerge="1">
                  <a:txBody>
                    <a:bodyPr/>
                    <a:lstStyle/>
                    <a:p>
                      <a:endParaRPr lang="en-US"/>
                    </a:p>
                  </a:txBody>
                  <a:tcPr/>
                </a:tc>
                <a:extLst>
                  <a:ext uri="{0D108BD9-81ED-4DB2-BD59-A6C34878D82A}">
                    <a16:rowId xmlns:a16="http://schemas.microsoft.com/office/drawing/2014/main" val="3366493137"/>
                  </a:ext>
                </a:extLst>
              </a:tr>
              <a:tr h="171078">
                <a:tc vMerge="1">
                  <a:txBody>
                    <a:bodyPr/>
                    <a:lstStyle/>
                    <a:p>
                      <a:endParaRPr lang="en-US"/>
                    </a:p>
                  </a:txBody>
                  <a:tcPr/>
                </a:tc>
                <a:tc>
                  <a:txBody>
                    <a:bodyPr/>
                    <a:lstStyle/>
                    <a:p>
                      <a:pPr marL="0" indent="0" algn="l" fontAlgn="ctr">
                        <a:buFontTx/>
                        <a:buNone/>
                      </a:pPr>
                      <a:r>
                        <a:rPr lang="en-US" sz="1050" b="0" i="0" u="none" strike="noStrike" dirty="0">
                          <a:solidFill>
                            <a:srgbClr val="375623"/>
                          </a:solidFill>
                          <a:effectLst/>
                          <a:latin typeface="+mn-lt"/>
                        </a:rPr>
                        <a:t>–         Data collection for Surface Water Management Modeling / Analysis</a:t>
                      </a:r>
                    </a:p>
                  </a:txBody>
                  <a:tcPr marL="79369" marR="6614" marT="6614" marB="0" anchor="ctr">
                    <a:lnL>
                      <a:noFill/>
                    </a:lnL>
                    <a:lnR>
                      <a:noFill/>
                    </a:lnR>
                    <a:lnT>
                      <a:noFill/>
                    </a:lnT>
                    <a:lnB>
                      <a:noFill/>
                    </a:lnB>
                  </a:tcPr>
                </a:tc>
                <a:tc vMerge="1">
                  <a:txBody>
                    <a:bodyPr/>
                    <a:lstStyle/>
                    <a:p>
                      <a:endParaRPr lang="en-US"/>
                    </a:p>
                  </a:txBody>
                  <a:tcPr/>
                </a:tc>
                <a:extLst>
                  <a:ext uri="{0D108BD9-81ED-4DB2-BD59-A6C34878D82A}">
                    <a16:rowId xmlns:a16="http://schemas.microsoft.com/office/drawing/2014/main" val="4039939344"/>
                  </a:ext>
                </a:extLst>
              </a:tr>
              <a:tr h="171078">
                <a:tc vMerge="1">
                  <a:txBody>
                    <a:bodyPr/>
                    <a:lstStyle/>
                    <a:p>
                      <a:endParaRPr lang="en-US"/>
                    </a:p>
                  </a:txBody>
                  <a:tcPr/>
                </a:tc>
                <a:tc>
                  <a:txBody>
                    <a:bodyPr/>
                    <a:lstStyle/>
                    <a:p>
                      <a:pPr marL="0" indent="0" algn="l" fontAlgn="ctr">
                        <a:buFontTx/>
                        <a:buNone/>
                      </a:pPr>
                      <a:r>
                        <a:rPr lang="en-US" sz="1050" b="0" i="0" u="none" strike="noStrike" dirty="0">
                          <a:solidFill>
                            <a:srgbClr val="375623"/>
                          </a:solidFill>
                          <a:effectLst/>
                          <a:latin typeface="+mn-lt"/>
                        </a:rPr>
                        <a:t>–         Data collection for NPDES compliance</a:t>
                      </a:r>
                    </a:p>
                  </a:txBody>
                  <a:tcPr marL="79369" marR="6614" marT="6614" marB="0" anchor="ctr">
                    <a:lnL>
                      <a:noFill/>
                    </a:lnL>
                    <a:lnR>
                      <a:noFill/>
                    </a:lnR>
                    <a:lnT>
                      <a:noFill/>
                    </a:lnT>
                    <a:lnB>
                      <a:noFill/>
                    </a:lnB>
                  </a:tcPr>
                </a:tc>
                <a:tc vMerge="1">
                  <a:txBody>
                    <a:bodyPr/>
                    <a:lstStyle/>
                    <a:p>
                      <a:endParaRPr lang="en-US"/>
                    </a:p>
                  </a:txBody>
                  <a:tcPr/>
                </a:tc>
                <a:extLst>
                  <a:ext uri="{0D108BD9-81ED-4DB2-BD59-A6C34878D82A}">
                    <a16:rowId xmlns:a16="http://schemas.microsoft.com/office/drawing/2014/main" val="2592675191"/>
                  </a:ext>
                </a:extLst>
              </a:tr>
              <a:tr h="171078">
                <a:tc vMerge="1">
                  <a:txBody>
                    <a:bodyPr/>
                    <a:lstStyle/>
                    <a:p>
                      <a:endParaRPr lang="en-US"/>
                    </a:p>
                  </a:txBody>
                  <a:tcPr/>
                </a:tc>
                <a:tc>
                  <a:txBody>
                    <a:bodyPr/>
                    <a:lstStyle/>
                    <a:p>
                      <a:pPr marL="0" indent="0" algn="l" fontAlgn="ctr">
                        <a:buFontTx/>
                        <a:buNone/>
                      </a:pPr>
                      <a:r>
                        <a:rPr lang="en-US" sz="1050" b="0" i="0" u="none" strike="noStrike" dirty="0">
                          <a:solidFill>
                            <a:srgbClr val="375623"/>
                          </a:solidFill>
                          <a:effectLst/>
                          <a:latin typeface="+mn-lt"/>
                        </a:rPr>
                        <a:t>–         Identify privately owned irrigation &amp; drainage connections to canals</a:t>
                      </a:r>
                    </a:p>
                  </a:txBody>
                  <a:tcPr marL="79369" marR="6614" marT="6614" marB="0" anchor="ctr">
                    <a:lnL>
                      <a:noFill/>
                    </a:lnL>
                    <a:lnR>
                      <a:noFill/>
                    </a:lnR>
                    <a:lnT>
                      <a:noFill/>
                    </a:lnT>
                    <a:lnB>
                      <a:noFill/>
                    </a:lnB>
                  </a:tcPr>
                </a:tc>
                <a:tc vMerge="1">
                  <a:txBody>
                    <a:bodyPr/>
                    <a:lstStyle/>
                    <a:p>
                      <a:endParaRPr lang="en-US"/>
                    </a:p>
                  </a:txBody>
                  <a:tcPr/>
                </a:tc>
                <a:extLst>
                  <a:ext uri="{0D108BD9-81ED-4DB2-BD59-A6C34878D82A}">
                    <a16:rowId xmlns:a16="http://schemas.microsoft.com/office/drawing/2014/main" val="3607255673"/>
                  </a:ext>
                </a:extLst>
              </a:tr>
              <a:tr h="171078">
                <a:tc vMerge="1">
                  <a:txBody>
                    <a:bodyPr/>
                    <a:lstStyle/>
                    <a:p>
                      <a:endParaRPr lang="en-US"/>
                    </a:p>
                  </a:txBody>
                  <a:tcPr/>
                </a:tc>
                <a:tc>
                  <a:txBody>
                    <a:bodyPr/>
                    <a:lstStyle/>
                    <a:p>
                      <a:pPr marL="0" indent="0" algn="l" fontAlgn="ctr">
                        <a:buFontTx/>
                        <a:buNone/>
                      </a:pPr>
                      <a:r>
                        <a:rPr lang="en-US" sz="1050" b="0" i="0" u="none" strike="noStrike" dirty="0">
                          <a:solidFill>
                            <a:srgbClr val="375623"/>
                          </a:solidFill>
                          <a:effectLst/>
                          <a:latin typeface="+mn-lt"/>
                        </a:rPr>
                        <a:t>–         Establish GIS database with location of Town owned infrastructure </a:t>
                      </a:r>
                    </a:p>
                  </a:txBody>
                  <a:tcPr marL="79369" marR="6614" marT="6614" marB="0" anchor="ctr">
                    <a:lnL>
                      <a:noFill/>
                    </a:lnL>
                    <a:lnR>
                      <a:noFill/>
                    </a:lnR>
                    <a:lnT>
                      <a:noFill/>
                    </a:lnT>
                    <a:lnB w="6350" cap="flat" cmpd="sng" algn="ctr">
                      <a:solidFill>
                        <a:srgbClr val="548235"/>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2737223591"/>
                  </a:ext>
                </a:extLst>
              </a:tr>
              <a:tr h="171078">
                <a:tc rowSpan="5">
                  <a:txBody>
                    <a:bodyPr/>
                    <a:lstStyle/>
                    <a:p>
                      <a:pPr algn="l" fontAlgn="ctr"/>
                      <a:r>
                        <a:rPr lang="en-US" sz="1050" b="1" i="0" u="none" strike="noStrike" dirty="0">
                          <a:solidFill>
                            <a:srgbClr val="375623"/>
                          </a:solidFill>
                          <a:effectLst/>
                          <a:latin typeface="+mn-lt"/>
                        </a:rPr>
                        <a:t>Canal Inventory &amp; Condition Assessment</a:t>
                      </a:r>
                    </a:p>
                  </a:txBody>
                  <a:tcPr marL="92503" marR="92503" marT="46252" marB="46252" anchor="ctr">
                    <a:lnL>
                      <a:noFill/>
                    </a:lnL>
                    <a:lnR>
                      <a:noFill/>
                    </a:lnR>
                    <a:lnT w="6350" cap="flat" cmpd="sng" algn="ctr">
                      <a:solidFill>
                        <a:srgbClr val="548235"/>
                      </a:solidFill>
                      <a:prstDash val="solid"/>
                      <a:round/>
                      <a:headEnd type="none" w="med" len="med"/>
                      <a:tailEnd type="none" w="med" len="med"/>
                    </a:lnT>
                    <a:lnB w="6350" cap="flat" cmpd="sng" algn="ctr">
                      <a:solidFill>
                        <a:srgbClr val="548235"/>
                      </a:solidFill>
                      <a:prstDash val="solid"/>
                      <a:round/>
                      <a:headEnd type="none" w="med" len="med"/>
                      <a:tailEnd type="none" w="med" len="med"/>
                    </a:lnB>
                  </a:tcPr>
                </a:tc>
                <a:tc>
                  <a:txBody>
                    <a:bodyPr/>
                    <a:lstStyle/>
                    <a:p>
                      <a:pPr marL="0" indent="0" algn="l" defTabSz="914400" rtl="0" eaLnBrk="1" fontAlgn="ctr" latinLnBrk="0" hangingPunct="1">
                        <a:buFontTx/>
                        <a:buNone/>
                      </a:pPr>
                      <a:r>
                        <a:rPr lang="en-US" sz="1050" b="0" i="0" u="none" strike="noStrike" kern="1200" dirty="0">
                          <a:solidFill>
                            <a:srgbClr val="375623"/>
                          </a:solidFill>
                          <a:effectLst/>
                          <a:latin typeface="+mn-lt"/>
                          <a:ea typeface="+mn-ea"/>
                          <a:cs typeface="+mn-cs"/>
                        </a:rPr>
                        <a:t>–         Identify sections of the canal in need of repair</a:t>
                      </a:r>
                    </a:p>
                  </a:txBody>
                  <a:tcPr marL="79369" marR="6614" marT="6614" marB="0" anchor="ctr">
                    <a:lnL>
                      <a:noFill/>
                    </a:lnL>
                    <a:lnR>
                      <a:noFill/>
                    </a:lnR>
                    <a:lnT w="6350" cap="flat" cmpd="sng" algn="ctr">
                      <a:solidFill>
                        <a:srgbClr val="548235"/>
                      </a:solidFill>
                      <a:prstDash val="solid"/>
                      <a:round/>
                      <a:headEnd type="none" w="med" len="med"/>
                      <a:tailEnd type="none" w="med" len="med"/>
                    </a:lnT>
                    <a:lnB>
                      <a:noFill/>
                    </a:lnB>
                  </a:tcPr>
                </a:tc>
                <a:tc rowSpan="5">
                  <a:txBody>
                    <a:bodyPr/>
                    <a:lstStyle/>
                    <a:p>
                      <a:pPr algn="ctr" fontAlgn="ctr"/>
                      <a:r>
                        <a:rPr lang="en-US" sz="1050" b="0" i="0" u="none" strike="noStrike" kern="1200" dirty="0">
                          <a:solidFill>
                            <a:srgbClr val="375623"/>
                          </a:solidFill>
                          <a:effectLst/>
                          <a:latin typeface="+mn-lt"/>
                          <a:ea typeface="+mn-ea"/>
                          <a:cs typeface="+mn-cs"/>
                        </a:rPr>
                        <a:t> $      180,000 </a:t>
                      </a:r>
                    </a:p>
                  </a:txBody>
                  <a:tcPr marL="92503" marR="92503" marT="46252" marB="46252" anchor="ctr">
                    <a:lnL>
                      <a:noFill/>
                    </a:lnL>
                    <a:lnR>
                      <a:noFill/>
                    </a:lnR>
                    <a:lnT w="6350" cap="flat" cmpd="sng" algn="ctr">
                      <a:solidFill>
                        <a:srgbClr val="548235"/>
                      </a:solidFill>
                      <a:prstDash val="solid"/>
                      <a:round/>
                      <a:headEnd type="none" w="med" len="med"/>
                      <a:tailEnd type="none" w="med" len="med"/>
                    </a:lnT>
                    <a:lnB w="6350" cap="flat" cmpd="sng" algn="ctr">
                      <a:solidFill>
                        <a:srgbClr val="548235"/>
                      </a:solidFill>
                      <a:prstDash val="solid"/>
                      <a:round/>
                      <a:headEnd type="none" w="med" len="med"/>
                      <a:tailEnd type="none" w="med" len="med"/>
                    </a:lnB>
                  </a:tcPr>
                </a:tc>
                <a:extLst>
                  <a:ext uri="{0D108BD9-81ED-4DB2-BD59-A6C34878D82A}">
                    <a16:rowId xmlns:a16="http://schemas.microsoft.com/office/drawing/2014/main" val="640679300"/>
                  </a:ext>
                </a:extLst>
              </a:tr>
              <a:tr h="171078">
                <a:tc vMerge="1">
                  <a:txBody>
                    <a:bodyPr/>
                    <a:lstStyle/>
                    <a:p>
                      <a:endParaRPr lang="en-US"/>
                    </a:p>
                  </a:txBody>
                  <a:tcPr/>
                </a:tc>
                <a:tc>
                  <a:txBody>
                    <a:bodyPr/>
                    <a:lstStyle/>
                    <a:p>
                      <a:pPr marL="0" indent="0" algn="l" defTabSz="914400" rtl="0" eaLnBrk="1" fontAlgn="ctr" latinLnBrk="0" hangingPunct="1">
                        <a:buFontTx/>
                        <a:buNone/>
                      </a:pPr>
                      <a:r>
                        <a:rPr lang="en-US" sz="1050" b="0" i="0" u="none" strike="noStrike" kern="1200" dirty="0">
                          <a:solidFill>
                            <a:srgbClr val="375623"/>
                          </a:solidFill>
                          <a:effectLst/>
                          <a:latin typeface="+mn-lt"/>
                          <a:ea typeface="+mn-ea"/>
                          <a:cs typeface="+mn-cs"/>
                        </a:rPr>
                        <a:t>–         Funded by state appropriations request</a:t>
                      </a:r>
                    </a:p>
                  </a:txBody>
                  <a:tcPr marL="79369" marR="6614" marT="6614" marB="0" anchor="ctr">
                    <a:lnL>
                      <a:noFill/>
                    </a:lnL>
                    <a:lnR>
                      <a:noFill/>
                    </a:lnR>
                    <a:lnT>
                      <a:noFill/>
                    </a:lnT>
                    <a:lnB>
                      <a:noFill/>
                    </a:lnB>
                  </a:tcPr>
                </a:tc>
                <a:tc vMerge="1">
                  <a:txBody>
                    <a:bodyPr/>
                    <a:lstStyle/>
                    <a:p>
                      <a:endParaRPr lang="en-US"/>
                    </a:p>
                  </a:txBody>
                  <a:tcPr/>
                </a:tc>
                <a:extLst>
                  <a:ext uri="{0D108BD9-81ED-4DB2-BD59-A6C34878D82A}">
                    <a16:rowId xmlns:a16="http://schemas.microsoft.com/office/drawing/2014/main" val="644011646"/>
                  </a:ext>
                </a:extLst>
              </a:tr>
              <a:tr h="171078">
                <a:tc vMerge="1">
                  <a:txBody>
                    <a:bodyPr/>
                    <a:lstStyle/>
                    <a:p>
                      <a:endParaRPr lang="en-US"/>
                    </a:p>
                  </a:txBody>
                  <a:tcPr/>
                </a:tc>
                <a:tc>
                  <a:txBody>
                    <a:bodyPr/>
                    <a:lstStyle/>
                    <a:p>
                      <a:pPr marL="0" indent="0" algn="l" defTabSz="914400" rtl="0" eaLnBrk="1" fontAlgn="ctr" latinLnBrk="0" hangingPunct="1">
                        <a:buFontTx/>
                        <a:buNone/>
                      </a:pPr>
                      <a:r>
                        <a:rPr lang="en-US" sz="1050" b="0" i="0" u="none" strike="noStrike" kern="1200" dirty="0">
                          <a:solidFill>
                            <a:srgbClr val="375623"/>
                          </a:solidFill>
                          <a:effectLst/>
                          <a:latin typeface="+mn-lt"/>
                          <a:ea typeface="+mn-ea"/>
                          <a:cs typeface="+mn-cs"/>
                        </a:rPr>
                        <a:t>–         Data collection for Surface Water Management Modeling / Analysis</a:t>
                      </a:r>
                    </a:p>
                  </a:txBody>
                  <a:tcPr marL="79369" marR="6614" marT="6614" marB="0" anchor="ctr">
                    <a:lnL>
                      <a:noFill/>
                    </a:lnL>
                    <a:lnR>
                      <a:noFill/>
                    </a:lnR>
                    <a:lnT>
                      <a:noFill/>
                    </a:lnT>
                    <a:lnB>
                      <a:noFill/>
                    </a:lnB>
                  </a:tcPr>
                </a:tc>
                <a:tc vMerge="1">
                  <a:txBody>
                    <a:bodyPr/>
                    <a:lstStyle/>
                    <a:p>
                      <a:endParaRPr lang="en-US"/>
                    </a:p>
                  </a:txBody>
                  <a:tcPr/>
                </a:tc>
                <a:extLst>
                  <a:ext uri="{0D108BD9-81ED-4DB2-BD59-A6C34878D82A}">
                    <a16:rowId xmlns:a16="http://schemas.microsoft.com/office/drawing/2014/main" val="3523381636"/>
                  </a:ext>
                </a:extLst>
              </a:tr>
              <a:tr h="171078">
                <a:tc vMerge="1">
                  <a:txBody>
                    <a:bodyPr/>
                    <a:lstStyle/>
                    <a:p>
                      <a:endParaRPr lang="en-US"/>
                    </a:p>
                  </a:txBody>
                  <a:tcPr/>
                </a:tc>
                <a:tc>
                  <a:txBody>
                    <a:bodyPr/>
                    <a:lstStyle/>
                    <a:p>
                      <a:pPr marL="0" indent="0" algn="l" defTabSz="914400" rtl="0" eaLnBrk="1" fontAlgn="ctr" latinLnBrk="0" hangingPunct="1">
                        <a:buFontTx/>
                        <a:buNone/>
                      </a:pPr>
                      <a:r>
                        <a:rPr lang="en-US" sz="1050" b="0" i="0" u="none" strike="noStrike" kern="1200" dirty="0">
                          <a:solidFill>
                            <a:srgbClr val="375623"/>
                          </a:solidFill>
                          <a:effectLst/>
                          <a:latin typeface="+mn-lt"/>
                          <a:ea typeface="+mn-ea"/>
                          <a:cs typeface="+mn-cs"/>
                        </a:rPr>
                        <a:t>–         Data collection for NPDES compliance</a:t>
                      </a:r>
                    </a:p>
                  </a:txBody>
                  <a:tcPr marL="79369" marR="6614" marT="6614" marB="0" anchor="ctr">
                    <a:lnL>
                      <a:noFill/>
                    </a:lnL>
                    <a:lnR>
                      <a:noFill/>
                    </a:lnR>
                    <a:lnT>
                      <a:noFill/>
                    </a:lnT>
                    <a:lnB>
                      <a:noFill/>
                    </a:lnB>
                  </a:tcPr>
                </a:tc>
                <a:tc vMerge="1">
                  <a:txBody>
                    <a:bodyPr/>
                    <a:lstStyle/>
                    <a:p>
                      <a:endParaRPr lang="en-US"/>
                    </a:p>
                  </a:txBody>
                  <a:tcPr/>
                </a:tc>
                <a:extLst>
                  <a:ext uri="{0D108BD9-81ED-4DB2-BD59-A6C34878D82A}">
                    <a16:rowId xmlns:a16="http://schemas.microsoft.com/office/drawing/2014/main" val="2564133916"/>
                  </a:ext>
                </a:extLst>
              </a:tr>
              <a:tr h="171078">
                <a:tc vMerge="1">
                  <a:txBody>
                    <a:bodyPr/>
                    <a:lstStyle/>
                    <a:p>
                      <a:endParaRPr lang="en-US"/>
                    </a:p>
                  </a:txBody>
                  <a:tcPr/>
                </a:tc>
                <a:tc>
                  <a:txBody>
                    <a:bodyPr/>
                    <a:lstStyle/>
                    <a:p>
                      <a:pPr marL="0" indent="0" algn="l" defTabSz="914400" rtl="0" eaLnBrk="1" fontAlgn="ctr" latinLnBrk="0" hangingPunct="1">
                        <a:buFontTx/>
                        <a:buNone/>
                      </a:pPr>
                      <a:r>
                        <a:rPr lang="en-US" sz="1050" b="0" i="0" u="none" strike="noStrike" kern="1200" dirty="0">
                          <a:solidFill>
                            <a:srgbClr val="375623"/>
                          </a:solidFill>
                          <a:effectLst/>
                          <a:latin typeface="+mn-lt"/>
                          <a:ea typeface="+mn-ea"/>
                          <a:cs typeface="+mn-cs"/>
                        </a:rPr>
                        <a:t>–         Acquired data and condition can be added to GIS database</a:t>
                      </a:r>
                    </a:p>
                  </a:txBody>
                  <a:tcPr marL="79369" marR="6614" marT="6614" marB="0" anchor="ctr">
                    <a:lnL>
                      <a:noFill/>
                    </a:lnL>
                    <a:lnR>
                      <a:noFill/>
                    </a:lnR>
                    <a:lnT>
                      <a:noFill/>
                    </a:lnT>
                    <a:lnB w="6350" cap="flat" cmpd="sng" algn="ctr">
                      <a:solidFill>
                        <a:srgbClr val="548235"/>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24481860"/>
                  </a:ext>
                </a:extLst>
              </a:tr>
              <a:tr h="335366">
                <a:tc rowSpan="5">
                  <a:txBody>
                    <a:bodyPr/>
                    <a:lstStyle/>
                    <a:p>
                      <a:pPr algn="l" fontAlgn="ctr"/>
                      <a:r>
                        <a:rPr lang="en-US" sz="1050" b="1" i="0" u="none" strike="noStrike" dirty="0">
                          <a:solidFill>
                            <a:srgbClr val="375623"/>
                          </a:solidFill>
                          <a:effectLst/>
                          <a:latin typeface="+mn-lt"/>
                        </a:rPr>
                        <a:t>Surface Water Management Modeling / Analysis</a:t>
                      </a:r>
                    </a:p>
                  </a:txBody>
                  <a:tcPr marL="92503" marR="92503" marT="46252" marB="46252" anchor="ctr">
                    <a:lnL>
                      <a:noFill/>
                    </a:lnL>
                    <a:lnR>
                      <a:noFill/>
                    </a:lnR>
                    <a:lnT w="6350" cap="flat" cmpd="sng" algn="ctr">
                      <a:solidFill>
                        <a:srgbClr val="548235"/>
                      </a:solidFill>
                      <a:prstDash val="solid"/>
                      <a:round/>
                      <a:headEnd type="none" w="med" len="med"/>
                      <a:tailEnd type="none" w="med" len="med"/>
                    </a:lnT>
                    <a:lnB w="6350" cap="flat" cmpd="sng" algn="ctr">
                      <a:solidFill>
                        <a:srgbClr val="548235"/>
                      </a:solidFill>
                      <a:prstDash val="solid"/>
                      <a:round/>
                      <a:headEnd type="none" w="med" len="med"/>
                      <a:tailEnd type="none" w="med" len="med"/>
                    </a:lnB>
                  </a:tcPr>
                </a:tc>
                <a:tc>
                  <a:txBody>
                    <a:bodyPr/>
                    <a:lstStyle/>
                    <a:p>
                      <a:pPr marL="0" indent="0" algn="l" defTabSz="914400" rtl="0" eaLnBrk="1" fontAlgn="ctr" latinLnBrk="0" hangingPunct="1">
                        <a:buFontTx/>
                        <a:buNone/>
                      </a:pPr>
                      <a:r>
                        <a:rPr lang="en-US" sz="1050" b="0" i="0" u="none" strike="noStrike" kern="1200" dirty="0">
                          <a:solidFill>
                            <a:srgbClr val="375623"/>
                          </a:solidFill>
                          <a:effectLst/>
                          <a:latin typeface="+mn-lt"/>
                          <a:ea typeface="+mn-ea"/>
                          <a:cs typeface="+mn-cs"/>
                        </a:rPr>
                        <a:t>–         Allow the Town to reduce culvert sizes based on calculated hydraulic need                                                                                                                       </a:t>
                      </a:r>
                    </a:p>
                    <a:p>
                      <a:pPr marL="569913" lvl="2" indent="-344488" algn="l" defTabSz="914400" rtl="0" eaLnBrk="1" fontAlgn="ctr" latinLnBrk="0" hangingPunct="1">
                        <a:buFontTx/>
                        <a:buNone/>
                      </a:pPr>
                      <a:r>
                        <a:rPr lang="en-US" sz="1050" b="0" i="0" u="none" strike="noStrike" kern="1200" dirty="0">
                          <a:solidFill>
                            <a:srgbClr val="375623"/>
                          </a:solidFill>
                          <a:effectLst/>
                          <a:latin typeface="+mn-lt"/>
                          <a:ea typeface="+mn-ea"/>
                          <a:cs typeface="+mn-cs"/>
                        </a:rPr>
                        <a:t>   (96" culvert is not needed at all locations south of Okeechobee)</a:t>
                      </a:r>
                    </a:p>
                  </a:txBody>
                  <a:tcPr marL="79369" marR="6614" marT="6614" marB="0" anchor="ctr">
                    <a:lnL>
                      <a:noFill/>
                    </a:lnL>
                    <a:lnR>
                      <a:noFill/>
                    </a:lnR>
                    <a:lnT w="6350" cap="flat" cmpd="sng" algn="ctr">
                      <a:solidFill>
                        <a:srgbClr val="548235"/>
                      </a:solidFill>
                      <a:prstDash val="solid"/>
                      <a:round/>
                      <a:headEnd type="none" w="med" len="med"/>
                      <a:tailEnd type="none" w="med" len="med"/>
                    </a:lnT>
                    <a:lnB>
                      <a:noFill/>
                    </a:lnB>
                  </a:tcPr>
                </a:tc>
                <a:tc rowSpan="5">
                  <a:txBody>
                    <a:bodyPr/>
                    <a:lstStyle/>
                    <a:p>
                      <a:pPr algn="ctr" fontAlgn="ctr"/>
                      <a:r>
                        <a:rPr lang="en-US" sz="1050" b="0" i="0" u="none" strike="noStrike" kern="1200" dirty="0">
                          <a:solidFill>
                            <a:srgbClr val="375623"/>
                          </a:solidFill>
                          <a:effectLst/>
                          <a:latin typeface="+mn-lt"/>
                          <a:ea typeface="+mn-ea"/>
                          <a:cs typeface="+mn-cs"/>
                        </a:rPr>
                        <a:t> $      120,000 </a:t>
                      </a:r>
                    </a:p>
                  </a:txBody>
                  <a:tcPr marL="92503" marR="92503" marT="46252" marB="46252" anchor="ctr">
                    <a:lnL>
                      <a:noFill/>
                    </a:lnL>
                    <a:lnR>
                      <a:noFill/>
                    </a:lnR>
                    <a:lnT w="6350" cap="flat" cmpd="sng" algn="ctr">
                      <a:solidFill>
                        <a:srgbClr val="548235"/>
                      </a:solidFill>
                      <a:prstDash val="solid"/>
                      <a:round/>
                      <a:headEnd type="none" w="med" len="med"/>
                      <a:tailEnd type="none" w="med" len="med"/>
                    </a:lnT>
                    <a:lnB w="6350" cap="flat" cmpd="sng" algn="ctr">
                      <a:solidFill>
                        <a:srgbClr val="548235"/>
                      </a:solidFill>
                      <a:prstDash val="solid"/>
                      <a:round/>
                      <a:headEnd type="none" w="med" len="med"/>
                      <a:tailEnd type="none" w="med" len="med"/>
                    </a:lnB>
                  </a:tcPr>
                </a:tc>
                <a:extLst>
                  <a:ext uri="{0D108BD9-81ED-4DB2-BD59-A6C34878D82A}">
                    <a16:rowId xmlns:a16="http://schemas.microsoft.com/office/drawing/2014/main" val="2669169795"/>
                  </a:ext>
                </a:extLst>
              </a:tr>
              <a:tr h="171078">
                <a:tc vMerge="1">
                  <a:txBody>
                    <a:bodyPr/>
                    <a:lstStyle/>
                    <a:p>
                      <a:endParaRPr lang="en-US"/>
                    </a:p>
                  </a:txBody>
                  <a:tcPr/>
                </a:tc>
                <a:tc>
                  <a:txBody>
                    <a:bodyPr/>
                    <a:lstStyle/>
                    <a:p>
                      <a:pPr marL="0" indent="0" algn="l" defTabSz="914400" rtl="0" eaLnBrk="1" fontAlgn="ctr" latinLnBrk="0" hangingPunct="1">
                        <a:buFontTx/>
                        <a:buNone/>
                      </a:pPr>
                      <a:r>
                        <a:rPr lang="en-US" sz="1050" b="0" i="0" u="none" strike="noStrike" kern="1200" dirty="0">
                          <a:solidFill>
                            <a:srgbClr val="375623"/>
                          </a:solidFill>
                          <a:effectLst/>
                          <a:latin typeface="+mn-lt"/>
                          <a:ea typeface="+mn-ea"/>
                          <a:cs typeface="+mn-cs"/>
                        </a:rPr>
                        <a:t>–         Allow the Town to establish proposed canal sections for each canal reach</a:t>
                      </a:r>
                    </a:p>
                  </a:txBody>
                  <a:tcPr marL="79369" marR="6614" marT="6614" marB="0" anchor="ctr">
                    <a:lnL>
                      <a:noFill/>
                    </a:lnL>
                    <a:lnR>
                      <a:noFill/>
                    </a:lnR>
                    <a:lnT>
                      <a:noFill/>
                    </a:lnT>
                    <a:lnB>
                      <a:noFill/>
                    </a:lnB>
                  </a:tcPr>
                </a:tc>
                <a:tc vMerge="1">
                  <a:txBody>
                    <a:bodyPr/>
                    <a:lstStyle/>
                    <a:p>
                      <a:endParaRPr lang="en-US"/>
                    </a:p>
                  </a:txBody>
                  <a:tcPr/>
                </a:tc>
                <a:extLst>
                  <a:ext uri="{0D108BD9-81ED-4DB2-BD59-A6C34878D82A}">
                    <a16:rowId xmlns:a16="http://schemas.microsoft.com/office/drawing/2014/main" val="4072580520"/>
                  </a:ext>
                </a:extLst>
              </a:tr>
              <a:tr h="171078">
                <a:tc vMerge="1">
                  <a:txBody>
                    <a:bodyPr/>
                    <a:lstStyle/>
                    <a:p>
                      <a:endParaRPr lang="en-US"/>
                    </a:p>
                  </a:txBody>
                  <a:tcPr/>
                </a:tc>
                <a:tc>
                  <a:txBody>
                    <a:bodyPr/>
                    <a:lstStyle/>
                    <a:p>
                      <a:pPr marL="0" indent="0" algn="l" defTabSz="914400" rtl="0" eaLnBrk="1" fontAlgn="ctr" latinLnBrk="0" hangingPunct="1">
                        <a:buFontTx/>
                        <a:buNone/>
                      </a:pPr>
                      <a:r>
                        <a:rPr lang="en-US" sz="1050" b="0" i="0" u="none" strike="noStrike" kern="1200" dirty="0">
                          <a:solidFill>
                            <a:srgbClr val="375623"/>
                          </a:solidFill>
                          <a:effectLst/>
                          <a:latin typeface="+mn-lt"/>
                          <a:ea typeface="+mn-ea"/>
                          <a:cs typeface="+mn-cs"/>
                        </a:rPr>
                        <a:t>–         Identify short and Long term cost savings for reduced culvert and canal sizes</a:t>
                      </a:r>
                    </a:p>
                  </a:txBody>
                  <a:tcPr marL="79369" marR="6614" marT="6614" marB="0" anchor="ctr">
                    <a:lnL>
                      <a:noFill/>
                    </a:lnL>
                    <a:lnR>
                      <a:noFill/>
                    </a:lnR>
                    <a:lnT>
                      <a:noFill/>
                    </a:lnT>
                    <a:lnB>
                      <a:noFill/>
                    </a:lnB>
                  </a:tcPr>
                </a:tc>
                <a:tc vMerge="1">
                  <a:txBody>
                    <a:bodyPr/>
                    <a:lstStyle/>
                    <a:p>
                      <a:endParaRPr lang="en-US"/>
                    </a:p>
                  </a:txBody>
                  <a:tcPr/>
                </a:tc>
                <a:extLst>
                  <a:ext uri="{0D108BD9-81ED-4DB2-BD59-A6C34878D82A}">
                    <a16:rowId xmlns:a16="http://schemas.microsoft.com/office/drawing/2014/main" val="1034029743"/>
                  </a:ext>
                </a:extLst>
              </a:tr>
              <a:tr h="171078">
                <a:tc vMerge="1">
                  <a:txBody>
                    <a:bodyPr/>
                    <a:lstStyle/>
                    <a:p>
                      <a:endParaRPr lang="en-US"/>
                    </a:p>
                  </a:txBody>
                  <a:tcPr/>
                </a:tc>
                <a:tc>
                  <a:txBody>
                    <a:bodyPr/>
                    <a:lstStyle/>
                    <a:p>
                      <a:pPr marL="0" indent="0" algn="l" defTabSz="914400" rtl="0" eaLnBrk="1" fontAlgn="ctr" latinLnBrk="0" hangingPunct="1">
                        <a:buFontTx/>
                        <a:buNone/>
                      </a:pPr>
                      <a:r>
                        <a:rPr lang="en-US" sz="1050" b="0" i="0" u="none" strike="noStrike" kern="1200" dirty="0">
                          <a:solidFill>
                            <a:srgbClr val="375623"/>
                          </a:solidFill>
                          <a:effectLst/>
                          <a:latin typeface="+mn-lt"/>
                          <a:ea typeface="+mn-ea"/>
                          <a:cs typeface="+mn-cs"/>
                        </a:rPr>
                        <a:t>–         Assist with FEMA Floodplain management</a:t>
                      </a:r>
                    </a:p>
                  </a:txBody>
                  <a:tcPr marL="79369" marR="6614" marT="6614" marB="0" anchor="ctr">
                    <a:lnL>
                      <a:noFill/>
                    </a:lnL>
                    <a:lnR>
                      <a:noFill/>
                    </a:lnR>
                    <a:lnT>
                      <a:noFill/>
                    </a:lnT>
                    <a:lnB>
                      <a:noFill/>
                    </a:lnB>
                  </a:tcPr>
                </a:tc>
                <a:tc vMerge="1">
                  <a:txBody>
                    <a:bodyPr/>
                    <a:lstStyle/>
                    <a:p>
                      <a:endParaRPr lang="en-US"/>
                    </a:p>
                  </a:txBody>
                  <a:tcPr/>
                </a:tc>
                <a:extLst>
                  <a:ext uri="{0D108BD9-81ED-4DB2-BD59-A6C34878D82A}">
                    <a16:rowId xmlns:a16="http://schemas.microsoft.com/office/drawing/2014/main" val="2194832892"/>
                  </a:ext>
                </a:extLst>
              </a:tr>
              <a:tr h="171078">
                <a:tc vMerge="1">
                  <a:txBody>
                    <a:bodyPr/>
                    <a:lstStyle/>
                    <a:p>
                      <a:endParaRPr lang="en-US"/>
                    </a:p>
                  </a:txBody>
                  <a:tcPr/>
                </a:tc>
                <a:tc>
                  <a:txBody>
                    <a:bodyPr/>
                    <a:lstStyle/>
                    <a:p>
                      <a:pPr marL="0" indent="0" algn="l" defTabSz="914400" rtl="0" eaLnBrk="1" fontAlgn="ctr" latinLnBrk="0" hangingPunct="1">
                        <a:buFontTx/>
                        <a:buNone/>
                      </a:pPr>
                      <a:r>
                        <a:rPr lang="en-US" sz="1050" b="0" i="0" u="none" strike="noStrike" kern="1200" dirty="0">
                          <a:solidFill>
                            <a:srgbClr val="375623"/>
                          </a:solidFill>
                          <a:effectLst/>
                          <a:latin typeface="+mn-lt"/>
                          <a:ea typeface="+mn-ea"/>
                          <a:cs typeface="+mn-cs"/>
                        </a:rPr>
                        <a:t>–         Establish allowable land coverage per zoning or land use categories</a:t>
                      </a:r>
                    </a:p>
                  </a:txBody>
                  <a:tcPr marL="79369" marR="6614" marT="6614" marB="0" anchor="ctr">
                    <a:lnL>
                      <a:noFill/>
                    </a:lnL>
                    <a:lnR>
                      <a:noFill/>
                    </a:lnR>
                    <a:lnT>
                      <a:noFill/>
                    </a:lnT>
                    <a:lnB w="6350" cap="flat" cmpd="sng" algn="ctr">
                      <a:solidFill>
                        <a:srgbClr val="548235"/>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3664872579"/>
                  </a:ext>
                </a:extLst>
              </a:tr>
              <a:tr h="171078">
                <a:tc>
                  <a:txBody>
                    <a:bodyPr/>
                    <a:lstStyle/>
                    <a:p>
                      <a:pPr marL="117475" lvl="1" indent="0" algn="l" fontAlgn="ctr">
                        <a:tabLst/>
                      </a:pPr>
                      <a:r>
                        <a:rPr lang="en-US" sz="1050" b="1" i="0" u="none" strike="noStrike" dirty="0">
                          <a:solidFill>
                            <a:srgbClr val="375623"/>
                          </a:solidFill>
                          <a:effectLst/>
                          <a:latin typeface="+mn-lt"/>
                        </a:rPr>
                        <a:t>Update Town Standards and Details</a:t>
                      </a:r>
                    </a:p>
                  </a:txBody>
                  <a:tcPr marL="6614" marR="6614" marT="6614" marB="0" anchor="ctr">
                    <a:lnL>
                      <a:noFill/>
                    </a:lnL>
                    <a:lnR>
                      <a:noFill/>
                    </a:lnR>
                    <a:lnT w="6350" cap="flat" cmpd="sng" algn="ctr">
                      <a:solidFill>
                        <a:srgbClr val="548235"/>
                      </a:solidFill>
                      <a:prstDash val="solid"/>
                      <a:round/>
                      <a:headEnd type="none" w="med" len="med"/>
                      <a:tailEnd type="none" w="med" len="med"/>
                    </a:lnT>
                    <a:lnB w="6350" cap="flat" cmpd="sng" algn="ctr">
                      <a:solidFill>
                        <a:srgbClr val="548235"/>
                      </a:solidFill>
                      <a:prstDash val="solid"/>
                      <a:round/>
                      <a:headEnd type="none" w="med" len="med"/>
                      <a:tailEnd type="none" w="med" len="med"/>
                    </a:lnB>
                  </a:tcPr>
                </a:tc>
                <a:tc>
                  <a:txBody>
                    <a:bodyPr/>
                    <a:lstStyle/>
                    <a:p>
                      <a:pPr marL="0" indent="0" algn="l" fontAlgn="ctr">
                        <a:buFontTx/>
                        <a:buNone/>
                      </a:pPr>
                      <a:r>
                        <a:rPr lang="en-US" sz="1050" b="0" i="0" u="none" strike="noStrike" dirty="0">
                          <a:solidFill>
                            <a:srgbClr val="000000"/>
                          </a:solidFill>
                          <a:effectLst/>
                          <a:latin typeface="+mn-lt"/>
                        </a:rPr>
                        <a:t>–         </a:t>
                      </a:r>
                      <a:r>
                        <a:rPr lang="en-US" sz="1050" b="0" i="0" u="none" strike="noStrike" kern="1200" dirty="0">
                          <a:solidFill>
                            <a:srgbClr val="375623"/>
                          </a:solidFill>
                          <a:effectLst/>
                          <a:latin typeface="+mn-lt"/>
                          <a:ea typeface="+mn-ea"/>
                          <a:cs typeface="+mn-cs"/>
                        </a:rPr>
                        <a:t>Uniform standards for typical drainage and roadway installation</a:t>
                      </a:r>
                    </a:p>
                  </a:txBody>
                  <a:tcPr marL="79369" marR="6614" marT="6614" marB="0" anchor="ctr">
                    <a:lnL>
                      <a:noFill/>
                    </a:lnL>
                    <a:lnR>
                      <a:noFill/>
                    </a:lnR>
                    <a:lnT w="6350" cap="flat" cmpd="sng" algn="ctr">
                      <a:solidFill>
                        <a:srgbClr val="548235"/>
                      </a:solidFill>
                      <a:prstDash val="solid"/>
                      <a:round/>
                      <a:headEnd type="none" w="med" len="med"/>
                      <a:tailEnd type="none" w="med" len="med"/>
                    </a:lnT>
                    <a:lnB w="6350" cap="flat" cmpd="sng" algn="ctr">
                      <a:solidFill>
                        <a:srgbClr val="548235"/>
                      </a:solidFill>
                      <a:prstDash val="solid"/>
                      <a:round/>
                      <a:headEnd type="none" w="med" len="med"/>
                      <a:tailEnd type="none" w="med" len="med"/>
                    </a:lnB>
                  </a:tcPr>
                </a:tc>
                <a:tc>
                  <a:txBody>
                    <a:bodyPr/>
                    <a:lstStyle/>
                    <a:p>
                      <a:pPr algn="ctr" defTabSz="796925" fontAlgn="ctr"/>
                      <a:r>
                        <a:rPr lang="en-US" sz="1050" b="0" i="0" u="none" strike="noStrike" dirty="0">
                          <a:solidFill>
                            <a:srgbClr val="375623"/>
                          </a:solidFill>
                          <a:effectLst/>
                          <a:latin typeface="+mn-lt"/>
                        </a:rPr>
                        <a:t>$       20,000 </a:t>
                      </a:r>
                      <a:endParaRPr lang="en-US" sz="1050" b="0" i="0" u="none" strike="noStrike" kern="1200" dirty="0">
                        <a:solidFill>
                          <a:srgbClr val="375623"/>
                        </a:solidFill>
                        <a:effectLst/>
                        <a:latin typeface="+mn-lt"/>
                        <a:ea typeface="+mn-ea"/>
                        <a:cs typeface="+mn-cs"/>
                      </a:endParaRPr>
                    </a:p>
                  </a:txBody>
                  <a:tcPr marL="6614" marR="6614" marT="6614" marB="0" anchor="ctr">
                    <a:lnL>
                      <a:noFill/>
                    </a:lnL>
                    <a:lnR>
                      <a:noFill/>
                    </a:lnR>
                    <a:lnT w="6350" cap="flat" cmpd="sng" algn="ctr">
                      <a:solidFill>
                        <a:srgbClr val="548235"/>
                      </a:solidFill>
                      <a:prstDash val="solid"/>
                      <a:round/>
                      <a:headEnd type="none" w="med" len="med"/>
                      <a:tailEnd type="none" w="med" len="med"/>
                    </a:lnT>
                    <a:lnB w="6350" cap="flat" cmpd="sng" algn="ctr">
                      <a:solidFill>
                        <a:srgbClr val="548235"/>
                      </a:solidFill>
                      <a:prstDash val="solid"/>
                      <a:round/>
                      <a:headEnd type="none" w="med" len="med"/>
                      <a:tailEnd type="none" w="med" len="med"/>
                    </a:lnB>
                  </a:tcPr>
                </a:tc>
                <a:extLst>
                  <a:ext uri="{0D108BD9-81ED-4DB2-BD59-A6C34878D82A}">
                    <a16:rowId xmlns:a16="http://schemas.microsoft.com/office/drawing/2014/main" val="267884924"/>
                  </a:ext>
                </a:extLst>
              </a:tr>
              <a:tr h="171078">
                <a:tc rowSpan="3">
                  <a:txBody>
                    <a:bodyPr/>
                    <a:lstStyle/>
                    <a:p>
                      <a:pPr algn="l" fontAlgn="ctr"/>
                      <a:r>
                        <a:rPr lang="en-US" sz="1050" b="1" i="0" u="none" strike="noStrike" dirty="0">
                          <a:solidFill>
                            <a:srgbClr val="375623"/>
                          </a:solidFill>
                          <a:effectLst/>
                          <a:latin typeface="+mn-lt"/>
                        </a:rPr>
                        <a:t>Town-wide Traffic Study</a:t>
                      </a:r>
                    </a:p>
                  </a:txBody>
                  <a:tcPr marL="92503" marR="92503" marT="46252" marB="46252" anchor="ctr">
                    <a:lnL>
                      <a:noFill/>
                    </a:lnL>
                    <a:lnR>
                      <a:noFill/>
                    </a:lnR>
                    <a:lnT w="6350" cap="flat" cmpd="sng" algn="ctr">
                      <a:solidFill>
                        <a:srgbClr val="548235"/>
                      </a:solidFill>
                      <a:prstDash val="solid"/>
                      <a:round/>
                      <a:headEnd type="none" w="med" len="med"/>
                      <a:tailEnd type="none" w="med" len="med"/>
                    </a:lnT>
                    <a:lnB w="6350" cap="flat" cmpd="sng" algn="ctr">
                      <a:solidFill>
                        <a:srgbClr val="548235"/>
                      </a:solidFill>
                      <a:prstDash val="solid"/>
                      <a:round/>
                      <a:headEnd type="none" w="med" len="med"/>
                      <a:tailEnd type="none" w="med" len="med"/>
                    </a:lnB>
                  </a:tcPr>
                </a:tc>
                <a:tc>
                  <a:txBody>
                    <a:bodyPr/>
                    <a:lstStyle/>
                    <a:p>
                      <a:pPr marL="0" indent="0" algn="l" fontAlgn="ctr">
                        <a:buFontTx/>
                        <a:buNone/>
                      </a:pPr>
                      <a:r>
                        <a:rPr lang="en-US" sz="1050" b="0" i="0" u="none" strike="noStrike" kern="1200" dirty="0">
                          <a:solidFill>
                            <a:srgbClr val="375623"/>
                          </a:solidFill>
                          <a:effectLst/>
                          <a:latin typeface="+mn-lt"/>
                          <a:ea typeface="+mn-ea"/>
                          <a:cs typeface="+mn-cs"/>
                        </a:rPr>
                        <a:t>–         Acquire traffic counts within main roadways of Town</a:t>
                      </a:r>
                    </a:p>
                  </a:txBody>
                  <a:tcPr marL="79369" marR="6614" marT="6614" marB="0" anchor="ctr">
                    <a:lnL>
                      <a:noFill/>
                    </a:lnL>
                    <a:lnR>
                      <a:noFill/>
                    </a:lnR>
                    <a:lnT w="6350" cap="flat" cmpd="sng" algn="ctr">
                      <a:solidFill>
                        <a:srgbClr val="548235"/>
                      </a:solidFill>
                      <a:prstDash val="solid"/>
                      <a:round/>
                      <a:headEnd type="none" w="med" len="med"/>
                      <a:tailEnd type="none" w="med" len="med"/>
                    </a:lnT>
                    <a:lnB>
                      <a:noFill/>
                    </a:lnB>
                  </a:tcPr>
                </a:tc>
                <a:tc rowSpan="3">
                  <a:txBody>
                    <a:bodyPr/>
                    <a:lstStyle/>
                    <a:p>
                      <a:pPr algn="ctr" fontAlgn="ctr"/>
                      <a:r>
                        <a:rPr lang="en-US" sz="1050" b="0" i="0" u="none" strike="noStrike" kern="1200" dirty="0">
                          <a:solidFill>
                            <a:srgbClr val="375623"/>
                          </a:solidFill>
                          <a:effectLst/>
                          <a:latin typeface="+mn-lt"/>
                          <a:ea typeface="+mn-ea"/>
                          <a:cs typeface="+mn-cs"/>
                        </a:rPr>
                        <a:t> $        40,000 </a:t>
                      </a:r>
                    </a:p>
                  </a:txBody>
                  <a:tcPr marL="92503" marR="92503" marT="46252" marB="46252" anchor="ctr">
                    <a:lnL>
                      <a:noFill/>
                    </a:lnL>
                    <a:lnR>
                      <a:noFill/>
                    </a:lnR>
                    <a:lnT w="6350" cap="flat" cmpd="sng" algn="ctr">
                      <a:solidFill>
                        <a:srgbClr val="548235"/>
                      </a:solidFill>
                      <a:prstDash val="solid"/>
                      <a:round/>
                      <a:headEnd type="none" w="med" len="med"/>
                      <a:tailEnd type="none" w="med" len="med"/>
                    </a:lnT>
                    <a:lnB w="6350" cap="flat" cmpd="sng" algn="ctr">
                      <a:solidFill>
                        <a:srgbClr val="548235"/>
                      </a:solidFill>
                      <a:prstDash val="solid"/>
                      <a:round/>
                      <a:headEnd type="none" w="med" len="med"/>
                      <a:tailEnd type="none" w="med" len="med"/>
                    </a:lnB>
                  </a:tcPr>
                </a:tc>
                <a:extLst>
                  <a:ext uri="{0D108BD9-81ED-4DB2-BD59-A6C34878D82A}">
                    <a16:rowId xmlns:a16="http://schemas.microsoft.com/office/drawing/2014/main" val="171281"/>
                  </a:ext>
                </a:extLst>
              </a:tr>
              <a:tr h="171078">
                <a:tc vMerge="1">
                  <a:txBody>
                    <a:bodyPr/>
                    <a:lstStyle/>
                    <a:p>
                      <a:endParaRPr lang="en-US"/>
                    </a:p>
                  </a:txBody>
                  <a:tcPr/>
                </a:tc>
                <a:tc>
                  <a:txBody>
                    <a:bodyPr/>
                    <a:lstStyle/>
                    <a:p>
                      <a:pPr marL="0" indent="0" algn="l" fontAlgn="ctr">
                        <a:buFontTx/>
                        <a:buNone/>
                      </a:pPr>
                      <a:r>
                        <a:rPr lang="en-US" sz="1050" b="0" i="0" u="none" strike="noStrike" kern="1200" dirty="0">
                          <a:solidFill>
                            <a:srgbClr val="375623"/>
                          </a:solidFill>
                          <a:effectLst/>
                          <a:latin typeface="+mn-lt"/>
                          <a:ea typeface="+mn-ea"/>
                          <a:cs typeface="+mn-cs"/>
                        </a:rPr>
                        <a:t>–         Establish roadway sections based on actual use / need</a:t>
                      </a:r>
                    </a:p>
                  </a:txBody>
                  <a:tcPr marL="79369" marR="6614" marT="6614" marB="0" anchor="ctr">
                    <a:lnL>
                      <a:noFill/>
                    </a:lnL>
                    <a:lnR>
                      <a:noFill/>
                    </a:lnR>
                    <a:lnT>
                      <a:noFill/>
                    </a:lnT>
                    <a:lnB>
                      <a:noFill/>
                    </a:lnB>
                  </a:tcPr>
                </a:tc>
                <a:tc vMerge="1">
                  <a:txBody>
                    <a:bodyPr/>
                    <a:lstStyle/>
                    <a:p>
                      <a:endParaRPr lang="en-US"/>
                    </a:p>
                  </a:txBody>
                  <a:tcPr/>
                </a:tc>
                <a:extLst>
                  <a:ext uri="{0D108BD9-81ED-4DB2-BD59-A6C34878D82A}">
                    <a16:rowId xmlns:a16="http://schemas.microsoft.com/office/drawing/2014/main" val="2134489883"/>
                  </a:ext>
                </a:extLst>
              </a:tr>
              <a:tr h="171078">
                <a:tc vMerge="1">
                  <a:txBody>
                    <a:bodyPr/>
                    <a:lstStyle/>
                    <a:p>
                      <a:endParaRPr lang="en-US"/>
                    </a:p>
                  </a:txBody>
                  <a:tcPr/>
                </a:tc>
                <a:tc>
                  <a:txBody>
                    <a:bodyPr/>
                    <a:lstStyle/>
                    <a:p>
                      <a:pPr marL="0" indent="0" algn="l" fontAlgn="ctr">
                        <a:buFontTx/>
                        <a:buNone/>
                      </a:pPr>
                      <a:r>
                        <a:rPr lang="en-US" sz="1050" b="0" i="0" u="none" strike="noStrike" kern="1200" dirty="0">
                          <a:solidFill>
                            <a:srgbClr val="375623"/>
                          </a:solidFill>
                          <a:effectLst/>
                          <a:latin typeface="+mn-lt"/>
                          <a:ea typeface="+mn-ea"/>
                          <a:cs typeface="+mn-cs"/>
                        </a:rPr>
                        <a:t>–         Prioritize roadway improvements and maintenance based on use</a:t>
                      </a:r>
                    </a:p>
                  </a:txBody>
                  <a:tcPr marL="79369" marR="6614" marT="6614" marB="0" anchor="ctr">
                    <a:lnL>
                      <a:noFill/>
                    </a:lnL>
                    <a:lnR>
                      <a:noFill/>
                    </a:lnR>
                    <a:lnT>
                      <a:noFill/>
                    </a:lnT>
                    <a:lnB w="6350" cap="flat" cmpd="sng" algn="ctr">
                      <a:solidFill>
                        <a:srgbClr val="548235"/>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3157956624"/>
                  </a:ext>
                </a:extLst>
              </a:tr>
              <a:tr h="171078">
                <a:tc rowSpan="3">
                  <a:txBody>
                    <a:bodyPr/>
                    <a:lstStyle/>
                    <a:p>
                      <a:pPr algn="l" fontAlgn="ctr"/>
                      <a:r>
                        <a:rPr lang="en-US" sz="1050" b="1" i="0" u="none" strike="noStrike" dirty="0">
                          <a:solidFill>
                            <a:srgbClr val="375623"/>
                          </a:solidFill>
                          <a:effectLst/>
                          <a:latin typeface="+mn-lt"/>
                        </a:rPr>
                        <a:t>Public Outreach</a:t>
                      </a:r>
                    </a:p>
                  </a:txBody>
                  <a:tcPr marL="92503" marR="92503" marT="46252" marB="46252" anchor="ctr">
                    <a:lnL>
                      <a:noFill/>
                    </a:lnL>
                    <a:lnR>
                      <a:noFill/>
                    </a:lnR>
                    <a:lnT w="6350" cap="flat" cmpd="sng" algn="ctr">
                      <a:solidFill>
                        <a:srgbClr val="548235"/>
                      </a:solidFill>
                      <a:prstDash val="solid"/>
                      <a:round/>
                      <a:headEnd type="none" w="med" len="med"/>
                      <a:tailEnd type="none" w="med" len="med"/>
                    </a:lnT>
                    <a:lnB w="6350" cap="flat" cmpd="sng" algn="ctr">
                      <a:solidFill>
                        <a:srgbClr val="548235"/>
                      </a:solidFill>
                      <a:prstDash val="solid"/>
                      <a:round/>
                      <a:headEnd type="none" w="med" len="med"/>
                      <a:tailEnd type="none" w="med" len="med"/>
                    </a:lnB>
                  </a:tcPr>
                </a:tc>
                <a:tc>
                  <a:txBody>
                    <a:bodyPr/>
                    <a:lstStyle/>
                    <a:p>
                      <a:pPr marL="0" indent="0" algn="l" defTabSz="914400" rtl="0" eaLnBrk="1" fontAlgn="ctr" latinLnBrk="0" hangingPunct="1">
                        <a:buFontTx/>
                        <a:buNone/>
                      </a:pPr>
                      <a:r>
                        <a:rPr lang="en-US" sz="1050" b="0" i="0" u="none" strike="noStrike" kern="1200" dirty="0">
                          <a:solidFill>
                            <a:srgbClr val="375623"/>
                          </a:solidFill>
                          <a:effectLst/>
                          <a:latin typeface="+mn-lt"/>
                          <a:ea typeface="+mn-ea"/>
                          <a:cs typeface="+mn-cs"/>
                        </a:rPr>
                        <a:t>–         Establish protocols to communicate with residents</a:t>
                      </a:r>
                    </a:p>
                  </a:txBody>
                  <a:tcPr marL="79369" marR="6614" marT="6614" marB="0" anchor="ctr">
                    <a:lnL>
                      <a:noFill/>
                    </a:lnL>
                    <a:lnR>
                      <a:noFill/>
                    </a:lnR>
                    <a:lnT w="6350" cap="flat" cmpd="sng" algn="ctr">
                      <a:solidFill>
                        <a:srgbClr val="548235"/>
                      </a:solidFill>
                      <a:prstDash val="solid"/>
                      <a:round/>
                      <a:headEnd type="none" w="med" len="med"/>
                      <a:tailEnd type="none" w="med" len="med"/>
                    </a:lnT>
                    <a:lnB>
                      <a:noFill/>
                    </a:lnB>
                  </a:tcPr>
                </a:tc>
                <a:tc rowSpan="3">
                  <a:txBody>
                    <a:bodyPr/>
                    <a:lstStyle/>
                    <a:p>
                      <a:pPr algn="ctr" fontAlgn="ctr"/>
                      <a:r>
                        <a:rPr lang="en-US" sz="1050" b="0" i="0" u="none" strike="noStrike" kern="1200" dirty="0">
                          <a:solidFill>
                            <a:srgbClr val="375623"/>
                          </a:solidFill>
                          <a:effectLst/>
                          <a:latin typeface="+mn-lt"/>
                          <a:ea typeface="+mn-ea"/>
                          <a:cs typeface="+mn-cs"/>
                        </a:rPr>
                        <a:t> $        10,000 </a:t>
                      </a:r>
                    </a:p>
                  </a:txBody>
                  <a:tcPr marL="92503" marR="92503" marT="46252" marB="46252" anchor="ctr">
                    <a:lnL>
                      <a:noFill/>
                    </a:lnL>
                    <a:lnR>
                      <a:noFill/>
                    </a:lnR>
                    <a:lnT w="6350" cap="flat" cmpd="sng" algn="ctr">
                      <a:solidFill>
                        <a:srgbClr val="548235"/>
                      </a:solidFill>
                      <a:prstDash val="solid"/>
                      <a:round/>
                      <a:headEnd type="none" w="med" len="med"/>
                      <a:tailEnd type="none" w="med" len="med"/>
                    </a:lnT>
                    <a:lnB w="6350" cap="flat" cmpd="sng" algn="ctr">
                      <a:solidFill>
                        <a:srgbClr val="548235"/>
                      </a:solidFill>
                      <a:prstDash val="solid"/>
                      <a:round/>
                      <a:headEnd type="none" w="med" len="med"/>
                      <a:tailEnd type="none" w="med" len="med"/>
                    </a:lnB>
                  </a:tcPr>
                </a:tc>
                <a:extLst>
                  <a:ext uri="{0D108BD9-81ED-4DB2-BD59-A6C34878D82A}">
                    <a16:rowId xmlns:a16="http://schemas.microsoft.com/office/drawing/2014/main" val="674608833"/>
                  </a:ext>
                </a:extLst>
              </a:tr>
              <a:tr h="171078">
                <a:tc vMerge="1">
                  <a:txBody>
                    <a:bodyPr/>
                    <a:lstStyle/>
                    <a:p>
                      <a:endParaRPr lang="en-US"/>
                    </a:p>
                  </a:txBody>
                  <a:tcPr/>
                </a:tc>
                <a:tc>
                  <a:txBody>
                    <a:bodyPr/>
                    <a:lstStyle/>
                    <a:p>
                      <a:pPr marL="0" indent="0" algn="l" defTabSz="914400" rtl="0" eaLnBrk="1" fontAlgn="ctr" latinLnBrk="0" hangingPunct="1">
                        <a:buFontTx/>
                        <a:buNone/>
                      </a:pPr>
                      <a:r>
                        <a:rPr lang="en-US" sz="1050" b="0" i="0" u="none" strike="noStrike" kern="1200" dirty="0">
                          <a:solidFill>
                            <a:srgbClr val="375623"/>
                          </a:solidFill>
                          <a:effectLst/>
                          <a:latin typeface="+mn-lt"/>
                          <a:ea typeface="+mn-ea"/>
                          <a:cs typeface="+mn-cs"/>
                        </a:rPr>
                        <a:t>–         Promote pros and cons associated with upcoming projects</a:t>
                      </a:r>
                    </a:p>
                  </a:txBody>
                  <a:tcPr marL="79369" marR="6614" marT="6614" marB="0" anchor="ctr">
                    <a:lnL>
                      <a:noFill/>
                    </a:lnL>
                    <a:lnR>
                      <a:noFill/>
                    </a:lnR>
                    <a:lnT>
                      <a:noFill/>
                    </a:lnT>
                    <a:lnB>
                      <a:noFill/>
                    </a:lnB>
                  </a:tcPr>
                </a:tc>
                <a:tc vMerge="1">
                  <a:txBody>
                    <a:bodyPr/>
                    <a:lstStyle/>
                    <a:p>
                      <a:endParaRPr lang="en-US"/>
                    </a:p>
                  </a:txBody>
                  <a:tcPr/>
                </a:tc>
                <a:extLst>
                  <a:ext uri="{0D108BD9-81ED-4DB2-BD59-A6C34878D82A}">
                    <a16:rowId xmlns:a16="http://schemas.microsoft.com/office/drawing/2014/main" val="2226263450"/>
                  </a:ext>
                </a:extLst>
              </a:tr>
              <a:tr h="171078">
                <a:tc vMerge="1">
                  <a:txBody>
                    <a:bodyPr/>
                    <a:lstStyle/>
                    <a:p>
                      <a:endParaRPr lang="en-US"/>
                    </a:p>
                  </a:txBody>
                  <a:tcPr/>
                </a:tc>
                <a:tc>
                  <a:txBody>
                    <a:bodyPr/>
                    <a:lstStyle/>
                    <a:p>
                      <a:pPr marL="0" indent="0" algn="l" defTabSz="914400" rtl="0" eaLnBrk="1" fontAlgn="ctr" latinLnBrk="0" hangingPunct="1">
                        <a:buFontTx/>
                        <a:buNone/>
                      </a:pPr>
                      <a:r>
                        <a:rPr lang="en-US" sz="1050" b="0" i="0" u="none" strike="noStrike" kern="1200" dirty="0">
                          <a:solidFill>
                            <a:srgbClr val="375623"/>
                          </a:solidFill>
                          <a:effectLst/>
                          <a:latin typeface="+mn-lt"/>
                          <a:ea typeface="+mn-ea"/>
                          <a:cs typeface="+mn-cs"/>
                        </a:rPr>
                        <a:t>–         Inform residents to the needs for roadway drainage, access and easements</a:t>
                      </a:r>
                    </a:p>
                  </a:txBody>
                  <a:tcPr marL="79369" marR="6614" marT="6614" marB="0" anchor="b">
                    <a:lnL>
                      <a:noFill/>
                    </a:lnL>
                    <a:lnR>
                      <a:noFill/>
                    </a:lnR>
                    <a:lnT>
                      <a:noFill/>
                    </a:lnT>
                    <a:lnB w="6350" cap="flat" cmpd="sng" algn="ctr">
                      <a:solidFill>
                        <a:srgbClr val="548235"/>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1747987556"/>
                  </a:ext>
                </a:extLst>
              </a:tr>
              <a:tr h="171078">
                <a:tc rowSpan="2">
                  <a:txBody>
                    <a:bodyPr/>
                    <a:lstStyle/>
                    <a:p>
                      <a:pPr algn="l" fontAlgn="ctr"/>
                      <a:r>
                        <a:rPr lang="en-US" sz="1050" b="1" i="0" u="none" strike="noStrike" dirty="0">
                          <a:solidFill>
                            <a:srgbClr val="375623"/>
                          </a:solidFill>
                          <a:effectLst/>
                          <a:latin typeface="+mn-lt"/>
                        </a:rPr>
                        <a:t>Roadway Signage Standards</a:t>
                      </a:r>
                    </a:p>
                  </a:txBody>
                  <a:tcPr marL="92503" marR="92503" marT="46252" marB="46252" anchor="ctr">
                    <a:lnL>
                      <a:noFill/>
                    </a:lnL>
                    <a:lnR>
                      <a:noFill/>
                    </a:lnR>
                    <a:lnT w="6350" cap="flat" cmpd="sng" algn="ctr">
                      <a:solidFill>
                        <a:srgbClr val="548235"/>
                      </a:solidFill>
                      <a:prstDash val="solid"/>
                      <a:round/>
                      <a:headEnd type="none" w="med" len="med"/>
                      <a:tailEnd type="none" w="med" len="med"/>
                    </a:lnT>
                    <a:lnB w="6350" cap="flat" cmpd="sng" algn="ctr">
                      <a:solidFill>
                        <a:srgbClr val="548235"/>
                      </a:solidFill>
                      <a:prstDash val="solid"/>
                      <a:round/>
                      <a:headEnd type="none" w="med" len="med"/>
                      <a:tailEnd type="none" w="med" len="med"/>
                    </a:lnB>
                  </a:tcPr>
                </a:tc>
                <a:tc>
                  <a:txBody>
                    <a:bodyPr/>
                    <a:lstStyle/>
                    <a:p>
                      <a:pPr marL="0" indent="0" algn="l" defTabSz="914400" rtl="0" eaLnBrk="1" fontAlgn="ctr" latinLnBrk="0" hangingPunct="1">
                        <a:buFontTx/>
                        <a:buNone/>
                      </a:pPr>
                      <a:r>
                        <a:rPr lang="en-US" sz="1050" b="0" i="0" u="none" strike="noStrike" kern="1200" dirty="0">
                          <a:solidFill>
                            <a:srgbClr val="375623"/>
                          </a:solidFill>
                          <a:effectLst/>
                          <a:latin typeface="+mn-lt"/>
                          <a:ea typeface="+mn-ea"/>
                          <a:cs typeface="+mn-cs"/>
                        </a:rPr>
                        <a:t>–         Develop standard signage and markings for each roadway classification</a:t>
                      </a:r>
                    </a:p>
                  </a:txBody>
                  <a:tcPr marL="79369" marR="6614" marT="6614" marB="0" anchor="ctr">
                    <a:lnL>
                      <a:noFill/>
                    </a:lnL>
                    <a:lnR>
                      <a:noFill/>
                    </a:lnR>
                    <a:lnT w="6350" cap="flat" cmpd="sng" algn="ctr">
                      <a:solidFill>
                        <a:srgbClr val="548235"/>
                      </a:solidFill>
                      <a:prstDash val="solid"/>
                      <a:round/>
                      <a:headEnd type="none" w="med" len="med"/>
                      <a:tailEnd type="none" w="med" len="med"/>
                    </a:lnT>
                    <a:lnB>
                      <a:noFill/>
                    </a:lnB>
                  </a:tcPr>
                </a:tc>
                <a:tc rowSpan="2">
                  <a:txBody>
                    <a:bodyPr/>
                    <a:lstStyle/>
                    <a:p>
                      <a:pPr algn="ctr" fontAlgn="ctr"/>
                      <a:r>
                        <a:rPr lang="en-US" sz="1050" b="0" i="0" u="none" strike="noStrike" kern="1200" dirty="0">
                          <a:solidFill>
                            <a:srgbClr val="375623"/>
                          </a:solidFill>
                          <a:effectLst/>
                          <a:latin typeface="+mn-lt"/>
                          <a:ea typeface="+mn-ea"/>
                          <a:cs typeface="+mn-cs"/>
                        </a:rPr>
                        <a:t>$       20,000 </a:t>
                      </a:r>
                    </a:p>
                  </a:txBody>
                  <a:tcPr marL="92503" marR="92503" marT="46252" marB="46252" anchor="ctr">
                    <a:lnL>
                      <a:noFill/>
                    </a:lnL>
                    <a:lnR>
                      <a:noFill/>
                    </a:lnR>
                    <a:lnT w="6350" cap="flat" cmpd="sng" algn="ctr">
                      <a:solidFill>
                        <a:srgbClr val="548235"/>
                      </a:solidFill>
                      <a:prstDash val="solid"/>
                      <a:round/>
                      <a:headEnd type="none" w="med" len="med"/>
                      <a:tailEnd type="none" w="med" len="med"/>
                    </a:lnT>
                    <a:lnB w="6350" cap="flat" cmpd="sng" algn="ctr">
                      <a:solidFill>
                        <a:srgbClr val="548235"/>
                      </a:solidFill>
                      <a:prstDash val="solid"/>
                      <a:round/>
                      <a:headEnd type="none" w="med" len="med"/>
                      <a:tailEnd type="none" w="med" len="med"/>
                    </a:lnB>
                  </a:tcPr>
                </a:tc>
                <a:extLst>
                  <a:ext uri="{0D108BD9-81ED-4DB2-BD59-A6C34878D82A}">
                    <a16:rowId xmlns:a16="http://schemas.microsoft.com/office/drawing/2014/main" val="3372453084"/>
                  </a:ext>
                </a:extLst>
              </a:tr>
              <a:tr h="171078">
                <a:tc vMerge="1">
                  <a:txBody>
                    <a:bodyPr/>
                    <a:lstStyle/>
                    <a:p>
                      <a:endParaRPr lang="en-US"/>
                    </a:p>
                  </a:txBody>
                  <a:tcPr/>
                </a:tc>
                <a:tc>
                  <a:txBody>
                    <a:bodyPr/>
                    <a:lstStyle/>
                    <a:p>
                      <a:pPr marL="0" indent="0" algn="l" defTabSz="914400" rtl="0" eaLnBrk="1" fontAlgn="ctr" latinLnBrk="0" hangingPunct="1">
                        <a:buFontTx/>
                        <a:buNone/>
                      </a:pPr>
                      <a:r>
                        <a:rPr lang="en-US" sz="1050" b="0" i="0" u="none" strike="noStrike" kern="1200" dirty="0">
                          <a:solidFill>
                            <a:srgbClr val="375623"/>
                          </a:solidFill>
                          <a:effectLst/>
                          <a:latin typeface="+mn-lt"/>
                          <a:ea typeface="+mn-ea"/>
                          <a:cs typeface="+mn-cs"/>
                        </a:rPr>
                        <a:t>–         Establish replacement and maintenance program</a:t>
                      </a:r>
                    </a:p>
                  </a:txBody>
                  <a:tcPr marL="79369" marR="6614" marT="6614" marB="0" anchor="b">
                    <a:lnL>
                      <a:noFill/>
                    </a:lnL>
                    <a:lnR>
                      <a:noFill/>
                    </a:lnR>
                    <a:lnT>
                      <a:noFill/>
                    </a:lnT>
                    <a:lnB w="6350" cap="flat" cmpd="sng" algn="ctr">
                      <a:solidFill>
                        <a:srgbClr val="548235"/>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2586145370"/>
                  </a:ext>
                </a:extLst>
              </a:tr>
              <a:tr h="182880">
                <a:tc rowSpan="2">
                  <a:txBody>
                    <a:bodyPr/>
                    <a:lstStyle/>
                    <a:p>
                      <a:pPr algn="l" fontAlgn="ctr"/>
                      <a:r>
                        <a:rPr lang="en-US" sz="1050" b="1" i="0" u="none" strike="noStrike" dirty="0">
                          <a:solidFill>
                            <a:srgbClr val="375623"/>
                          </a:solidFill>
                          <a:effectLst/>
                          <a:latin typeface="+mn-lt"/>
                        </a:rPr>
                        <a:t>Roadway Improvement Program</a:t>
                      </a:r>
                    </a:p>
                  </a:txBody>
                  <a:tcPr marL="92503" marR="92503" marT="46252" marB="46252" anchor="ctr">
                    <a:lnL>
                      <a:noFill/>
                    </a:lnL>
                    <a:lnR>
                      <a:noFill/>
                    </a:lnR>
                    <a:lnT w="6350" cap="flat" cmpd="sng" algn="ctr">
                      <a:solidFill>
                        <a:srgbClr val="548235"/>
                      </a:solidFill>
                      <a:prstDash val="solid"/>
                      <a:round/>
                      <a:headEnd type="none" w="med" len="med"/>
                      <a:tailEnd type="none" w="med" len="med"/>
                    </a:lnT>
                    <a:lnB w="6350" cap="flat" cmpd="sng" algn="ctr">
                      <a:solidFill>
                        <a:srgbClr val="548235"/>
                      </a:solidFill>
                      <a:prstDash val="solid"/>
                      <a:round/>
                      <a:headEnd type="none" w="med" len="med"/>
                      <a:tailEnd type="none" w="med" len="med"/>
                    </a:lnB>
                  </a:tcPr>
                </a:tc>
                <a:tc>
                  <a:txBody>
                    <a:bodyPr/>
                    <a:lstStyle/>
                    <a:p>
                      <a:pPr marL="0" indent="0" algn="l" defTabSz="914400" rtl="0" eaLnBrk="1" fontAlgn="ctr" latinLnBrk="0" hangingPunct="1">
                        <a:buFontTx/>
                        <a:buNone/>
                      </a:pPr>
                      <a:r>
                        <a:rPr lang="en-US" sz="1050" b="0" i="0" u="none" strike="noStrike" kern="1200" dirty="0">
                          <a:solidFill>
                            <a:srgbClr val="375623"/>
                          </a:solidFill>
                          <a:effectLst/>
                          <a:latin typeface="+mn-lt"/>
                          <a:ea typeface="+mn-ea"/>
                          <a:cs typeface="+mn-cs"/>
                        </a:rPr>
                        <a:t>–         Determine Improvements based on use and roadway classifications</a:t>
                      </a:r>
                    </a:p>
                  </a:txBody>
                  <a:tcPr marL="79369" marR="6614" marT="6614" marB="0" anchor="ctr">
                    <a:lnL>
                      <a:noFill/>
                    </a:lnL>
                    <a:lnR>
                      <a:noFill/>
                    </a:lnR>
                    <a:lnT w="6350" cap="flat" cmpd="sng" algn="ctr">
                      <a:solidFill>
                        <a:srgbClr val="548235"/>
                      </a:solidFill>
                      <a:prstDash val="solid"/>
                      <a:round/>
                      <a:headEnd type="none" w="med" len="med"/>
                      <a:tailEnd type="none" w="med" len="med"/>
                    </a:lnT>
                    <a:lnB>
                      <a:noFill/>
                    </a:lnB>
                  </a:tcPr>
                </a:tc>
                <a:tc rowSpan="2">
                  <a:txBody>
                    <a:bodyPr/>
                    <a:lstStyle/>
                    <a:p>
                      <a:pPr algn="ctr" fontAlgn="ctr"/>
                      <a:endParaRPr lang="en-US" sz="1050" b="0" i="0" u="none" strike="noStrike" dirty="0">
                        <a:solidFill>
                          <a:srgbClr val="375623"/>
                        </a:solidFill>
                        <a:effectLst/>
                        <a:latin typeface="+mn-lt"/>
                      </a:endParaRPr>
                    </a:p>
                  </a:txBody>
                  <a:tcPr marL="92503" marR="92503" marT="46252" marB="46252" anchor="ctr">
                    <a:lnL>
                      <a:noFill/>
                    </a:lnL>
                    <a:lnR>
                      <a:noFill/>
                    </a:lnR>
                    <a:lnT w="6350" cap="flat" cmpd="sng" algn="ctr">
                      <a:solidFill>
                        <a:srgbClr val="548235"/>
                      </a:solidFill>
                      <a:prstDash val="solid"/>
                      <a:round/>
                      <a:headEnd type="none" w="med" len="med"/>
                      <a:tailEnd type="none" w="med" len="med"/>
                    </a:lnT>
                    <a:lnB w="6350" cap="flat" cmpd="sng" algn="ctr">
                      <a:solidFill>
                        <a:srgbClr val="548235"/>
                      </a:solidFill>
                      <a:prstDash val="solid"/>
                      <a:round/>
                      <a:headEnd type="none" w="med" len="med"/>
                      <a:tailEnd type="none" w="med" len="med"/>
                    </a:lnB>
                  </a:tcPr>
                </a:tc>
                <a:extLst>
                  <a:ext uri="{0D108BD9-81ED-4DB2-BD59-A6C34878D82A}">
                    <a16:rowId xmlns:a16="http://schemas.microsoft.com/office/drawing/2014/main" val="4107565918"/>
                  </a:ext>
                </a:extLst>
              </a:tr>
              <a:tr h="182880">
                <a:tc vMerge="1">
                  <a:txBody>
                    <a:bodyPr/>
                    <a:lstStyle/>
                    <a:p>
                      <a:endParaRPr lang="en-US"/>
                    </a:p>
                  </a:txBody>
                  <a:tcPr/>
                </a:tc>
                <a:tc>
                  <a:txBody>
                    <a:bodyPr/>
                    <a:lstStyle/>
                    <a:p>
                      <a:pPr marL="0" indent="0" algn="l" defTabSz="914400" rtl="0" eaLnBrk="1" fontAlgn="ctr" latinLnBrk="0" hangingPunct="1">
                        <a:buFontTx/>
                        <a:buNone/>
                      </a:pPr>
                      <a:r>
                        <a:rPr lang="en-US" sz="1050" b="0" i="0" u="none" strike="noStrike" kern="1200" dirty="0">
                          <a:solidFill>
                            <a:srgbClr val="375623"/>
                          </a:solidFill>
                          <a:effectLst/>
                          <a:latin typeface="+mn-lt"/>
                          <a:ea typeface="+mn-ea"/>
                          <a:cs typeface="+mn-cs"/>
                        </a:rPr>
                        <a:t>–         Prioritize roadway improvements for implementation</a:t>
                      </a:r>
                    </a:p>
                  </a:txBody>
                  <a:tcPr marL="79369" marR="6614" marT="6614" marB="0" anchor="b">
                    <a:lnL>
                      <a:noFill/>
                    </a:lnL>
                    <a:lnR>
                      <a:noFill/>
                    </a:lnR>
                    <a:lnT>
                      <a:noFill/>
                    </a:lnT>
                    <a:lnB w="6350" cap="flat" cmpd="sng" algn="ctr">
                      <a:solidFill>
                        <a:srgbClr val="548235"/>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4056069299"/>
                  </a:ext>
                </a:extLst>
              </a:tr>
              <a:tr h="171078">
                <a:tc rowSpan="2">
                  <a:txBody>
                    <a:bodyPr/>
                    <a:lstStyle/>
                    <a:p>
                      <a:pPr algn="l" fontAlgn="ctr"/>
                      <a:r>
                        <a:rPr lang="en-US" sz="1050" b="1" i="0" u="none" strike="noStrike" dirty="0">
                          <a:solidFill>
                            <a:srgbClr val="375623"/>
                          </a:solidFill>
                          <a:effectLst/>
                          <a:latin typeface="+mn-lt"/>
                        </a:rPr>
                        <a:t>Roadway Maintenance Program</a:t>
                      </a:r>
                    </a:p>
                  </a:txBody>
                  <a:tcPr marL="92503" marR="92503" marT="46252" marB="46252" anchor="ctr">
                    <a:lnL>
                      <a:noFill/>
                    </a:lnL>
                    <a:lnR>
                      <a:noFill/>
                    </a:lnR>
                    <a:lnT w="6350" cap="flat" cmpd="sng" algn="ctr">
                      <a:solidFill>
                        <a:srgbClr val="548235"/>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tc>
                  <a:txBody>
                    <a:bodyPr/>
                    <a:lstStyle/>
                    <a:p>
                      <a:pPr marL="0" indent="0" algn="l" defTabSz="914400" rtl="0" eaLnBrk="1" fontAlgn="ctr" latinLnBrk="0" hangingPunct="1">
                        <a:buFontTx/>
                        <a:buNone/>
                      </a:pPr>
                      <a:r>
                        <a:rPr lang="en-US" sz="1050" b="0" i="0" u="none" strike="noStrike" kern="1200" dirty="0">
                          <a:solidFill>
                            <a:srgbClr val="375623"/>
                          </a:solidFill>
                          <a:effectLst/>
                          <a:latin typeface="+mn-lt"/>
                          <a:ea typeface="+mn-ea"/>
                          <a:cs typeface="+mn-cs"/>
                        </a:rPr>
                        <a:t>–         Publish maintenance protocols based on roadway classification</a:t>
                      </a:r>
                    </a:p>
                  </a:txBody>
                  <a:tcPr marL="79369" marR="6614" marT="6614" marB="0" anchor="ctr">
                    <a:lnL>
                      <a:noFill/>
                    </a:lnL>
                    <a:lnR>
                      <a:noFill/>
                    </a:lnR>
                    <a:lnT w="6350" cap="flat" cmpd="sng" algn="ctr">
                      <a:solidFill>
                        <a:srgbClr val="548235"/>
                      </a:solidFill>
                      <a:prstDash val="solid"/>
                      <a:round/>
                      <a:headEnd type="none" w="med" len="med"/>
                      <a:tailEnd type="none" w="med" len="med"/>
                    </a:lnT>
                    <a:lnB>
                      <a:noFill/>
                    </a:lnB>
                  </a:tcPr>
                </a:tc>
                <a:tc rowSpan="2">
                  <a:txBody>
                    <a:bodyPr/>
                    <a:lstStyle/>
                    <a:p>
                      <a:pPr algn="ctr" fontAlgn="ctr"/>
                      <a:r>
                        <a:rPr lang="en-US" sz="1050" b="0" i="0" u="none" strike="noStrike" dirty="0">
                          <a:solidFill>
                            <a:srgbClr val="375623"/>
                          </a:solidFill>
                          <a:effectLst/>
                          <a:latin typeface="+mn-lt"/>
                        </a:rPr>
                        <a:t> </a:t>
                      </a:r>
                    </a:p>
                  </a:txBody>
                  <a:tcPr marL="92503" marR="92503" marT="46252" marB="46252" anchor="ctr">
                    <a:lnL>
                      <a:noFill/>
                    </a:lnL>
                    <a:lnR>
                      <a:noFill/>
                    </a:lnR>
                    <a:lnT w="6350" cap="flat" cmpd="sng" algn="ctr">
                      <a:solidFill>
                        <a:srgbClr val="548235"/>
                      </a:solidFill>
                      <a:prstDash val="solid"/>
                      <a:round/>
                      <a:headEnd type="none" w="med" len="med"/>
                      <a:tailEnd type="none" w="med" len="med"/>
                    </a:lnT>
                    <a:lnB w="12700" cap="flat" cmpd="sng" algn="ctr">
                      <a:solidFill>
                        <a:srgbClr val="BF8F00"/>
                      </a:solidFill>
                      <a:prstDash val="solid"/>
                      <a:round/>
                      <a:headEnd type="none" w="med" len="med"/>
                      <a:tailEnd type="none" w="med" len="med"/>
                    </a:lnB>
                  </a:tcPr>
                </a:tc>
                <a:extLst>
                  <a:ext uri="{0D108BD9-81ED-4DB2-BD59-A6C34878D82A}">
                    <a16:rowId xmlns:a16="http://schemas.microsoft.com/office/drawing/2014/main" val="3185453004"/>
                  </a:ext>
                </a:extLst>
              </a:tr>
              <a:tr h="335366">
                <a:tc vMerge="1">
                  <a:txBody>
                    <a:bodyPr/>
                    <a:lstStyle/>
                    <a:p>
                      <a:endParaRPr lang="en-US"/>
                    </a:p>
                  </a:txBody>
                  <a:tcPr/>
                </a:tc>
                <a:tc>
                  <a:txBody>
                    <a:bodyPr/>
                    <a:lstStyle/>
                    <a:p>
                      <a:pPr marL="344488" lvl="1" indent="-344488" algn="l" defTabSz="914400" rtl="0" eaLnBrk="1" fontAlgn="ctr" latinLnBrk="0" hangingPunct="1">
                        <a:buFontTx/>
                        <a:buNone/>
                      </a:pPr>
                      <a:r>
                        <a:rPr lang="en-US" sz="1050" b="0" i="0" u="none" strike="noStrike" kern="1200" dirty="0">
                          <a:solidFill>
                            <a:srgbClr val="375623"/>
                          </a:solidFill>
                          <a:effectLst/>
                          <a:latin typeface="+mn-lt"/>
                          <a:ea typeface="+mn-ea"/>
                          <a:cs typeface="+mn-cs"/>
                        </a:rPr>
                        <a:t>–         Publish site inspection protocol to assess potential roadway repairs                                                                                    (guardrail, signing, markings, drainage, swales, etc.)</a:t>
                      </a:r>
                    </a:p>
                  </a:txBody>
                  <a:tcPr marL="79369" marR="6614" marT="6614" marB="0" anchor="ctr">
                    <a:lnL>
                      <a:noFill/>
                    </a:lnL>
                    <a:lnR>
                      <a:noFill/>
                    </a:lnR>
                    <a:lnT>
                      <a:noFill/>
                    </a:lnT>
                    <a:lnB w="12700" cap="flat" cmpd="sng" algn="ctr">
                      <a:solidFill>
                        <a:srgbClr val="BF8F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3029049510"/>
                  </a:ext>
                </a:extLst>
              </a:tr>
            </a:tbl>
          </a:graphicData>
        </a:graphic>
      </p:graphicFrame>
    </p:spTree>
    <p:extLst>
      <p:ext uri="{BB962C8B-B14F-4D97-AF65-F5344CB8AC3E}">
        <p14:creationId xmlns:p14="http://schemas.microsoft.com/office/powerpoint/2010/main" val="32430464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D541F-8FC7-435B-BE3D-0347197F9375}"/>
              </a:ext>
            </a:extLst>
          </p:cNvPr>
          <p:cNvSpPr>
            <a:spLocks noGrp="1"/>
          </p:cNvSpPr>
          <p:nvPr>
            <p:ph type="ctrTitle"/>
          </p:nvPr>
        </p:nvSpPr>
        <p:spPr>
          <a:xfrm>
            <a:off x="1976088" y="2398054"/>
            <a:ext cx="8361229" cy="2098226"/>
          </a:xfrm>
        </p:spPr>
        <p:txBody>
          <a:bodyPr/>
          <a:lstStyle/>
          <a:p>
            <a:r>
              <a:rPr lang="en-US" sz="5400" dirty="0">
                <a:solidFill>
                  <a:schemeClr val="accent1">
                    <a:lumMod val="50000"/>
                  </a:schemeClr>
                </a:solidFill>
              </a:rPr>
              <a:t>NEXT STEPS</a:t>
            </a:r>
            <a:br>
              <a:rPr lang="en-US" sz="5400" dirty="0">
                <a:solidFill>
                  <a:schemeClr val="accent1">
                    <a:lumMod val="50000"/>
                  </a:schemeClr>
                </a:solidFill>
              </a:rPr>
            </a:br>
            <a:r>
              <a:rPr lang="en-US" sz="2800" dirty="0">
                <a:solidFill>
                  <a:schemeClr val="accent1">
                    <a:lumMod val="50000"/>
                  </a:schemeClr>
                </a:solidFill>
              </a:rPr>
              <a:t>Town of Loxahatchee Groves</a:t>
            </a:r>
            <a:br>
              <a:rPr lang="en-US" sz="2800" dirty="0">
                <a:solidFill>
                  <a:schemeClr val="accent1">
                    <a:lumMod val="75000"/>
                  </a:schemeClr>
                </a:solidFill>
              </a:rPr>
            </a:br>
            <a:endParaRPr lang="en-US" sz="2800" dirty="0">
              <a:solidFill>
                <a:schemeClr val="accent1">
                  <a:lumMod val="75000"/>
                </a:schemeClr>
              </a:solidFill>
            </a:endParaRPr>
          </a:p>
        </p:txBody>
      </p:sp>
      <p:sp>
        <p:nvSpPr>
          <p:cNvPr id="3" name="Subtitle 2">
            <a:extLst>
              <a:ext uri="{FF2B5EF4-FFF2-40B4-BE49-F238E27FC236}">
                <a16:creationId xmlns:a16="http://schemas.microsoft.com/office/drawing/2014/main" id="{E6F6ECB8-26A8-450E-BE60-56E041B1957D}"/>
              </a:ext>
            </a:extLst>
          </p:cNvPr>
          <p:cNvSpPr>
            <a:spLocks noGrp="1"/>
          </p:cNvSpPr>
          <p:nvPr>
            <p:ph type="subTitle" idx="1"/>
          </p:nvPr>
        </p:nvSpPr>
        <p:spPr>
          <a:xfrm>
            <a:off x="4061666" y="5175479"/>
            <a:ext cx="6831673" cy="1086237"/>
          </a:xfrm>
        </p:spPr>
        <p:txBody>
          <a:bodyPr/>
          <a:lstStyle/>
          <a:p>
            <a:pPr algn="r"/>
            <a:r>
              <a:rPr lang="en-US" dirty="0">
                <a:solidFill>
                  <a:schemeClr val="accent1">
                    <a:lumMod val="50000"/>
                  </a:schemeClr>
                </a:solidFill>
              </a:rPr>
              <a:t>JULY 21, 2020</a:t>
            </a:r>
          </a:p>
        </p:txBody>
      </p:sp>
    </p:spTree>
    <p:extLst>
      <p:ext uri="{BB962C8B-B14F-4D97-AF65-F5344CB8AC3E}">
        <p14:creationId xmlns:p14="http://schemas.microsoft.com/office/powerpoint/2010/main" val="5869696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DF4F7-CBD0-427A-8C1B-FB3B3843F393}"/>
              </a:ext>
            </a:extLst>
          </p:cNvPr>
          <p:cNvSpPr>
            <a:spLocks noGrp="1"/>
          </p:cNvSpPr>
          <p:nvPr>
            <p:ph type="title"/>
          </p:nvPr>
        </p:nvSpPr>
        <p:spPr/>
        <p:txBody>
          <a:bodyPr/>
          <a:lstStyle/>
          <a:p>
            <a:r>
              <a:rPr lang="en-US" sz="4000" b="1" dirty="0">
                <a:solidFill>
                  <a:schemeClr val="accent6">
                    <a:lumMod val="75000"/>
                  </a:schemeClr>
                </a:solidFill>
              </a:rPr>
              <a:t>BUDGET CALENDAR</a:t>
            </a:r>
            <a:br>
              <a:rPr lang="en-US" dirty="0"/>
            </a:br>
            <a:endParaRPr lang="en-US" dirty="0"/>
          </a:p>
        </p:txBody>
      </p:sp>
      <p:graphicFrame>
        <p:nvGraphicFramePr>
          <p:cNvPr id="10" name="Content Placeholder 9">
            <a:extLst>
              <a:ext uri="{FF2B5EF4-FFF2-40B4-BE49-F238E27FC236}">
                <a16:creationId xmlns:a16="http://schemas.microsoft.com/office/drawing/2014/main" id="{AE557D91-E222-48DC-8ABC-B33125CD7B5F}"/>
              </a:ext>
            </a:extLst>
          </p:cNvPr>
          <p:cNvGraphicFramePr>
            <a:graphicFrameLocks noGrp="1"/>
          </p:cNvGraphicFramePr>
          <p:nvPr>
            <p:ph idx="1"/>
            <p:extLst>
              <p:ext uri="{D42A27DB-BD31-4B8C-83A1-F6EECF244321}">
                <p14:modId xmlns:p14="http://schemas.microsoft.com/office/powerpoint/2010/main" val="1289773700"/>
              </p:ext>
            </p:extLst>
          </p:nvPr>
        </p:nvGraphicFramePr>
        <p:xfrm>
          <a:off x="838200" y="1209797"/>
          <a:ext cx="9925050" cy="4881564"/>
        </p:xfrm>
        <a:graphic>
          <a:graphicData uri="http://schemas.openxmlformats.org/drawingml/2006/table">
            <a:tbl>
              <a:tblPr firstRow="1" firstCol="1" bandRow="1"/>
              <a:tblGrid>
                <a:gridCol w="1989401">
                  <a:extLst>
                    <a:ext uri="{9D8B030D-6E8A-4147-A177-3AD203B41FA5}">
                      <a16:colId xmlns:a16="http://schemas.microsoft.com/office/drawing/2014/main" val="1221599338"/>
                    </a:ext>
                  </a:extLst>
                </a:gridCol>
                <a:gridCol w="7935649">
                  <a:extLst>
                    <a:ext uri="{9D8B030D-6E8A-4147-A177-3AD203B41FA5}">
                      <a16:colId xmlns:a16="http://schemas.microsoft.com/office/drawing/2014/main" val="2498403612"/>
                    </a:ext>
                  </a:extLst>
                </a:gridCol>
              </a:tblGrid>
              <a:tr h="450120">
                <a:tc>
                  <a:txBody>
                    <a:bodyPr/>
                    <a:lstStyle/>
                    <a:p>
                      <a:pPr marL="0" marR="0" indent="0" algn="ctr">
                        <a:lnSpc>
                          <a:spcPct val="107000"/>
                        </a:lnSpc>
                        <a:spcBef>
                          <a:spcPts val="0"/>
                        </a:spcBef>
                        <a:spcAft>
                          <a:spcPts val="0"/>
                        </a:spcAft>
                      </a:pPr>
                      <a:r>
                        <a:rPr lang="en-US" sz="18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DATE</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55245" marR="0" indent="0" algn="l">
                        <a:lnSpc>
                          <a:spcPct val="107000"/>
                        </a:lnSpc>
                        <a:spcBef>
                          <a:spcPts val="0"/>
                        </a:spcBef>
                        <a:spcAft>
                          <a:spcPts val="0"/>
                        </a:spcAft>
                      </a:pPr>
                      <a:r>
                        <a:rPr lang="en-US" sz="1800" b="1" dirty="0">
                          <a:solidFill>
                            <a:srgbClr val="385723"/>
                          </a:solidFill>
                          <a:effectLst/>
                          <a:latin typeface="Calibri" panose="020F0502020204030204" pitchFamily="34" charset="0"/>
                          <a:ea typeface="Calibri" panose="020F0502020204030204" pitchFamily="34" charset="0"/>
                          <a:cs typeface="Times New Roman" panose="02020603050405020304" pitchFamily="18" charset="0"/>
                        </a:rPr>
                        <a:t>       DESCRIPTION </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80053" marT="42179" marB="0" anchor="ctr">
                    <a:lnL>
                      <a:noFill/>
                    </a:lnL>
                    <a:lnR>
                      <a:noFill/>
                    </a:lnR>
                    <a:lnT w="12700" cap="flat" cmpd="sng" algn="ctr">
                      <a:solidFill>
                        <a:srgbClr val="BF8F00"/>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119579132"/>
                  </a:ext>
                </a:extLst>
              </a:tr>
              <a:tr h="507858">
                <a:tc>
                  <a:txBody>
                    <a:bodyPr/>
                    <a:lstStyle/>
                    <a:p>
                      <a:pPr marL="55245" marR="0" lvl="0" indent="0" algn="l">
                        <a:lnSpc>
                          <a:spcPct val="107000"/>
                        </a:lnSpc>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July 7</a:t>
                      </a:r>
                      <a:r>
                        <a:rPr lang="en-US" sz="18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Adopt Preliminary Ad Valorem &amp; Non-Ad Valorem Assessment Rates</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904866754"/>
                  </a:ext>
                </a:extLst>
              </a:tr>
              <a:tr h="507858">
                <a:tc>
                  <a:txBody>
                    <a:bodyPr/>
                    <a:lstStyle/>
                    <a:p>
                      <a:pPr marL="55245" marR="0" lvl="0" indent="0" algn="l">
                        <a:lnSpc>
                          <a:spcPct val="107000"/>
                        </a:lnSpc>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July 21</a:t>
                      </a:r>
                      <a:r>
                        <a:rPr lang="en-US" sz="18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st</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Council Workshop</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3399917480"/>
                  </a:ext>
                </a:extLst>
              </a:tr>
              <a:tr h="498392">
                <a:tc>
                  <a:txBody>
                    <a:bodyPr/>
                    <a:lstStyle/>
                    <a:p>
                      <a:pPr marL="55245" marR="0" lvl="0" indent="0" algn="l">
                        <a:lnSpc>
                          <a:spcPct val="107000"/>
                        </a:lnSpc>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July 24</a:t>
                      </a:r>
                      <a:r>
                        <a:rPr lang="en-US" sz="18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Tax Rolls and Preliminary Rates due to County</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1472837285"/>
                  </a:ext>
                </a:extLst>
              </a:tr>
              <a:tr h="498392">
                <a:tc>
                  <a:txBody>
                    <a:bodyPr/>
                    <a:lstStyle/>
                    <a:p>
                      <a:pPr marL="55245" marR="0" lvl="0" indent="0" algn="l">
                        <a:lnSpc>
                          <a:spcPct val="107000"/>
                        </a:lnSpc>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TBD</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Additional Council Budget Workshops</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1290789159"/>
                  </a:ext>
                </a:extLst>
              </a:tr>
              <a:tr h="604736">
                <a:tc>
                  <a:txBody>
                    <a:bodyPr/>
                    <a:lstStyle/>
                    <a:p>
                      <a:pPr marL="55245" marR="0" lvl="0" indent="0" algn="l">
                        <a:lnSpc>
                          <a:spcPct val="107000"/>
                        </a:lnSpc>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August 17</a:t>
                      </a:r>
                      <a:r>
                        <a:rPr lang="en-US" sz="18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Potential soft start for turnkey contract</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3686731658"/>
                  </a:ext>
                </a:extLst>
              </a:tr>
              <a:tr h="604736">
                <a:tc>
                  <a:txBody>
                    <a:bodyPr/>
                    <a:lstStyle/>
                    <a:p>
                      <a:pPr marL="55245" marR="0" lvl="0" indent="0" algn="l">
                        <a:lnSpc>
                          <a:spcPct val="107000"/>
                        </a:lnSpc>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September 8</a:t>
                      </a:r>
                      <a:r>
                        <a:rPr lang="en-US" sz="18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a:t>
                      </a:r>
                      <a:r>
                        <a:rPr lang="en-US" sz="18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st</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Budget Public Hearing &amp; Adoption of Final Non-Ad Valorem Assessment Rates</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1513985688"/>
                  </a:ext>
                </a:extLst>
              </a:tr>
              <a:tr h="604736">
                <a:tc>
                  <a:txBody>
                    <a:bodyPr/>
                    <a:lstStyle/>
                    <a:p>
                      <a:pPr marL="55245" marR="0" lvl="0" indent="0" algn="l">
                        <a:lnSpc>
                          <a:spcPct val="107000"/>
                        </a:lnSpc>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September 15</a:t>
                      </a:r>
                      <a:r>
                        <a:rPr lang="en-US" sz="18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Final Non-Ad Valorem Assessment Rates &amp; Tax Roll to County</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2020441791"/>
                  </a:ext>
                </a:extLst>
              </a:tr>
              <a:tr h="604736">
                <a:tc>
                  <a:txBody>
                    <a:bodyPr/>
                    <a:lstStyle/>
                    <a:p>
                      <a:pPr marL="55245" marR="0" lvl="0" indent="0" algn="l">
                        <a:lnSpc>
                          <a:spcPct val="107000"/>
                        </a:lnSpc>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September 22</a:t>
                      </a:r>
                      <a:r>
                        <a:rPr lang="en-US" sz="18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nd</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tc>
                  <a:txBody>
                    <a:bodyPr/>
                    <a:lstStyle/>
                    <a:p>
                      <a:pPr marL="0" marR="0" indent="0" algn="l">
                        <a:lnSpc>
                          <a:spcPct val="107000"/>
                        </a:lnSpc>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a:t>
                      </a:r>
                      <a:r>
                        <a:rPr lang="en-US" sz="18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nd</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Budget Public Hearing &amp; Adoption of Final Ad Valorem Millage Rate</a:t>
                      </a:r>
                    </a:p>
                  </a:txBody>
                  <a:tcPr marL="0" marR="80053" marT="42179" marB="0" anchor="ctr">
                    <a:lnL>
                      <a:noFill/>
                    </a:lnL>
                    <a:lnR>
                      <a:noFill/>
                    </a:lnR>
                    <a:lnT w="12700" cap="flat" cmpd="sng" algn="ctr">
                      <a:solidFill>
                        <a:srgbClr val="C09101"/>
                      </a:solidFill>
                      <a:prstDash val="solid"/>
                      <a:round/>
                      <a:headEnd type="none" w="med" len="med"/>
                      <a:tailEnd type="none" w="med" len="med"/>
                    </a:lnT>
                    <a:lnB w="12700" cap="flat" cmpd="sng" algn="ctr">
                      <a:solidFill>
                        <a:srgbClr val="C09101"/>
                      </a:solidFill>
                      <a:prstDash val="solid"/>
                      <a:round/>
                      <a:headEnd type="none" w="med" len="med"/>
                      <a:tailEnd type="none" w="med" len="med"/>
                    </a:lnB>
                    <a:solidFill>
                      <a:srgbClr val="FFFFFF"/>
                    </a:solidFill>
                  </a:tcPr>
                </a:tc>
                <a:extLst>
                  <a:ext uri="{0D108BD9-81ED-4DB2-BD59-A6C34878D82A}">
                    <a16:rowId xmlns:a16="http://schemas.microsoft.com/office/drawing/2014/main" val="4264067681"/>
                  </a:ext>
                </a:extLst>
              </a:tr>
            </a:tbl>
          </a:graphicData>
        </a:graphic>
      </p:graphicFrame>
      <p:grpSp>
        <p:nvGrpSpPr>
          <p:cNvPr id="11" name="Group 10">
            <a:extLst>
              <a:ext uri="{FF2B5EF4-FFF2-40B4-BE49-F238E27FC236}">
                <a16:creationId xmlns:a16="http://schemas.microsoft.com/office/drawing/2014/main" id="{44B2ECDA-1BC5-43D4-8918-7224740202F4}"/>
              </a:ext>
            </a:extLst>
          </p:cNvPr>
          <p:cNvGrpSpPr/>
          <p:nvPr/>
        </p:nvGrpSpPr>
        <p:grpSpPr>
          <a:xfrm>
            <a:off x="838200" y="1015841"/>
            <a:ext cx="4114800" cy="12065"/>
            <a:chOff x="0" y="0"/>
            <a:chExt cx="6632543" cy="12192"/>
          </a:xfrm>
        </p:grpSpPr>
        <p:sp>
          <p:nvSpPr>
            <p:cNvPr id="12" name="Shape 8225">
              <a:extLst>
                <a:ext uri="{FF2B5EF4-FFF2-40B4-BE49-F238E27FC236}">
                  <a16:creationId xmlns:a16="http://schemas.microsoft.com/office/drawing/2014/main" id="{0113C8B4-D902-481D-8DA1-A5EC57FCCED8}"/>
                </a:ext>
              </a:extLst>
            </p:cNvPr>
            <p:cNvSpPr/>
            <p:nvPr/>
          </p:nvSpPr>
          <p:spPr>
            <a:xfrm>
              <a:off x="0" y="0"/>
              <a:ext cx="6632543"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spTree>
    <p:extLst>
      <p:ext uri="{BB962C8B-B14F-4D97-AF65-F5344CB8AC3E}">
        <p14:creationId xmlns:p14="http://schemas.microsoft.com/office/powerpoint/2010/main" val="8151401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D541F-8FC7-435B-BE3D-0347197F9375}"/>
              </a:ext>
            </a:extLst>
          </p:cNvPr>
          <p:cNvSpPr>
            <a:spLocks noGrp="1"/>
          </p:cNvSpPr>
          <p:nvPr>
            <p:ph type="ctrTitle"/>
          </p:nvPr>
        </p:nvSpPr>
        <p:spPr>
          <a:xfrm>
            <a:off x="1976088" y="2398054"/>
            <a:ext cx="8361229" cy="2098226"/>
          </a:xfrm>
        </p:spPr>
        <p:txBody>
          <a:bodyPr/>
          <a:lstStyle/>
          <a:p>
            <a:r>
              <a:rPr lang="en-US" sz="5400" dirty="0">
                <a:solidFill>
                  <a:schemeClr val="accent1">
                    <a:lumMod val="50000"/>
                  </a:schemeClr>
                </a:solidFill>
              </a:rPr>
              <a:t>Questions &amp; comments</a:t>
            </a:r>
            <a:br>
              <a:rPr lang="en-US" sz="5400" dirty="0">
                <a:solidFill>
                  <a:schemeClr val="accent1">
                    <a:lumMod val="50000"/>
                  </a:schemeClr>
                </a:solidFill>
              </a:rPr>
            </a:br>
            <a:r>
              <a:rPr lang="en-US" sz="2800" dirty="0">
                <a:solidFill>
                  <a:schemeClr val="accent1">
                    <a:lumMod val="50000"/>
                  </a:schemeClr>
                </a:solidFill>
              </a:rPr>
              <a:t>Town of Loxahatchee Groves</a:t>
            </a:r>
            <a:br>
              <a:rPr lang="en-US" sz="2800" dirty="0">
                <a:solidFill>
                  <a:schemeClr val="accent1">
                    <a:lumMod val="75000"/>
                  </a:schemeClr>
                </a:solidFill>
              </a:rPr>
            </a:br>
            <a:endParaRPr lang="en-US" sz="2800" dirty="0">
              <a:solidFill>
                <a:schemeClr val="accent1">
                  <a:lumMod val="75000"/>
                </a:schemeClr>
              </a:solidFill>
            </a:endParaRPr>
          </a:p>
        </p:txBody>
      </p:sp>
      <p:sp>
        <p:nvSpPr>
          <p:cNvPr id="3" name="Subtitle 2">
            <a:extLst>
              <a:ext uri="{FF2B5EF4-FFF2-40B4-BE49-F238E27FC236}">
                <a16:creationId xmlns:a16="http://schemas.microsoft.com/office/drawing/2014/main" id="{E6F6ECB8-26A8-450E-BE60-56E041B1957D}"/>
              </a:ext>
            </a:extLst>
          </p:cNvPr>
          <p:cNvSpPr>
            <a:spLocks noGrp="1"/>
          </p:cNvSpPr>
          <p:nvPr>
            <p:ph type="subTitle" idx="1"/>
          </p:nvPr>
        </p:nvSpPr>
        <p:spPr>
          <a:xfrm>
            <a:off x="4061666" y="5175479"/>
            <a:ext cx="6831673" cy="1086237"/>
          </a:xfrm>
        </p:spPr>
        <p:txBody>
          <a:bodyPr/>
          <a:lstStyle/>
          <a:p>
            <a:pPr algn="r"/>
            <a:r>
              <a:rPr lang="en-US" dirty="0">
                <a:solidFill>
                  <a:schemeClr val="accent1">
                    <a:lumMod val="50000"/>
                  </a:schemeClr>
                </a:solidFill>
              </a:rPr>
              <a:t>JULY 21, 2020</a:t>
            </a:r>
          </a:p>
        </p:txBody>
      </p:sp>
    </p:spTree>
    <p:extLst>
      <p:ext uri="{BB962C8B-B14F-4D97-AF65-F5344CB8AC3E}">
        <p14:creationId xmlns:p14="http://schemas.microsoft.com/office/powerpoint/2010/main" val="2194780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D541F-8FC7-435B-BE3D-0347197F9375}"/>
              </a:ext>
            </a:extLst>
          </p:cNvPr>
          <p:cNvSpPr>
            <a:spLocks noGrp="1"/>
          </p:cNvSpPr>
          <p:nvPr>
            <p:ph type="ctrTitle"/>
          </p:nvPr>
        </p:nvSpPr>
        <p:spPr>
          <a:xfrm>
            <a:off x="1915385" y="2280359"/>
            <a:ext cx="8361229" cy="2098226"/>
          </a:xfrm>
        </p:spPr>
        <p:txBody>
          <a:bodyPr/>
          <a:lstStyle/>
          <a:p>
            <a:r>
              <a:rPr lang="en-US" sz="5400" dirty="0">
                <a:solidFill>
                  <a:schemeClr val="accent1">
                    <a:lumMod val="50000"/>
                  </a:schemeClr>
                </a:solidFill>
              </a:rPr>
              <a:t>FY 2020-2021 </a:t>
            </a:r>
            <a:br>
              <a:rPr lang="en-US" sz="5400" dirty="0">
                <a:solidFill>
                  <a:schemeClr val="accent1">
                    <a:lumMod val="50000"/>
                  </a:schemeClr>
                </a:solidFill>
              </a:rPr>
            </a:br>
            <a:r>
              <a:rPr lang="en-US" sz="5400" dirty="0">
                <a:solidFill>
                  <a:schemeClr val="accent1">
                    <a:lumMod val="50000"/>
                  </a:schemeClr>
                </a:solidFill>
              </a:rPr>
              <a:t>BUDGET SUMMARY</a:t>
            </a:r>
            <a:br>
              <a:rPr lang="en-US" sz="5400" dirty="0">
                <a:solidFill>
                  <a:schemeClr val="accent1">
                    <a:lumMod val="50000"/>
                  </a:schemeClr>
                </a:solidFill>
              </a:rPr>
            </a:br>
            <a:r>
              <a:rPr lang="en-US" sz="2800" dirty="0">
                <a:solidFill>
                  <a:schemeClr val="accent1">
                    <a:lumMod val="50000"/>
                  </a:schemeClr>
                </a:solidFill>
              </a:rPr>
              <a:t>Town of Loxahatchee Groves</a:t>
            </a:r>
            <a:br>
              <a:rPr lang="en-US" sz="2800" dirty="0">
                <a:solidFill>
                  <a:schemeClr val="accent1">
                    <a:lumMod val="75000"/>
                  </a:schemeClr>
                </a:solidFill>
              </a:rPr>
            </a:br>
            <a:endParaRPr lang="en-US" sz="2800" dirty="0">
              <a:solidFill>
                <a:schemeClr val="accent1">
                  <a:lumMod val="75000"/>
                </a:schemeClr>
              </a:solidFill>
            </a:endParaRPr>
          </a:p>
        </p:txBody>
      </p:sp>
      <p:sp>
        <p:nvSpPr>
          <p:cNvPr id="3" name="Subtitle 2">
            <a:extLst>
              <a:ext uri="{FF2B5EF4-FFF2-40B4-BE49-F238E27FC236}">
                <a16:creationId xmlns:a16="http://schemas.microsoft.com/office/drawing/2014/main" id="{E6F6ECB8-26A8-450E-BE60-56E041B1957D}"/>
              </a:ext>
            </a:extLst>
          </p:cNvPr>
          <p:cNvSpPr>
            <a:spLocks noGrp="1"/>
          </p:cNvSpPr>
          <p:nvPr>
            <p:ph type="subTitle" idx="1"/>
          </p:nvPr>
        </p:nvSpPr>
        <p:spPr>
          <a:xfrm>
            <a:off x="4061666" y="5175479"/>
            <a:ext cx="6831673" cy="1086237"/>
          </a:xfrm>
        </p:spPr>
        <p:txBody>
          <a:bodyPr/>
          <a:lstStyle/>
          <a:p>
            <a:pPr algn="r"/>
            <a:r>
              <a:rPr lang="en-US" dirty="0">
                <a:solidFill>
                  <a:schemeClr val="accent1">
                    <a:lumMod val="50000"/>
                  </a:schemeClr>
                </a:solidFill>
              </a:rPr>
              <a:t>JULY 21, 2020</a:t>
            </a:r>
          </a:p>
        </p:txBody>
      </p:sp>
    </p:spTree>
    <p:extLst>
      <p:ext uri="{BB962C8B-B14F-4D97-AF65-F5344CB8AC3E}">
        <p14:creationId xmlns:p14="http://schemas.microsoft.com/office/powerpoint/2010/main" val="16929472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5615C58-C48B-462D-A39E-E911CBD28D31}"/>
              </a:ext>
            </a:extLst>
          </p:cNvPr>
          <p:cNvSpPr/>
          <p:nvPr/>
        </p:nvSpPr>
        <p:spPr>
          <a:xfrm>
            <a:off x="0" y="0"/>
            <a:ext cx="3474720" cy="6858000"/>
          </a:xfrm>
          <a:prstGeom prst="rect">
            <a:avLst/>
          </a:prstGeom>
          <a:ln>
            <a:solidFill>
              <a:schemeClr val="accent4">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92D52E31-CB5F-4A02-A5D5-B568BCE4BB0B}"/>
              </a:ext>
            </a:extLst>
          </p:cNvPr>
          <p:cNvSpPr txBox="1"/>
          <p:nvPr/>
        </p:nvSpPr>
        <p:spPr>
          <a:xfrm>
            <a:off x="66586" y="2720985"/>
            <a:ext cx="3341548" cy="1416029"/>
          </a:xfrm>
          <a:prstGeom prst="rect">
            <a:avLst/>
          </a:prstGeom>
          <a:noFill/>
        </p:spPr>
        <p:txBody>
          <a:bodyPr wrap="square" rtlCol="0">
            <a:spAutoFit/>
          </a:bodyPr>
          <a:lstStyle/>
          <a:p>
            <a:pPr algn="ctr">
              <a:lnSpc>
                <a:spcPct val="84000"/>
              </a:lnSpc>
              <a:spcBef>
                <a:spcPct val="0"/>
              </a:spcBef>
              <a:tabLst>
                <a:tab pos="1203325" algn="l"/>
              </a:tabLst>
            </a:pPr>
            <a:r>
              <a:rPr lang="en-US" sz="3400" b="1" dirty="0">
                <a:solidFill>
                  <a:schemeClr val="bg1"/>
                </a:solidFill>
                <a:latin typeface="+mj-lt"/>
                <a:ea typeface="+mj-ea"/>
                <a:cs typeface="+mj-cs"/>
              </a:rPr>
              <a:t>BUDGET SUMMARY</a:t>
            </a:r>
          </a:p>
          <a:p>
            <a:pPr algn="ctr">
              <a:lnSpc>
                <a:spcPct val="84000"/>
              </a:lnSpc>
              <a:spcBef>
                <a:spcPct val="0"/>
              </a:spcBef>
              <a:tabLst>
                <a:tab pos="1203325" algn="l"/>
              </a:tabLst>
            </a:pPr>
            <a:r>
              <a:rPr lang="en-US" sz="3400" b="1" dirty="0">
                <a:solidFill>
                  <a:schemeClr val="bg1"/>
                </a:solidFill>
                <a:latin typeface="+mj-lt"/>
                <a:ea typeface="+mj-ea"/>
                <a:cs typeface="+mj-cs"/>
              </a:rPr>
              <a:t>FY 2020 - 2021	</a:t>
            </a:r>
          </a:p>
        </p:txBody>
      </p:sp>
      <p:sp>
        <p:nvSpPr>
          <p:cNvPr id="2" name="TextBox 1">
            <a:extLst>
              <a:ext uri="{FF2B5EF4-FFF2-40B4-BE49-F238E27FC236}">
                <a16:creationId xmlns:a16="http://schemas.microsoft.com/office/drawing/2014/main" id="{7F28F8BB-76DA-4956-AFC4-BAC55E1718CE}"/>
              </a:ext>
            </a:extLst>
          </p:cNvPr>
          <p:cNvSpPr txBox="1"/>
          <p:nvPr/>
        </p:nvSpPr>
        <p:spPr>
          <a:xfrm>
            <a:off x="66586" y="5767056"/>
            <a:ext cx="3341548" cy="769441"/>
          </a:xfrm>
          <a:prstGeom prst="rect">
            <a:avLst/>
          </a:prstGeom>
          <a:noFill/>
        </p:spPr>
        <p:txBody>
          <a:bodyPr wrap="square" rtlCol="0">
            <a:spAutoFit/>
          </a:bodyPr>
          <a:lstStyle/>
          <a:p>
            <a:r>
              <a:rPr lang="en-US" sz="1100" i="1" dirty="0">
                <a:solidFill>
                  <a:schemeClr val="bg1"/>
                </a:solidFill>
              </a:rPr>
              <a:t>THIS SUMMARY IS THE REQUIRED FORMAT TO COMPLY WITH STATUTORY BUDGET ADOPTION REQUIREMENTS.  THE TENTATIVE,ADOPTED,AND/OR FINAL BUDGETS ARE ON FILE IN TOWN HALL AS A PUBLIC RECORD</a:t>
            </a:r>
          </a:p>
        </p:txBody>
      </p:sp>
      <p:graphicFrame>
        <p:nvGraphicFramePr>
          <p:cNvPr id="6" name="Content Placeholder 1">
            <a:extLst>
              <a:ext uri="{FF2B5EF4-FFF2-40B4-BE49-F238E27FC236}">
                <a16:creationId xmlns:a16="http://schemas.microsoft.com/office/drawing/2014/main" id="{4079940C-8C9A-41E2-B6D7-8258EE1951E5}"/>
              </a:ext>
            </a:extLst>
          </p:cNvPr>
          <p:cNvGraphicFramePr>
            <a:graphicFrameLocks noGrp="1"/>
          </p:cNvGraphicFramePr>
          <p:nvPr>
            <p:ph idx="1"/>
            <p:extLst>
              <p:ext uri="{D42A27DB-BD31-4B8C-83A1-F6EECF244321}">
                <p14:modId xmlns:p14="http://schemas.microsoft.com/office/powerpoint/2010/main" val="2590310784"/>
              </p:ext>
            </p:extLst>
          </p:nvPr>
        </p:nvGraphicFramePr>
        <p:xfrm>
          <a:off x="3720973" y="51249"/>
          <a:ext cx="8114730" cy="6755500"/>
        </p:xfrm>
        <a:graphic>
          <a:graphicData uri="http://schemas.openxmlformats.org/drawingml/2006/table">
            <a:tbl>
              <a:tblPr/>
              <a:tblGrid>
                <a:gridCol w="1855962">
                  <a:extLst>
                    <a:ext uri="{9D8B030D-6E8A-4147-A177-3AD203B41FA5}">
                      <a16:colId xmlns:a16="http://schemas.microsoft.com/office/drawing/2014/main" val="3440670288"/>
                    </a:ext>
                  </a:extLst>
                </a:gridCol>
                <a:gridCol w="720199">
                  <a:extLst>
                    <a:ext uri="{9D8B030D-6E8A-4147-A177-3AD203B41FA5}">
                      <a16:colId xmlns:a16="http://schemas.microsoft.com/office/drawing/2014/main" val="1995693007"/>
                    </a:ext>
                  </a:extLst>
                </a:gridCol>
                <a:gridCol w="1142879">
                  <a:extLst>
                    <a:ext uri="{9D8B030D-6E8A-4147-A177-3AD203B41FA5}">
                      <a16:colId xmlns:a16="http://schemas.microsoft.com/office/drawing/2014/main" val="2471006526"/>
                    </a:ext>
                  </a:extLst>
                </a:gridCol>
                <a:gridCol w="879138">
                  <a:extLst>
                    <a:ext uri="{9D8B030D-6E8A-4147-A177-3AD203B41FA5}">
                      <a16:colId xmlns:a16="http://schemas.microsoft.com/office/drawing/2014/main" val="4118982758"/>
                    </a:ext>
                  </a:extLst>
                </a:gridCol>
                <a:gridCol w="879138">
                  <a:extLst>
                    <a:ext uri="{9D8B030D-6E8A-4147-A177-3AD203B41FA5}">
                      <a16:colId xmlns:a16="http://schemas.microsoft.com/office/drawing/2014/main" val="1318628573"/>
                    </a:ext>
                  </a:extLst>
                </a:gridCol>
                <a:gridCol w="879138">
                  <a:extLst>
                    <a:ext uri="{9D8B030D-6E8A-4147-A177-3AD203B41FA5}">
                      <a16:colId xmlns:a16="http://schemas.microsoft.com/office/drawing/2014/main" val="1410293433"/>
                    </a:ext>
                  </a:extLst>
                </a:gridCol>
                <a:gridCol w="879138">
                  <a:extLst>
                    <a:ext uri="{9D8B030D-6E8A-4147-A177-3AD203B41FA5}">
                      <a16:colId xmlns:a16="http://schemas.microsoft.com/office/drawing/2014/main" val="3475738419"/>
                    </a:ext>
                  </a:extLst>
                </a:gridCol>
                <a:gridCol w="879138">
                  <a:extLst>
                    <a:ext uri="{9D8B030D-6E8A-4147-A177-3AD203B41FA5}">
                      <a16:colId xmlns:a16="http://schemas.microsoft.com/office/drawing/2014/main" val="578196846"/>
                    </a:ext>
                  </a:extLst>
                </a:gridCol>
              </a:tblGrid>
              <a:tr h="328251">
                <a:tc>
                  <a:txBody>
                    <a:bodyPr/>
                    <a:lstStyle/>
                    <a:p>
                      <a:pPr algn="l" fontAlgn="ctr"/>
                      <a:endParaRPr lang="en-US" sz="1100" b="1" i="0" u="none" strike="noStrike" dirty="0">
                        <a:solidFill>
                          <a:srgbClr val="000000"/>
                        </a:solidFill>
                        <a:effectLst/>
                        <a:latin typeface="+mn-lt"/>
                      </a:endParaRPr>
                    </a:p>
                  </a:txBody>
                  <a:tcPr marL="4561" marR="4561" marT="4561" marB="0" anchor="ctr">
                    <a:lnL w="6350" cap="flat" cmpd="sng" algn="ctr">
                      <a:solidFill>
                        <a:srgbClr val="000000"/>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indent="0" algn="ctr" defTabSz="860425" rtl="0" eaLnBrk="1" fontAlgn="ctr" latinLnBrk="0" hangingPunct="1">
                        <a:tabLst/>
                      </a:pPr>
                      <a:r>
                        <a:rPr lang="en-US" sz="1100" b="1" i="0" u="none" strike="noStrike" kern="1200" dirty="0">
                          <a:solidFill>
                            <a:schemeClr val="accent6">
                              <a:lumMod val="50000"/>
                            </a:schemeClr>
                          </a:solidFill>
                          <a:effectLst/>
                          <a:latin typeface="+mn-lt"/>
                          <a:ea typeface="+mn-ea"/>
                          <a:cs typeface="+mn-cs"/>
                        </a:rPr>
                        <a:t>GENERAL                </a:t>
                      </a:r>
                    </a:p>
                  </a:txBody>
                  <a:tcPr marL="4561" marR="4561" marT="4561" marB="0" anchor="ctr">
                    <a:lnL w="3175"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solidFill>
                            <a:schemeClr val="accent6">
                              <a:lumMod val="50000"/>
                            </a:schemeClr>
                          </a:solidFill>
                          <a:effectLst/>
                          <a:latin typeface="+mn-lt"/>
                        </a:rPr>
                        <a:t>TRANSPORTATION</a:t>
                      </a:r>
                    </a:p>
                  </a:txBody>
                  <a:tcPr marL="4561" marR="4561" marT="45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solidFill>
                            <a:schemeClr val="accent6">
                              <a:lumMod val="50000"/>
                            </a:schemeClr>
                          </a:solidFill>
                          <a:effectLst/>
                          <a:latin typeface="+mn-lt"/>
                        </a:rPr>
                        <a:t>SURTAX</a:t>
                      </a:r>
                    </a:p>
                  </a:txBody>
                  <a:tcPr marL="4561" marR="4561" marT="45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solidFill>
                            <a:schemeClr val="accent6">
                              <a:lumMod val="50000"/>
                            </a:schemeClr>
                          </a:solidFill>
                          <a:effectLst/>
                          <a:latin typeface="+mn-lt"/>
                        </a:rPr>
                        <a:t>ROADS &amp;   DRAINAGE</a:t>
                      </a:r>
                    </a:p>
                  </a:txBody>
                  <a:tcPr marL="4561" marR="4561" marT="45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solidFill>
                            <a:schemeClr val="accent6">
                              <a:lumMod val="50000"/>
                            </a:schemeClr>
                          </a:solidFill>
                          <a:effectLst/>
                          <a:latin typeface="+mn-lt"/>
                        </a:rPr>
                        <a:t>CAPITAL PROJECTS</a:t>
                      </a:r>
                    </a:p>
                  </a:txBody>
                  <a:tcPr marL="4561" marR="4561" marT="45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solidFill>
                            <a:schemeClr val="accent6">
                              <a:lumMod val="50000"/>
                            </a:schemeClr>
                          </a:solidFill>
                          <a:effectLst/>
                          <a:latin typeface="+mn-lt"/>
                        </a:rPr>
                        <a:t>SOLID WASTE</a:t>
                      </a:r>
                    </a:p>
                  </a:txBody>
                  <a:tcPr marL="4561" marR="4561" marT="45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solidFill>
                            <a:schemeClr val="accent6">
                              <a:lumMod val="50000"/>
                            </a:schemeClr>
                          </a:solidFill>
                          <a:effectLst/>
                          <a:latin typeface="+mn-lt"/>
                        </a:rPr>
                        <a:t>TOTAL </a:t>
                      </a:r>
                    </a:p>
                    <a:p>
                      <a:pPr algn="ctr" fontAlgn="ctr"/>
                      <a:r>
                        <a:rPr lang="en-US" sz="1100" b="1" i="0" u="none" strike="noStrike" dirty="0">
                          <a:solidFill>
                            <a:schemeClr val="accent6">
                              <a:lumMod val="50000"/>
                            </a:schemeClr>
                          </a:solidFill>
                          <a:effectLst/>
                          <a:latin typeface="+mn-lt"/>
                        </a:rPr>
                        <a:t>ALL FUNDS</a:t>
                      </a:r>
                    </a:p>
                  </a:txBody>
                  <a:tcPr marL="4561" marR="4561" marT="45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5226593"/>
                  </a:ext>
                </a:extLst>
              </a:tr>
              <a:tr h="166328">
                <a:tc>
                  <a:txBody>
                    <a:bodyPr/>
                    <a:lstStyle/>
                    <a:p>
                      <a:pPr marL="0" algn="l" defTabSz="914400" rtl="0" eaLnBrk="1" fontAlgn="ctr" latinLnBrk="0" hangingPunct="1"/>
                      <a:r>
                        <a:rPr lang="en-US" sz="1100" b="1" i="0" u="none" strike="noStrike" kern="1200" dirty="0">
                          <a:solidFill>
                            <a:srgbClr val="385723"/>
                          </a:solidFill>
                          <a:effectLst/>
                          <a:latin typeface="+mn-lt"/>
                          <a:ea typeface="+mn-ea"/>
                          <a:cs typeface="+mn-cs"/>
                        </a:rPr>
                        <a:t>ESTIMATED REVENUES</a:t>
                      </a:r>
                    </a:p>
                  </a:txBody>
                  <a:tcPr marL="4561" marR="4561" marT="4561"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algn="l" defTabSz="914400" rtl="0" eaLnBrk="1" fontAlgn="ctr" latinLnBrk="0" hangingPunct="1"/>
                      <a:r>
                        <a:rPr lang="en-US" sz="1100" b="1" i="0" u="none" strike="noStrike" kern="1200" dirty="0">
                          <a:solidFill>
                            <a:srgbClr val="385723"/>
                          </a:solidFill>
                          <a:effectLst/>
                          <a:latin typeface="+mn-lt"/>
                          <a:ea typeface="+mn-ea"/>
                          <a:cs typeface="+mn-cs"/>
                        </a:rPr>
                        <a:t> </a:t>
                      </a:r>
                    </a:p>
                  </a:txBody>
                  <a:tcPr marL="4561" marR="4561" marT="4561"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algn="l" defTabSz="914400" rtl="0" eaLnBrk="1" fontAlgn="ctr" latinLnBrk="0" hangingPunct="1"/>
                      <a:r>
                        <a:rPr lang="en-US" sz="1100" b="1"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algn="l" defTabSz="914400" rtl="0" eaLnBrk="1" fontAlgn="ctr" latinLnBrk="0" hangingPunct="1"/>
                      <a:r>
                        <a:rPr lang="en-US" sz="1100" b="1"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algn="l" defTabSz="914400" rtl="0" eaLnBrk="1" fontAlgn="ctr" latinLnBrk="0" hangingPunct="1"/>
                      <a:r>
                        <a:rPr lang="en-US" sz="1100" b="1"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algn="l" defTabSz="914400" rtl="0" eaLnBrk="1" fontAlgn="ctr" latinLnBrk="0" hangingPunct="1"/>
                      <a:r>
                        <a:rPr lang="en-US" sz="1100" b="1"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algn="l" defTabSz="914400" rtl="0" eaLnBrk="1" fontAlgn="ctr" latinLnBrk="0" hangingPunct="1"/>
                      <a:r>
                        <a:rPr lang="en-US" sz="1100" b="1"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algn="l" defTabSz="914400" rtl="0" eaLnBrk="1" fontAlgn="ctr" latinLnBrk="0" hangingPunct="1"/>
                      <a:r>
                        <a:rPr lang="en-US" sz="1100" b="1"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388719968"/>
                  </a:ext>
                </a:extLst>
              </a:tr>
              <a:tr h="151608">
                <a:tc>
                  <a:txBody>
                    <a:bodyPr/>
                    <a:lstStyle/>
                    <a:p>
                      <a:pPr marL="0" algn="l" defTabSz="914400" rtl="0" eaLnBrk="1" fontAlgn="ctr" latinLnBrk="0" hangingPunct="1"/>
                      <a:r>
                        <a:rPr lang="en-US" sz="950" b="1" i="0" u="none" strike="noStrike" kern="1200" dirty="0">
                          <a:solidFill>
                            <a:srgbClr val="385723"/>
                          </a:solidFill>
                          <a:effectLst/>
                          <a:latin typeface="+mn-lt"/>
                          <a:ea typeface="+mn-ea"/>
                          <a:cs typeface="+mn-cs"/>
                        </a:rPr>
                        <a:t>Taxes: Millage Per $1,000</a:t>
                      </a:r>
                    </a:p>
                  </a:txBody>
                  <a:tcPr marL="4561" marR="4561" marT="4561"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50" b="1" i="0" u="none" strike="noStrike" kern="1200" dirty="0">
                          <a:solidFill>
                            <a:srgbClr val="385723"/>
                          </a:solidFill>
                          <a:effectLst/>
                          <a:latin typeface="+mn-lt"/>
                          <a:ea typeface="+mn-ea"/>
                          <a:cs typeface="+mn-cs"/>
                        </a:rPr>
                        <a:t> </a:t>
                      </a:r>
                    </a:p>
                  </a:txBody>
                  <a:tcPr marL="4561" marR="4561" marT="4561"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50" b="1"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50" b="1"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50" b="1"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50" b="1"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50" b="1"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50" b="1"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286608209"/>
                  </a:ext>
                </a:extLst>
              </a:tr>
              <a:tr h="91440">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   Ad Valorem Taxes:     </a:t>
                      </a:r>
                      <a:r>
                        <a:rPr lang="en-US" sz="900" b="0" i="0" u="none" strike="noStrike" kern="1200" dirty="0">
                          <a:solidFill>
                            <a:srgbClr val="385723"/>
                          </a:solidFill>
                          <a:effectLst/>
                          <a:latin typeface="+mn-lt"/>
                          <a:ea typeface="+mn-ea"/>
                          <a:cs typeface="+mn-cs"/>
                        </a:rPr>
                        <a:t>3.0 MILLS</a:t>
                      </a:r>
                    </a:p>
                  </a:txBody>
                  <a:tcPr marL="4561" marR="4561" marT="45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$1,031,798</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$1,031,798</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617805628"/>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Assessments per Unit</a:t>
                      </a:r>
                    </a:p>
                  </a:txBody>
                  <a:tcPr marL="4561" marR="4561" marT="45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53048000"/>
                  </a:ext>
                </a:extLst>
              </a:tr>
              <a:tr h="91440">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  Roads &amp; Drainage:     </a:t>
                      </a:r>
                      <a:r>
                        <a:rPr lang="en-US" sz="900" b="0" i="0" u="none" strike="noStrike" kern="1200" dirty="0">
                          <a:solidFill>
                            <a:srgbClr val="385723"/>
                          </a:solidFill>
                          <a:effectLst/>
                          <a:latin typeface="+mn-lt"/>
                          <a:ea typeface="+mn-ea"/>
                          <a:cs typeface="+mn-cs"/>
                        </a:rPr>
                        <a:t>$200 per unit</a:t>
                      </a:r>
                    </a:p>
                  </a:txBody>
                  <a:tcPr marL="4561" marR="4561" marT="45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$1,793,165</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$1,793,165</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34582842"/>
                  </a:ext>
                </a:extLst>
              </a:tr>
              <a:tr h="91440">
                <a:tc>
                  <a:txBody>
                    <a:bodyPr/>
                    <a:lstStyle/>
                    <a:p>
                      <a:pPr marL="0" algn="l" defTabSz="914400" rtl="0" eaLnBrk="1" fontAlgn="ctr" latinLnBrk="0" hangingPunct="1"/>
                      <a:r>
                        <a:rPr lang="it-IT" sz="900" b="1" i="0" u="none" strike="noStrike" kern="1200" dirty="0">
                          <a:solidFill>
                            <a:srgbClr val="385723"/>
                          </a:solidFill>
                          <a:effectLst/>
                          <a:latin typeface="+mn-lt"/>
                          <a:ea typeface="+mn-ea"/>
                          <a:cs typeface="+mn-cs"/>
                        </a:rPr>
                        <a:t>  Solid Waste:                </a:t>
                      </a:r>
                      <a:r>
                        <a:rPr lang="it-IT" sz="900" b="0" i="0" u="none" strike="noStrike" kern="1200" dirty="0">
                          <a:solidFill>
                            <a:srgbClr val="385723"/>
                          </a:solidFill>
                          <a:effectLst/>
                          <a:latin typeface="+mn-lt"/>
                          <a:ea typeface="+mn-ea"/>
                          <a:cs typeface="+mn-cs"/>
                        </a:rPr>
                        <a:t>$450 per unit</a:t>
                      </a:r>
                    </a:p>
                  </a:txBody>
                  <a:tcPr marL="4561" marR="4561" marT="45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$617,590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$617,590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95632985"/>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Licenses &amp; Permits</a:t>
                      </a:r>
                    </a:p>
                  </a:txBody>
                  <a:tcPr marL="4561" marR="4561" marT="4561"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$85,000</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$85,000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707255715"/>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Utility Taxes</a:t>
                      </a:r>
                    </a:p>
                  </a:txBody>
                  <a:tcPr marL="4561" marR="4561" marT="4561"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$387,000</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$387,000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9690296"/>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Franchise Fees</a:t>
                      </a:r>
                    </a:p>
                  </a:txBody>
                  <a:tcPr marL="4561" marR="4561" marT="4561"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$282,000</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$282,000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671043797"/>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Charges For Services</a:t>
                      </a:r>
                    </a:p>
                  </a:txBody>
                  <a:tcPr marL="4561" marR="4561" marT="4561"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$86,500</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$86,500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02740302"/>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Intergovernmental Rev</a:t>
                      </a:r>
                    </a:p>
                  </a:txBody>
                  <a:tcPr marL="4561" marR="4561" marT="4561"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$284,500</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$307,500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$195,000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$2,500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$789,500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054899567"/>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Fines &amp; Forfeitures</a:t>
                      </a:r>
                    </a:p>
                  </a:txBody>
                  <a:tcPr marL="4561" marR="4561" marT="4561"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$17,000</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$17,000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58158530"/>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Investment Income</a:t>
                      </a:r>
                    </a:p>
                  </a:txBody>
                  <a:tcPr marL="4561" marR="4561" marT="4561"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$5,000</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$5,700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$500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$11,200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76479814"/>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Miscellaneous Revenues</a:t>
                      </a:r>
                    </a:p>
                  </a:txBody>
                  <a:tcPr marL="4561" marR="4561" marT="4561"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$10,000</a:t>
                      </a:r>
                    </a:p>
                  </a:txBody>
                  <a:tcPr marL="4561" marR="4561" marT="4561"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$2,000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$12,000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1339461"/>
                  </a:ext>
                </a:extLst>
              </a:tr>
              <a:tr h="166328">
                <a:tc>
                  <a:txBody>
                    <a:bodyPr/>
                    <a:lstStyle/>
                    <a:p>
                      <a:pPr marL="117475" lvl="1" indent="0" algn="l" defTabSz="914400" rtl="0" eaLnBrk="1" fontAlgn="ctr" latinLnBrk="0" hangingPunct="1"/>
                      <a:r>
                        <a:rPr lang="en-US" sz="900" b="1" i="0" u="none" strike="noStrike" kern="1200" dirty="0">
                          <a:solidFill>
                            <a:srgbClr val="385723"/>
                          </a:solidFill>
                          <a:effectLst/>
                          <a:latin typeface="+mn-lt"/>
                          <a:ea typeface="+mn-ea"/>
                          <a:cs typeface="+mn-cs"/>
                        </a:rPr>
                        <a:t>TOTAL SOURCES</a:t>
                      </a:r>
                    </a:p>
                  </a:txBody>
                  <a:tcPr marL="4561" marR="4561" marT="4561"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$2,188,798</a:t>
                      </a:r>
                    </a:p>
                  </a:txBody>
                  <a:tcPr marL="4561" marR="4561" marT="4561"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$307,500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$195,000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$1,800,865</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$620,590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$5,112,753</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7698454"/>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Transfers In</a:t>
                      </a:r>
                    </a:p>
                  </a:txBody>
                  <a:tcPr marL="4561" marR="4561" marT="4561"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$200,000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$107,500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$71,110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$378,610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748591587"/>
                  </a:ext>
                </a:extLst>
              </a:tr>
              <a:tr h="298810">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Fund Balances/Reserves/Net Assets</a:t>
                      </a:r>
                    </a:p>
                  </a:txBody>
                  <a:tcPr marL="4561" marR="4561" marT="4561"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2349919"/>
                  </a:ext>
                </a:extLst>
              </a:tr>
              <a:tr h="274320">
                <a:tc>
                  <a:txBody>
                    <a:bodyPr/>
                    <a:lstStyle/>
                    <a:p>
                      <a:pPr marL="117475" lvl="1" indent="0" algn="l" defTabSz="914400" rtl="0" eaLnBrk="1" fontAlgn="ctr" latinLnBrk="0" hangingPunct="1"/>
                      <a:r>
                        <a:rPr lang="en-US" sz="900" b="1" i="0" u="none" strike="noStrike" kern="1200" dirty="0">
                          <a:solidFill>
                            <a:srgbClr val="385723"/>
                          </a:solidFill>
                          <a:effectLst/>
                          <a:latin typeface="+mn-lt"/>
                          <a:ea typeface="+mn-ea"/>
                          <a:cs typeface="+mn-cs"/>
                        </a:rPr>
                        <a:t>TOTAL REVENUE, TRANSFERS &amp; USE OF FUND BALANCES</a:t>
                      </a:r>
                    </a:p>
                  </a:txBody>
                  <a:tcPr marL="4561" marR="4561" marT="4561"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$2,188,798</a:t>
                      </a:r>
                    </a:p>
                  </a:txBody>
                  <a:tcPr marL="4561" marR="4561" marT="4561"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$307,500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$195,000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$2,000,865</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$107,500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$691,700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$5,491,363</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500134997"/>
                  </a:ext>
                </a:extLst>
              </a:tr>
              <a:tr h="16632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ESTIMATED EXPENDITURES</a:t>
                      </a:r>
                    </a:p>
                  </a:txBody>
                  <a:tcPr marL="4561" marR="4561" marT="4561" marB="0" anchor="ctr">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 </a:t>
                      </a:r>
                    </a:p>
                  </a:txBody>
                  <a:tcPr marL="4561" marR="4561" marT="4561" marB="0" anchor="b">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 </a:t>
                      </a:r>
                    </a:p>
                  </a:txBody>
                  <a:tcPr marL="4561" marR="4561" marT="4561" marB="0" anchor="b">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algn="l" defTabSz="914400" rtl="0" eaLnBrk="1" fontAlgn="ctr" latinLnBrk="0" hangingPunct="1"/>
                      <a:r>
                        <a:rPr lang="en-US" sz="900" b="1" i="0" u="none" strike="noStrike" kern="1200">
                          <a:solidFill>
                            <a:srgbClr val="385723"/>
                          </a:solidFill>
                          <a:effectLst/>
                          <a:latin typeface="+mn-lt"/>
                          <a:ea typeface="+mn-ea"/>
                          <a:cs typeface="+mn-cs"/>
                        </a:rPr>
                        <a:t> </a:t>
                      </a:r>
                    </a:p>
                  </a:txBody>
                  <a:tcPr marL="4561" marR="4561" marT="4561" marB="0" anchor="b">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 </a:t>
                      </a:r>
                    </a:p>
                  </a:txBody>
                  <a:tcPr marL="4561" marR="4561" marT="4561" marB="0" anchor="b">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 </a:t>
                      </a:r>
                    </a:p>
                  </a:txBody>
                  <a:tcPr marL="4561" marR="4561" marT="4561" marB="0" anchor="b">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 </a:t>
                      </a:r>
                    </a:p>
                  </a:txBody>
                  <a:tcPr marL="4561" marR="4561" marT="4561" marB="0" anchor="b">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 </a:t>
                      </a:r>
                    </a:p>
                  </a:txBody>
                  <a:tcPr marL="4561" marR="4561" marT="4561"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972423840"/>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General Government</a:t>
                      </a:r>
                    </a:p>
                  </a:txBody>
                  <a:tcPr marL="4561" marR="4561" marT="4561"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$1,060,050</a:t>
                      </a:r>
                    </a:p>
                  </a:txBody>
                  <a:tcPr marL="4561" marR="4561" marT="4561"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$1,060,050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775417493"/>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Public Safety</a:t>
                      </a:r>
                    </a:p>
                  </a:txBody>
                  <a:tcPr marL="4561" marR="4561" marT="45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25258171"/>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Law Enforcement </a:t>
                      </a:r>
                    </a:p>
                  </a:txBody>
                  <a:tcPr marL="54725" marR="4561" marT="45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$624,000</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$624,000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66796155"/>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PZB &amp; Code</a:t>
                      </a:r>
                    </a:p>
                  </a:txBody>
                  <a:tcPr marL="54725" marR="4561" marT="45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$233,000</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$233,000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583699807"/>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Physical Environment</a:t>
                      </a:r>
                    </a:p>
                  </a:txBody>
                  <a:tcPr marL="4561" marR="4561" marT="45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17673555"/>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Public Works</a:t>
                      </a:r>
                    </a:p>
                  </a:txBody>
                  <a:tcPr marL="54725" marR="4561" marT="45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$1,620,865</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$1,620,865</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06768671"/>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Solid Waste Services</a:t>
                      </a:r>
                    </a:p>
                  </a:txBody>
                  <a:tcPr marL="54725" marR="4561" marT="45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$682,200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$682,200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00176567"/>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Other Physical Environment</a:t>
                      </a:r>
                    </a:p>
                  </a:txBody>
                  <a:tcPr marL="54725" marR="4561" marT="45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52001500"/>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Non-departmental</a:t>
                      </a:r>
                    </a:p>
                  </a:txBody>
                  <a:tcPr marL="4561" marR="4561" marT="45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$122,000</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$74,000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$9,500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$205,500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99408164"/>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Capital Outlay</a:t>
                      </a:r>
                    </a:p>
                  </a:txBody>
                  <a:tcPr marL="4561" marR="4561" marT="45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$107,500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$107,500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64246560"/>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Debt Service</a:t>
                      </a:r>
                    </a:p>
                  </a:txBody>
                  <a:tcPr marL="4561" marR="4561" marT="45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$306,000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$306,000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279087696"/>
                  </a:ext>
                </a:extLst>
              </a:tr>
              <a:tr h="151608">
                <a:tc>
                  <a:txBody>
                    <a:bodyPr/>
                    <a:lstStyle/>
                    <a:p>
                      <a:pPr marL="0" algn="l" defTabSz="914400" rtl="0" eaLnBrk="1" fontAlgn="ctr" latinLnBrk="0" hangingPunct="1"/>
                      <a:r>
                        <a:rPr lang="en-US" sz="900" b="1" i="0" u="none" strike="noStrike" kern="1200" dirty="0">
                          <a:solidFill>
                            <a:srgbClr val="385723"/>
                          </a:solidFill>
                          <a:effectLst/>
                          <a:latin typeface="+mn-lt"/>
                          <a:ea typeface="+mn-ea"/>
                          <a:cs typeface="+mn-cs"/>
                        </a:rPr>
                        <a:t>Contingency</a:t>
                      </a:r>
                    </a:p>
                  </a:txBody>
                  <a:tcPr marL="4561" marR="4561" marT="4561"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a:solidFill>
                            <a:srgbClr val="385723"/>
                          </a:solidFill>
                          <a:effectLst/>
                          <a:latin typeface="+mn-lt"/>
                          <a:ea typeface="+mn-ea"/>
                          <a:cs typeface="+mn-cs"/>
                        </a:rPr>
                        <a:t>$0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6089150"/>
                  </a:ext>
                </a:extLst>
              </a:tr>
              <a:tr h="166328">
                <a:tc>
                  <a:txBody>
                    <a:bodyPr/>
                    <a:lstStyle/>
                    <a:p>
                      <a:pPr marL="117475" lvl="1" indent="0" algn="l" defTabSz="914400" rtl="0" eaLnBrk="1" fontAlgn="ctr" latinLnBrk="0" hangingPunct="1"/>
                      <a:r>
                        <a:rPr lang="en-US" sz="900" b="1" i="0" u="none" strike="noStrike" kern="1200" dirty="0">
                          <a:solidFill>
                            <a:srgbClr val="385723"/>
                          </a:solidFill>
                          <a:effectLst/>
                          <a:latin typeface="+mn-lt"/>
                          <a:ea typeface="+mn-ea"/>
                          <a:cs typeface="+mn-cs"/>
                        </a:rPr>
                        <a:t>TOTAL EXPENDITURES</a:t>
                      </a:r>
                    </a:p>
                  </a:txBody>
                  <a:tcPr marL="4561" marR="4561" marT="4561"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$2,039,050</a:t>
                      </a:r>
                    </a:p>
                  </a:txBody>
                  <a:tcPr marL="4561" marR="4561" marT="4561"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a:solidFill>
                            <a:srgbClr val="385723"/>
                          </a:solidFill>
                          <a:effectLst/>
                          <a:latin typeface="+mn-lt"/>
                          <a:ea typeface="+mn-ea"/>
                          <a:cs typeface="+mn-cs"/>
                        </a:rPr>
                        <a:t>$0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a:solidFill>
                            <a:srgbClr val="385723"/>
                          </a:solidFill>
                          <a:effectLst/>
                          <a:latin typeface="+mn-lt"/>
                          <a:ea typeface="+mn-ea"/>
                          <a:cs typeface="+mn-cs"/>
                        </a:rPr>
                        <a:t>$2,000,865</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$107,500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$691,700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$4,839,115</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4154714"/>
                  </a:ext>
                </a:extLst>
              </a:tr>
              <a:tr h="151650">
                <a:tc>
                  <a:txBody>
                    <a:bodyPr/>
                    <a:lstStyle/>
                    <a:p>
                      <a:pPr algn="l" fontAlgn="ctr"/>
                      <a:r>
                        <a:rPr lang="en-US" sz="900" b="1" i="0" u="none" strike="noStrike" kern="1200" dirty="0">
                          <a:solidFill>
                            <a:srgbClr val="385723"/>
                          </a:solidFill>
                          <a:effectLst/>
                          <a:latin typeface="+mn-lt"/>
                          <a:ea typeface="+mn-ea"/>
                          <a:cs typeface="+mn-cs"/>
                        </a:rPr>
                        <a:t>Non-Expenditures/Other Uses</a:t>
                      </a:r>
                    </a:p>
                  </a:txBody>
                  <a:tcPr marL="4561" marR="4561" marT="4561"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 </a:t>
                      </a:r>
                    </a:p>
                  </a:txBody>
                  <a:tcPr marL="4561" marR="4561" marT="4561"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r>
                        <a:rPr lang="en-US" sz="900" b="1"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ctr" latinLnBrk="0" hangingPunct="1"/>
                      <a:endParaRPr lang="en-US" sz="900" b="1" i="0" u="none" strike="noStrike" kern="1200" dirty="0">
                        <a:solidFill>
                          <a:srgbClr val="385723"/>
                        </a:solidFill>
                        <a:effectLst/>
                        <a:latin typeface="+mn-lt"/>
                        <a:ea typeface="+mn-ea"/>
                        <a:cs typeface="+mn-cs"/>
                      </a:endParaRP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784327846"/>
                  </a:ext>
                </a:extLst>
              </a:tr>
              <a:tr h="151650">
                <a:tc>
                  <a:txBody>
                    <a:bodyPr/>
                    <a:lstStyle/>
                    <a:p>
                      <a:pPr algn="l" fontAlgn="b"/>
                      <a:r>
                        <a:rPr lang="en-US" sz="900" b="1" i="0" u="none" strike="noStrike" kern="1200" dirty="0">
                          <a:solidFill>
                            <a:srgbClr val="385723"/>
                          </a:solidFill>
                          <a:effectLst/>
                          <a:latin typeface="+mn-lt"/>
                          <a:ea typeface="+mn-ea"/>
                          <a:cs typeface="+mn-cs"/>
                        </a:rPr>
                        <a:t>Transfers Out</a:t>
                      </a:r>
                    </a:p>
                  </a:txBody>
                  <a:tcPr marL="4561" marR="4561" marT="456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$71,110</a:t>
                      </a:r>
                    </a:p>
                  </a:txBody>
                  <a:tcPr marL="4561" marR="4561" marT="456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$307,500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$378,610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631185304"/>
                  </a:ext>
                </a:extLst>
              </a:tr>
              <a:tr h="299240">
                <a:tc>
                  <a:txBody>
                    <a:bodyPr/>
                    <a:lstStyle/>
                    <a:p>
                      <a:pPr algn="l" fontAlgn="b"/>
                      <a:r>
                        <a:rPr lang="en-US" sz="900" b="1" i="0" u="none" strike="noStrike" kern="1200" dirty="0">
                          <a:solidFill>
                            <a:srgbClr val="385723"/>
                          </a:solidFill>
                          <a:effectLst/>
                          <a:latin typeface="+mn-lt"/>
                          <a:ea typeface="+mn-ea"/>
                          <a:cs typeface="+mn-cs"/>
                        </a:rPr>
                        <a:t>Fund Balances/Reserves/Net Assets</a:t>
                      </a:r>
                    </a:p>
                  </a:txBody>
                  <a:tcPr marL="4561" marR="4561" marT="4561"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$78,638</a:t>
                      </a:r>
                    </a:p>
                  </a:txBody>
                  <a:tcPr marL="4561" marR="4561" marT="4561"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$195,000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 </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900" b="0" i="0" u="none" strike="noStrike" kern="1200" dirty="0">
                          <a:solidFill>
                            <a:srgbClr val="385723"/>
                          </a:solidFill>
                          <a:effectLst/>
                          <a:latin typeface="+mn-lt"/>
                          <a:ea typeface="+mn-ea"/>
                          <a:cs typeface="+mn-cs"/>
                        </a:rPr>
                        <a:t>$273,638</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269499"/>
                  </a:ext>
                </a:extLst>
              </a:tr>
              <a:tr h="652096">
                <a:tc>
                  <a:txBody>
                    <a:bodyPr/>
                    <a:lstStyle/>
                    <a:p>
                      <a:pPr marL="117475" lvl="1" indent="0" algn="l" defTabSz="914400" rtl="0" eaLnBrk="1" fontAlgn="ctr" latinLnBrk="0" hangingPunct="1"/>
                      <a:r>
                        <a:rPr lang="en-US" sz="1100" b="1" i="0" u="none" strike="noStrike" kern="1200" dirty="0">
                          <a:solidFill>
                            <a:srgbClr val="385723"/>
                          </a:solidFill>
                          <a:effectLst/>
                          <a:latin typeface="+mn-lt"/>
                          <a:ea typeface="+mn-ea"/>
                          <a:cs typeface="+mn-cs"/>
                        </a:rPr>
                        <a:t>TOTAL APPROPRIATED EXPENDITURES TRANSFERS, RESERVES &amp; BALANCES</a:t>
                      </a:r>
                    </a:p>
                  </a:txBody>
                  <a:tcPr marL="4561" marR="4561" marT="4561"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1100" b="1" i="0" u="none" strike="noStrike" kern="1200" dirty="0">
                          <a:solidFill>
                            <a:srgbClr val="385723"/>
                          </a:solidFill>
                          <a:effectLst/>
                          <a:latin typeface="+mn-lt"/>
                          <a:ea typeface="+mn-ea"/>
                          <a:cs typeface="+mn-cs"/>
                        </a:rPr>
                        <a:t>$2,188,798</a:t>
                      </a:r>
                    </a:p>
                  </a:txBody>
                  <a:tcPr marL="4561" marR="4561" marT="4561"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1100" b="1" i="0" u="none" strike="noStrike" kern="1200" dirty="0">
                          <a:solidFill>
                            <a:srgbClr val="385723"/>
                          </a:solidFill>
                          <a:effectLst/>
                          <a:latin typeface="+mn-lt"/>
                          <a:ea typeface="+mn-ea"/>
                          <a:cs typeface="+mn-cs"/>
                        </a:rPr>
                        <a:t>$307,500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1100" b="1" i="0" u="none" strike="noStrike" kern="1200" dirty="0">
                          <a:solidFill>
                            <a:srgbClr val="385723"/>
                          </a:solidFill>
                          <a:effectLst/>
                          <a:latin typeface="+mn-lt"/>
                          <a:ea typeface="+mn-ea"/>
                          <a:cs typeface="+mn-cs"/>
                        </a:rPr>
                        <a:t>$195,000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1100" b="1" i="0" u="none" strike="noStrike" kern="1200" dirty="0">
                          <a:solidFill>
                            <a:srgbClr val="385723"/>
                          </a:solidFill>
                          <a:effectLst/>
                          <a:latin typeface="+mn-lt"/>
                          <a:ea typeface="+mn-ea"/>
                          <a:cs typeface="+mn-cs"/>
                        </a:rPr>
                        <a:t>$2,000,865</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1100" b="1" i="0" u="none" strike="noStrike" kern="1200" dirty="0">
                          <a:solidFill>
                            <a:srgbClr val="385723"/>
                          </a:solidFill>
                          <a:effectLst/>
                          <a:latin typeface="+mn-lt"/>
                          <a:ea typeface="+mn-ea"/>
                          <a:cs typeface="+mn-cs"/>
                        </a:rPr>
                        <a:t>$107,500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1100" b="1" i="0" u="none" strike="noStrike" kern="1200" dirty="0">
                          <a:solidFill>
                            <a:srgbClr val="385723"/>
                          </a:solidFill>
                          <a:effectLst/>
                          <a:latin typeface="+mn-lt"/>
                          <a:ea typeface="+mn-ea"/>
                          <a:cs typeface="+mn-cs"/>
                        </a:rPr>
                        <a:t>$691,700</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marL="0" algn="r" defTabSz="914400" rtl="0" eaLnBrk="1" fontAlgn="ctr" latinLnBrk="0" hangingPunct="1"/>
                      <a:r>
                        <a:rPr lang="en-US" sz="1100" b="1" i="0" u="none" strike="noStrike" kern="1200" dirty="0">
                          <a:solidFill>
                            <a:srgbClr val="385723"/>
                          </a:solidFill>
                          <a:effectLst/>
                          <a:latin typeface="+mn-lt"/>
                          <a:ea typeface="+mn-ea"/>
                          <a:cs typeface="+mn-cs"/>
                        </a:rPr>
                        <a:t>$5,491,363</a:t>
                      </a:r>
                    </a:p>
                  </a:txBody>
                  <a:tcPr marL="4561" marR="4561" marT="4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632657391"/>
                  </a:ext>
                </a:extLst>
              </a:tr>
            </a:tbl>
          </a:graphicData>
        </a:graphic>
      </p:graphicFrame>
    </p:spTree>
    <p:extLst>
      <p:ext uri="{BB962C8B-B14F-4D97-AF65-F5344CB8AC3E}">
        <p14:creationId xmlns:p14="http://schemas.microsoft.com/office/powerpoint/2010/main" val="36760943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D541F-8FC7-435B-BE3D-0347197F9375}"/>
              </a:ext>
            </a:extLst>
          </p:cNvPr>
          <p:cNvSpPr>
            <a:spLocks noGrp="1"/>
          </p:cNvSpPr>
          <p:nvPr>
            <p:ph type="ctrTitle"/>
          </p:nvPr>
        </p:nvSpPr>
        <p:spPr>
          <a:xfrm>
            <a:off x="1788635" y="2769245"/>
            <a:ext cx="8876346" cy="2098226"/>
          </a:xfrm>
        </p:spPr>
        <p:txBody>
          <a:bodyPr/>
          <a:lstStyle/>
          <a:p>
            <a:br>
              <a:rPr lang="en-US" sz="5400" dirty="0">
                <a:solidFill>
                  <a:schemeClr val="accent1">
                    <a:lumMod val="50000"/>
                  </a:schemeClr>
                </a:solidFill>
              </a:rPr>
            </a:br>
            <a:r>
              <a:rPr lang="en-US" sz="5400" dirty="0" err="1">
                <a:solidFill>
                  <a:schemeClr val="accent1">
                    <a:lumMod val="50000"/>
                  </a:schemeClr>
                </a:solidFill>
              </a:rPr>
              <a:t>fy</a:t>
            </a:r>
            <a:r>
              <a:rPr lang="en-US" sz="5400" dirty="0">
                <a:solidFill>
                  <a:schemeClr val="accent1">
                    <a:lumMod val="50000"/>
                  </a:schemeClr>
                </a:solidFill>
              </a:rPr>
              <a:t> 2020-2021</a:t>
            </a:r>
            <a:br>
              <a:rPr lang="en-US" sz="5400" dirty="0">
                <a:solidFill>
                  <a:schemeClr val="accent1">
                    <a:lumMod val="50000"/>
                  </a:schemeClr>
                </a:solidFill>
              </a:rPr>
            </a:br>
            <a:r>
              <a:rPr lang="en-US" sz="5400" dirty="0">
                <a:solidFill>
                  <a:schemeClr val="accent1">
                    <a:lumMod val="50000"/>
                  </a:schemeClr>
                </a:solidFill>
              </a:rPr>
              <a:t>REVENUES &amp; EXPENDITURES </a:t>
            </a:r>
            <a:br>
              <a:rPr lang="en-US" sz="5400" dirty="0">
                <a:solidFill>
                  <a:schemeClr val="accent1">
                    <a:lumMod val="50000"/>
                  </a:schemeClr>
                </a:solidFill>
              </a:rPr>
            </a:br>
            <a:r>
              <a:rPr lang="en-US" sz="5400" dirty="0">
                <a:solidFill>
                  <a:schemeClr val="accent1">
                    <a:lumMod val="50000"/>
                  </a:schemeClr>
                </a:solidFill>
              </a:rPr>
              <a:t>BY DEPARTMENT &amp; FUND</a:t>
            </a:r>
            <a:br>
              <a:rPr lang="en-US" sz="5400" dirty="0">
                <a:solidFill>
                  <a:schemeClr val="accent1">
                    <a:lumMod val="50000"/>
                  </a:schemeClr>
                </a:solidFill>
              </a:rPr>
            </a:br>
            <a:r>
              <a:rPr lang="en-US" sz="2800" dirty="0">
                <a:solidFill>
                  <a:schemeClr val="accent1">
                    <a:lumMod val="50000"/>
                  </a:schemeClr>
                </a:solidFill>
              </a:rPr>
              <a:t>Town of Loxahatchee Groves</a:t>
            </a:r>
            <a:br>
              <a:rPr lang="en-US" sz="2800" dirty="0">
                <a:solidFill>
                  <a:schemeClr val="accent1">
                    <a:lumMod val="75000"/>
                  </a:schemeClr>
                </a:solidFill>
              </a:rPr>
            </a:br>
            <a:endParaRPr lang="en-US" sz="2800" dirty="0">
              <a:solidFill>
                <a:schemeClr val="accent1">
                  <a:lumMod val="75000"/>
                </a:schemeClr>
              </a:solidFill>
            </a:endParaRPr>
          </a:p>
        </p:txBody>
      </p:sp>
      <p:sp>
        <p:nvSpPr>
          <p:cNvPr id="3" name="Subtitle 2">
            <a:extLst>
              <a:ext uri="{FF2B5EF4-FFF2-40B4-BE49-F238E27FC236}">
                <a16:creationId xmlns:a16="http://schemas.microsoft.com/office/drawing/2014/main" id="{E6F6ECB8-26A8-450E-BE60-56E041B1957D}"/>
              </a:ext>
            </a:extLst>
          </p:cNvPr>
          <p:cNvSpPr>
            <a:spLocks noGrp="1"/>
          </p:cNvSpPr>
          <p:nvPr>
            <p:ph type="subTitle" idx="1"/>
          </p:nvPr>
        </p:nvSpPr>
        <p:spPr>
          <a:xfrm>
            <a:off x="4061666" y="5175479"/>
            <a:ext cx="6831673" cy="1086237"/>
          </a:xfrm>
        </p:spPr>
        <p:txBody>
          <a:bodyPr/>
          <a:lstStyle/>
          <a:p>
            <a:pPr algn="r"/>
            <a:r>
              <a:rPr lang="en-US" dirty="0">
                <a:solidFill>
                  <a:schemeClr val="accent1">
                    <a:lumMod val="50000"/>
                  </a:schemeClr>
                </a:solidFill>
              </a:rPr>
              <a:t>JULY 21, 2020</a:t>
            </a:r>
          </a:p>
        </p:txBody>
      </p:sp>
    </p:spTree>
    <p:extLst>
      <p:ext uri="{BB962C8B-B14F-4D97-AF65-F5344CB8AC3E}">
        <p14:creationId xmlns:p14="http://schemas.microsoft.com/office/powerpoint/2010/main" val="35011754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A79A2A-9107-4739-830C-93ECFBBD42FE}"/>
              </a:ext>
            </a:extLst>
          </p:cNvPr>
          <p:cNvSpPr>
            <a:spLocks noGrp="1"/>
          </p:cNvSpPr>
          <p:nvPr>
            <p:ph idx="1"/>
          </p:nvPr>
        </p:nvSpPr>
        <p:spPr>
          <a:xfrm>
            <a:off x="919682" y="1253331"/>
            <a:ext cx="10515600" cy="4351338"/>
          </a:xfrm>
        </p:spPr>
        <p:txBody>
          <a:bodyPr>
            <a:normAutofit/>
          </a:bodyPr>
          <a:lstStyle/>
          <a:p>
            <a:pPr marL="0" indent="0" algn="ctr">
              <a:buNone/>
            </a:pPr>
            <a:r>
              <a:rPr lang="en-US" dirty="0"/>
              <a:t>Placeholder for reformatted/inserted excel worksheet</a:t>
            </a:r>
          </a:p>
        </p:txBody>
      </p:sp>
    </p:spTree>
    <p:extLst>
      <p:ext uri="{BB962C8B-B14F-4D97-AF65-F5344CB8AC3E}">
        <p14:creationId xmlns:p14="http://schemas.microsoft.com/office/powerpoint/2010/main" val="20428330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D541F-8FC7-435B-BE3D-0347197F9375}"/>
              </a:ext>
            </a:extLst>
          </p:cNvPr>
          <p:cNvSpPr>
            <a:spLocks noGrp="1"/>
          </p:cNvSpPr>
          <p:nvPr>
            <p:ph type="ctrTitle"/>
          </p:nvPr>
        </p:nvSpPr>
        <p:spPr>
          <a:xfrm>
            <a:off x="1388198" y="2850727"/>
            <a:ext cx="9415604" cy="2098226"/>
          </a:xfrm>
        </p:spPr>
        <p:txBody>
          <a:bodyPr/>
          <a:lstStyle/>
          <a:p>
            <a:r>
              <a:rPr lang="en-US" sz="5000" dirty="0">
                <a:solidFill>
                  <a:schemeClr val="accent1">
                    <a:lumMod val="50000"/>
                  </a:schemeClr>
                </a:solidFill>
              </a:rPr>
              <a:t>FY 2020-2021 DETAILED BUDGET WORKSHEETS-</a:t>
            </a:r>
            <a:br>
              <a:rPr lang="en-US" sz="5000" dirty="0">
                <a:solidFill>
                  <a:schemeClr val="accent1">
                    <a:lumMod val="50000"/>
                  </a:schemeClr>
                </a:solidFill>
              </a:rPr>
            </a:br>
            <a:r>
              <a:rPr lang="en-US" sz="5000" dirty="0">
                <a:solidFill>
                  <a:schemeClr val="accent1">
                    <a:lumMod val="50000"/>
                  </a:schemeClr>
                </a:solidFill>
              </a:rPr>
              <a:t>by Department within Funds</a:t>
            </a:r>
            <a:br>
              <a:rPr lang="en-US" sz="5400" dirty="0">
                <a:solidFill>
                  <a:schemeClr val="accent1">
                    <a:lumMod val="50000"/>
                  </a:schemeClr>
                </a:solidFill>
              </a:rPr>
            </a:br>
            <a:r>
              <a:rPr lang="en-US" sz="2800" dirty="0">
                <a:solidFill>
                  <a:schemeClr val="accent1">
                    <a:lumMod val="50000"/>
                  </a:schemeClr>
                </a:solidFill>
              </a:rPr>
              <a:t>Town of Loxahatchee Groves</a:t>
            </a:r>
            <a:br>
              <a:rPr lang="en-US" sz="2800" dirty="0">
                <a:solidFill>
                  <a:schemeClr val="accent1">
                    <a:lumMod val="75000"/>
                  </a:schemeClr>
                </a:solidFill>
              </a:rPr>
            </a:br>
            <a:endParaRPr lang="en-US" sz="2800" dirty="0">
              <a:solidFill>
                <a:schemeClr val="accent1">
                  <a:lumMod val="75000"/>
                </a:schemeClr>
              </a:solidFill>
            </a:endParaRPr>
          </a:p>
        </p:txBody>
      </p:sp>
      <p:sp>
        <p:nvSpPr>
          <p:cNvPr id="3" name="Subtitle 2">
            <a:extLst>
              <a:ext uri="{FF2B5EF4-FFF2-40B4-BE49-F238E27FC236}">
                <a16:creationId xmlns:a16="http://schemas.microsoft.com/office/drawing/2014/main" id="{E6F6ECB8-26A8-450E-BE60-56E041B1957D}"/>
              </a:ext>
            </a:extLst>
          </p:cNvPr>
          <p:cNvSpPr>
            <a:spLocks noGrp="1"/>
          </p:cNvSpPr>
          <p:nvPr>
            <p:ph type="subTitle" idx="1"/>
          </p:nvPr>
        </p:nvSpPr>
        <p:spPr>
          <a:xfrm>
            <a:off x="4061666" y="5175479"/>
            <a:ext cx="6831673" cy="1086237"/>
          </a:xfrm>
        </p:spPr>
        <p:txBody>
          <a:bodyPr/>
          <a:lstStyle/>
          <a:p>
            <a:pPr algn="r"/>
            <a:r>
              <a:rPr lang="en-US" dirty="0">
                <a:solidFill>
                  <a:schemeClr val="accent1">
                    <a:lumMod val="50000"/>
                  </a:schemeClr>
                </a:solidFill>
              </a:rPr>
              <a:t>JULY 21, 2020</a:t>
            </a:r>
          </a:p>
        </p:txBody>
      </p:sp>
    </p:spTree>
    <p:extLst>
      <p:ext uri="{BB962C8B-B14F-4D97-AF65-F5344CB8AC3E}">
        <p14:creationId xmlns:p14="http://schemas.microsoft.com/office/powerpoint/2010/main" val="13645960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A79A2A-9107-4739-830C-93ECFBBD42FE}"/>
              </a:ext>
            </a:extLst>
          </p:cNvPr>
          <p:cNvSpPr>
            <a:spLocks noGrp="1"/>
          </p:cNvSpPr>
          <p:nvPr>
            <p:ph idx="1"/>
          </p:nvPr>
        </p:nvSpPr>
        <p:spPr>
          <a:xfrm>
            <a:off x="919682" y="1253331"/>
            <a:ext cx="10515600" cy="4351338"/>
          </a:xfrm>
        </p:spPr>
        <p:txBody>
          <a:bodyPr>
            <a:normAutofit/>
          </a:bodyPr>
          <a:lstStyle/>
          <a:p>
            <a:pPr marL="0" indent="0" algn="ctr">
              <a:buNone/>
            </a:pPr>
            <a:r>
              <a:rPr lang="en-US" dirty="0"/>
              <a:t>Placeholder for reformatted/inserted excel worksheet</a:t>
            </a:r>
          </a:p>
        </p:txBody>
      </p:sp>
    </p:spTree>
    <p:extLst>
      <p:ext uri="{BB962C8B-B14F-4D97-AF65-F5344CB8AC3E}">
        <p14:creationId xmlns:p14="http://schemas.microsoft.com/office/powerpoint/2010/main" val="2189902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DF4F7-CBD0-427A-8C1B-FB3B3843F393}"/>
              </a:ext>
            </a:extLst>
          </p:cNvPr>
          <p:cNvSpPr>
            <a:spLocks noGrp="1"/>
          </p:cNvSpPr>
          <p:nvPr>
            <p:ph type="title"/>
          </p:nvPr>
        </p:nvSpPr>
        <p:spPr/>
        <p:txBody>
          <a:bodyPr/>
          <a:lstStyle/>
          <a:p>
            <a:r>
              <a:rPr lang="en-US" sz="4000" b="1" dirty="0">
                <a:solidFill>
                  <a:schemeClr val="accent6">
                    <a:lumMod val="75000"/>
                  </a:schemeClr>
                </a:solidFill>
              </a:rPr>
              <a:t>PRELIMINARY PROPOSED FY 2020-2021 BUDGET</a:t>
            </a:r>
            <a:br>
              <a:rPr lang="en-US" dirty="0"/>
            </a:br>
            <a:endParaRPr lang="en-US" dirty="0"/>
          </a:p>
        </p:txBody>
      </p:sp>
      <p:grpSp>
        <p:nvGrpSpPr>
          <p:cNvPr id="11" name="Group 10">
            <a:extLst>
              <a:ext uri="{FF2B5EF4-FFF2-40B4-BE49-F238E27FC236}">
                <a16:creationId xmlns:a16="http://schemas.microsoft.com/office/drawing/2014/main" id="{44B2ECDA-1BC5-43D4-8918-7224740202F4}"/>
              </a:ext>
            </a:extLst>
          </p:cNvPr>
          <p:cNvGrpSpPr/>
          <p:nvPr/>
        </p:nvGrpSpPr>
        <p:grpSpPr>
          <a:xfrm>
            <a:off x="911942" y="1015841"/>
            <a:ext cx="9692640" cy="12065"/>
            <a:chOff x="0" y="0"/>
            <a:chExt cx="6632543" cy="12192"/>
          </a:xfrm>
        </p:grpSpPr>
        <p:sp>
          <p:nvSpPr>
            <p:cNvPr id="12" name="Shape 8225">
              <a:extLst>
                <a:ext uri="{FF2B5EF4-FFF2-40B4-BE49-F238E27FC236}">
                  <a16:creationId xmlns:a16="http://schemas.microsoft.com/office/drawing/2014/main" id="{0113C8B4-D902-481D-8DA1-A5EC57FCCED8}"/>
                </a:ext>
              </a:extLst>
            </p:cNvPr>
            <p:cNvSpPr/>
            <p:nvPr/>
          </p:nvSpPr>
          <p:spPr>
            <a:xfrm>
              <a:off x="0" y="0"/>
              <a:ext cx="6632543"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graphicFrame>
        <p:nvGraphicFramePr>
          <p:cNvPr id="8" name="Table 7">
            <a:extLst>
              <a:ext uri="{FF2B5EF4-FFF2-40B4-BE49-F238E27FC236}">
                <a16:creationId xmlns:a16="http://schemas.microsoft.com/office/drawing/2014/main" id="{C27A8E84-7B60-4D84-B463-405315BB3B05}"/>
              </a:ext>
            </a:extLst>
          </p:cNvPr>
          <p:cNvGraphicFramePr>
            <a:graphicFrameLocks noGrp="1"/>
          </p:cNvGraphicFramePr>
          <p:nvPr>
            <p:extLst>
              <p:ext uri="{D42A27DB-BD31-4B8C-83A1-F6EECF244321}">
                <p14:modId xmlns:p14="http://schemas.microsoft.com/office/powerpoint/2010/main" val="1269127552"/>
              </p:ext>
            </p:extLst>
          </p:nvPr>
        </p:nvGraphicFramePr>
        <p:xfrm>
          <a:off x="796413" y="2925957"/>
          <a:ext cx="10526958" cy="3458342"/>
        </p:xfrm>
        <a:graphic>
          <a:graphicData uri="http://schemas.openxmlformats.org/drawingml/2006/table">
            <a:tbl>
              <a:tblPr firstRow="1" bandRow="1">
                <a:tableStyleId>{5C22544A-7EE6-4342-B048-85BDC9FD1C3A}</a:tableStyleId>
              </a:tblPr>
              <a:tblGrid>
                <a:gridCol w="3337560">
                  <a:extLst>
                    <a:ext uri="{9D8B030D-6E8A-4147-A177-3AD203B41FA5}">
                      <a16:colId xmlns:a16="http://schemas.microsoft.com/office/drawing/2014/main" val="731004469"/>
                    </a:ext>
                  </a:extLst>
                </a:gridCol>
                <a:gridCol w="1558096">
                  <a:extLst>
                    <a:ext uri="{9D8B030D-6E8A-4147-A177-3AD203B41FA5}">
                      <a16:colId xmlns:a16="http://schemas.microsoft.com/office/drawing/2014/main" val="1015563471"/>
                    </a:ext>
                  </a:extLst>
                </a:gridCol>
                <a:gridCol w="1224460">
                  <a:extLst>
                    <a:ext uri="{9D8B030D-6E8A-4147-A177-3AD203B41FA5}">
                      <a16:colId xmlns:a16="http://schemas.microsoft.com/office/drawing/2014/main" val="561548675"/>
                    </a:ext>
                  </a:extLst>
                </a:gridCol>
                <a:gridCol w="164567">
                  <a:extLst>
                    <a:ext uri="{9D8B030D-6E8A-4147-A177-3AD203B41FA5}">
                      <a16:colId xmlns:a16="http://schemas.microsoft.com/office/drawing/2014/main" val="3458178833"/>
                    </a:ext>
                  </a:extLst>
                </a:gridCol>
                <a:gridCol w="1195578">
                  <a:extLst>
                    <a:ext uri="{9D8B030D-6E8A-4147-A177-3AD203B41FA5}">
                      <a16:colId xmlns:a16="http://schemas.microsoft.com/office/drawing/2014/main" val="4210927866"/>
                    </a:ext>
                  </a:extLst>
                </a:gridCol>
                <a:gridCol w="3046697">
                  <a:extLst>
                    <a:ext uri="{9D8B030D-6E8A-4147-A177-3AD203B41FA5}">
                      <a16:colId xmlns:a16="http://schemas.microsoft.com/office/drawing/2014/main" val="4101566350"/>
                    </a:ext>
                  </a:extLst>
                </a:gridCol>
              </a:tblGrid>
              <a:tr h="349382">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lnT w="19050" cap="flat" cmpd="sng" algn="ctr">
                      <a:solidFill>
                        <a:schemeClr val="accent4">
                          <a:lumMod val="75000"/>
                        </a:schemeClr>
                      </a:solidFill>
                      <a:prstDash val="solid"/>
                      <a:round/>
                      <a:headEnd type="none" w="med" len="med"/>
                      <a:tailEnd type="none" w="med" len="med"/>
                    </a:lnT>
                    <a:noFill/>
                  </a:tcPr>
                </a:tc>
                <a:tc>
                  <a:txBody>
                    <a:bodyPr/>
                    <a:lstStyle/>
                    <a:p>
                      <a:pPr marL="0" marR="0" algn="ctr">
                        <a:lnSpc>
                          <a:spcPct val="115000"/>
                        </a:lnSpc>
                        <a:spcBef>
                          <a:spcPts val="0"/>
                        </a:spcBef>
                        <a:spcAft>
                          <a:spcPts val="0"/>
                        </a:spcAft>
                      </a:pPr>
                      <a:r>
                        <a:rPr lang="en-US" sz="2000" b="1" kern="1200" dirty="0">
                          <a:solidFill>
                            <a:srgbClr val="385723"/>
                          </a:solidFill>
                          <a:effectLst/>
                          <a:latin typeface="Calibri" panose="020F0502020204030204" pitchFamily="34" charset="0"/>
                          <a:ea typeface="+mn-ea"/>
                          <a:cs typeface="Times New Roman" panose="02020603050405020304" pitchFamily="18" charset="0"/>
                        </a:rPr>
                        <a:t>2021</a:t>
                      </a: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2000" b="1" kern="1200" dirty="0">
                          <a:solidFill>
                            <a:srgbClr val="385723"/>
                          </a:solidFill>
                          <a:effectLst/>
                          <a:latin typeface="Calibri" panose="020F0502020204030204" pitchFamily="34" charset="0"/>
                          <a:ea typeface="+mn-ea"/>
                          <a:cs typeface="Times New Roman" panose="02020603050405020304" pitchFamily="18" charset="0"/>
                        </a:rPr>
                        <a:t>  2020</a:t>
                      </a: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algn="ctr">
                        <a:lnSpc>
                          <a:spcPct val="115000"/>
                        </a:lnSpc>
                        <a:spcBef>
                          <a:spcPts val="0"/>
                        </a:spcBef>
                        <a:spcAft>
                          <a:spcPts val="0"/>
                        </a:spcAft>
                      </a:pPr>
                      <a:endParaRPr lang="en-US" sz="1400" b="1" u="none" kern="1200" dirty="0">
                        <a:solidFill>
                          <a:schemeClr val="accent6">
                            <a:lumMod val="50000"/>
                          </a:schemeClr>
                        </a:solidFill>
                        <a:latin typeface="+mn-lt"/>
                        <a:ea typeface="+mn-ea"/>
                        <a:cs typeface="+mn-cs"/>
                      </a:endParaRPr>
                    </a:p>
                  </a:txBody>
                  <a:tcPr marL="68580" marR="68580" marT="0" marB="0" anchor="ctr">
                    <a:lnR w="12700" cap="flat" cmpd="sng" algn="ctr">
                      <a:no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2000" b="1" kern="1200" dirty="0">
                          <a:solidFill>
                            <a:srgbClr val="385723"/>
                          </a:solidFill>
                          <a:effectLst/>
                          <a:latin typeface="Calibri" panose="020F0502020204030204" pitchFamily="34" charset="0"/>
                          <a:ea typeface="+mn-ea"/>
                          <a:cs typeface="Times New Roman" panose="02020603050405020304" pitchFamily="18" charset="0"/>
                        </a:rPr>
                        <a:t>   2019</a:t>
                      </a:r>
                    </a:p>
                  </a:txBody>
                  <a:tcPr marL="68580" marR="68580" marT="0" marB="0" anchor="ctr">
                    <a:lnL w="12700" cap="flat" cmpd="sng" algn="ctr">
                      <a:noFill/>
                      <a:prstDash val="solid"/>
                      <a:round/>
                      <a:headEnd type="none" w="med" len="med"/>
                      <a:tailEnd type="none" w="med" len="med"/>
                    </a:lnL>
                    <a:lnT w="19050" cap="flat" cmpd="sng" algn="ctr">
                      <a:solidFill>
                        <a:schemeClr val="accent4">
                          <a:lumMod val="75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2000" b="1" kern="1200" dirty="0">
                        <a:solidFill>
                          <a:srgbClr val="385723"/>
                        </a:solidFill>
                        <a:effectLst/>
                        <a:latin typeface="Calibri" panose="020F0502020204030204" pitchFamily="34" charset="0"/>
                        <a:ea typeface="+mn-ea"/>
                        <a:cs typeface="Times New Roman" panose="02020603050405020304" pitchFamily="18" charset="0"/>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161493602"/>
                  </a:ext>
                </a:extLst>
              </a:tr>
              <a:tr h="365760">
                <a:tc>
                  <a:txBody>
                    <a:bodyPr/>
                    <a:lstStyle/>
                    <a:p>
                      <a:pPr marL="0" lvl="1" algn="l" defTabSz="914400" rtl="0" eaLnBrk="1" latinLnBrk="0" hangingPunct="1"/>
                      <a:endParaRPr lang="en-US" sz="1400" b="1" u="none" kern="1200" dirty="0">
                        <a:solidFill>
                          <a:schemeClr val="accent6">
                            <a:lumMod val="50000"/>
                          </a:schemeClr>
                        </a:solidFill>
                        <a:latin typeface="+mn-lt"/>
                        <a:ea typeface="+mn-ea"/>
                        <a:cs typeface="+mn-cs"/>
                      </a:endParaRPr>
                    </a:p>
                  </a:txBody>
                  <a:tcPr anchor="ctr">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800" b="1" u="none" kern="1200" dirty="0">
                          <a:solidFill>
                            <a:schemeClr val="accent6">
                              <a:lumMod val="50000"/>
                            </a:schemeClr>
                          </a:solidFill>
                          <a:latin typeface="+mn-lt"/>
                          <a:ea typeface="+mn-ea"/>
                          <a:cs typeface="+mn-cs"/>
                        </a:rPr>
                        <a:t>P</a:t>
                      </a:r>
                      <a:r>
                        <a:rPr lang="en-US" sz="1600" b="1" u="none" kern="1200" dirty="0">
                          <a:solidFill>
                            <a:schemeClr val="accent6">
                              <a:lumMod val="50000"/>
                            </a:schemeClr>
                          </a:solidFill>
                          <a:latin typeface="+mn-lt"/>
                          <a:ea typeface="+mn-ea"/>
                          <a:cs typeface="+mn-cs"/>
                        </a:rPr>
                        <a:t>ROPOSED</a:t>
                      </a:r>
                    </a:p>
                  </a:txBody>
                  <a:tcPr marL="68580" marR="68580" marT="0" marB="0" anchor="ctr">
                    <a:lnT w="12700" cap="flat" cmpd="sng" algn="ctr">
                      <a:solidFill>
                        <a:schemeClr val="bg1"/>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800" b="1" u="none" kern="1200" dirty="0">
                          <a:solidFill>
                            <a:schemeClr val="accent6">
                              <a:lumMod val="50000"/>
                            </a:schemeClr>
                          </a:solidFill>
                          <a:latin typeface="+mn-lt"/>
                          <a:ea typeface="+mn-ea"/>
                          <a:cs typeface="+mn-cs"/>
                        </a:rPr>
                        <a:t>  A</a:t>
                      </a:r>
                      <a:r>
                        <a:rPr lang="en-US" sz="1600" b="1" u="none" kern="1200" dirty="0">
                          <a:solidFill>
                            <a:schemeClr val="accent6">
                              <a:lumMod val="50000"/>
                            </a:schemeClr>
                          </a:solidFill>
                          <a:latin typeface="+mn-lt"/>
                          <a:ea typeface="+mn-ea"/>
                          <a:cs typeface="+mn-cs"/>
                        </a:rPr>
                        <a:t>DOPTED</a:t>
                      </a:r>
                    </a:p>
                  </a:txBody>
                  <a:tcPr marL="68580" marR="68580" marT="0" marB="0" anchor="ctr">
                    <a:lnT w="12700" cap="flat" cmpd="sng" algn="ctr">
                      <a:solidFill>
                        <a:schemeClr val="bg1"/>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algn="ctr">
                        <a:lnSpc>
                          <a:spcPct val="115000"/>
                        </a:lnSpc>
                        <a:spcBef>
                          <a:spcPts val="0"/>
                        </a:spcBef>
                        <a:spcAft>
                          <a:spcPts val="0"/>
                        </a:spcAft>
                      </a:pPr>
                      <a:endParaRPr lang="en-US" sz="1400" b="1" u="none" kern="1200" dirty="0">
                        <a:solidFill>
                          <a:schemeClr val="accent6">
                            <a:lumMod val="50000"/>
                          </a:schemeClr>
                        </a:solidFill>
                        <a:latin typeface="+mn-lt"/>
                        <a:ea typeface="+mn-ea"/>
                        <a:cs typeface="+mn-cs"/>
                      </a:endParaRPr>
                    </a:p>
                  </a:txBody>
                  <a:tcPr marL="68580" marR="68580" marT="0" marB="0" anchor="ctr">
                    <a:lnT w="12700" cap="flat" cmpd="sng" algn="ctr">
                      <a:no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800" b="1" u="none" kern="1200" dirty="0">
                          <a:solidFill>
                            <a:schemeClr val="accent6">
                              <a:lumMod val="50000"/>
                            </a:schemeClr>
                          </a:solidFill>
                          <a:latin typeface="+mn-lt"/>
                          <a:ea typeface="+mn-ea"/>
                          <a:cs typeface="+mn-cs"/>
                        </a:rPr>
                        <a:t>  A</a:t>
                      </a:r>
                      <a:r>
                        <a:rPr lang="en-US" sz="1600" b="1" u="none" kern="1200" dirty="0">
                          <a:solidFill>
                            <a:schemeClr val="accent6">
                              <a:lumMod val="50000"/>
                            </a:schemeClr>
                          </a:solidFill>
                          <a:latin typeface="+mn-lt"/>
                          <a:ea typeface="+mn-ea"/>
                          <a:cs typeface="+mn-cs"/>
                        </a:rPr>
                        <a:t>DOPTED</a:t>
                      </a:r>
                    </a:p>
                  </a:txBody>
                  <a:tcPr marL="68580" marR="68580" marT="0" marB="0" anchor="ctr">
                    <a:lnT w="12700" cap="flat" cmpd="sng" algn="ctr">
                      <a:solidFill>
                        <a:schemeClr val="bg1"/>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algn="ctr">
                        <a:lnSpc>
                          <a:spcPct val="115000"/>
                        </a:lnSpc>
                        <a:spcBef>
                          <a:spcPts val="0"/>
                        </a:spcBef>
                        <a:spcAft>
                          <a:spcPts val="0"/>
                        </a:spcAft>
                      </a:pPr>
                      <a:endParaRPr lang="en-US" sz="1200" b="1" u="none" kern="1200" dirty="0">
                        <a:solidFill>
                          <a:schemeClr val="accent6">
                            <a:lumMod val="50000"/>
                          </a:schemeClr>
                        </a:solidFill>
                        <a:latin typeface="+mn-lt"/>
                        <a:ea typeface="+mn-ea"/>
                        <a:cs typeface="+mn-cs"/>
                      </a:endParaRPr>
                    </a:p>
                  </a:txBody>
                  <a:tcPr marL="68580" marR="68580" marT="0" marB="0" anchor="ctr">
                    <a:lnT w="12700" cap="flat" cmpd="sng" algn="ctr">
                      <a:solidFill>
                        <a:schemeClr val="bg1"/>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1873927740"/>
                  </a:ext>
                </a:extLst>
              </a:tr>
              <a:tr h="0">
                <a:tc>
                  <a:txBody>
                    <a:bodyPr/>
                    <a:lstStyle/>
                    <a:p>
                      <a:pPr marL="0" lvl="1" algn="l" defTabSz="914400" rtl="0" eaLnBrk="1" latinLnBrk="0" hangingPunct="1"/>
                      <a:r>
                        <a:rPr lang="en-US" sz="1800" b="1" kern="1200" dirty="0">
                          <a:solidFill>
                            <a:schemeClr val="accent6">
                              <a:lumMod val="50000"/>
                            </a:schemeClr>
                          </a:solidFill>
                          <a:latin typeface="+mn-lt"/>
                          <a:ea typeface="+mn-ea"/>
                          <a:cs typeface="+mn-cs"/>
                        </a:rPr>
                        <a:t>G</a:t>
                      </a:r>
                      <a:r>
                        <a:rPr lang="en-US" sz="1600" b="1" kern="1200" dirty="0">
                          <a:solidFill>
                            <a:schemeClr val="accent6">
                              <a:lumMod val="50000"/>
                            </a:schemeClr>
                          </a:solidFill>
                          <a:latin typeface="+mn-lt"/>
                          <a:ea typeface="+mn-ea"/>
                          <a:cs typeface="+mn-cs"/>
                        </a:rPr>
                        <a:t>ENERAL </a:t>
                      </a:r>
                      <a:r>
                        <a:rPr lang="en-US" sz="1800" b="1" kern="1200" dirty="0">
                          <a:solidFill>
                            <a:schemeClr val="accent6">
                              <a:lumMod val="50000"/>
                            </a:schemeClr>
                          </a:solidFill>
                          <a:latin typeface="+mn-lt"/>
                          <a:ea typeface="+mn-ea"/>
                          <a:cs typeface="+mn-cs"/>
                        </a:rPr>
                        <a:t>	</a:t>
                      </a:r>
                    </a:p>
                  </a:txBody>
                  <a:tcPr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r" defTabSz="914400" rtl="0" eaLnBrk="1" latinLnBrk="0" hangingPunct="1">
                        <a:lnSpc>
                          <a:spcPct val="115000"/>
                        </a:lnSpc>
                        <a:spcBef>
                          <a:spcPts val="0"/>
                        </a:spcBef>
                        <a:spcAft>
                          <a:spcPts val="0"/>
                        </a:spcAft>
                      </a:pPr>
                      <a:r>
                        <a:rPr lang="en-US" sz="1600" kern="1200" dirty="0">
                          <a:solidFill>
                            <a:schemeClr val="accent6">
                              <a:lumMod val="50000"/>
                            </a:schemeClr>
                          </a:solidFill>
                          <a:latin typeface="+mn-lt"/>
                          <a:ea typeface="+mn-ea"/>
                          <a:cs typeface="+mn-cs"/>
                        </a:rPr>
                        <a:t>$2,188,798</a:t>
                      </a:r>
                    </a:p>
                  </a:txBody>
                  <a:tcPr marL="9525" marR="28575" marT="34925" marB="1905"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r">
                        <a:lnSpc>
                          <a:spcPct val="115000"/>
                        </a:lnSpc>
                        <a:spcBef>
                          <a:spcPts val="0"/>
                        </a:spcBef>
                        <a:spcAft>
                          <a:spcPts val="0"/>
                        </a:spcAft>
                      </a:pPr>
                      <a:r>
                        <a:rPr lang="en-US" sz="1600" kern="1200" dirty="0">
                          <a:solidFill>
                            <a:schemeClr val="accent6">
                              <a:lumMod val="50000"/>
                            </a:schemeClr>
                          </a:solidFill>
                          <a:latin typeface="+mn-lt"/>
                          <a:ea typeface="+mn-ea"/>
                          <a:cs typeface="+mn-cs"/>
                        </a:rPr>
                        <a:t>$2,185,733</a:t>
                      </a: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r">
                        <a:lnSpc>
                          <a:spcPct val="115000"/>
                        </a:lnSpc>
                        <a:spcBef>
                          <a:spcPts val="0"/>
                        </a:spcBef>
                        <a:spcAft>
                          <a:spcPts val="0"/>
                        </a:spcAft>
                      </a:pPr>
                      <a:endParaRPr lang="en-US" sz="1600" kern="1200" dirty="0">
                        <a:solidFill>
                          <a:schemeClr val="accent6">
                            <a:lumMod val="50000"/>
                          </a:schemeClr>
                        </a:solidFill>
                        <a:latin typeface="+mn-lt"/>
                        <a:ea typeface="+mn-ea"/>
                        <a:cs typeface="+mn-cs"/>
                      </a:endParaRP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r">
                        <a:lnSpc>
                          <a:spcPct val="115000"/>
                        </a:lnSpc>
                        <a:spcBef>
                          <a:spcPts val="0"/>
                        </a:spcBef>
                        <a:spcAft>
                          <a:spcPts val="0"/>
                        </a:spcAft>
                      </a:pPr>
                      <a:r>
                        <a:rPr lang="en-US" sz="1600" kern="1200" dirty="0">
                          <a:solidFill>
                            <a:schemeClr val="accent6">
                              <a:lumMod val="50000"/>
                            </a:schemeClr>
                          </a:solidFill>
                          <a:latin typeface="+mn-lt"/>
                          <a:ea typeface="+mn-ea"/>
                          <a:cs typeface="+mn-cs"/>
                        </a:rPr>
                        <a:t>$2,279,252</a:t>
                      </a: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0AD47">
                            <a:lumMod val="50000"/>
                          </a:srgbClr>
                        </a:solidFill>
                        <a:effectLst/>
                        <a:uLnTx/>
                        <a:uFillTx/>
                        <a:latin typeface="Calibri" panose="020F0502020204030204"/>
                        <a:ea typeface="+mn-ea"/>
                        <a:cs typeface="+mn-cs"/>
                      </a:endParaRPr>
                    </a:p>
                  </a:txBody>
                  <a:tcPr marL="68580" marR="68580" marT="0" marB="0" anchor="ctr">
                    <a:lnT w="12700" cap="flat" cmpd="sng" algn="ctr">
                      <a:solidFill>
                        <a:schemeClr val="accent4">
                          <a:lumMod val="75000"/>
                        </a:schemeClr>
                      </a:solidFill>
                      <a:prstDash val="solid"/>
                      <a:round/>
                      <a:headEnd type="none" w="med" len="med"/>
                      <a:tailEnd type="none" w="med" len="med"/>
                    </a:lnT>
                    <a:noFill/>
                  </a:tcPr>
                </a:tc>
                <a:extLst>
                  <a:ext uri="{0D108BD9-81ED-4DB2-BD59-A6C34878D82A}">
                    <a16:rowId xmlns:a16="http://schemas.microsoft.com/office/drawing/2014/main" val="2277291151"/>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accent6">
                              <a:lumMod val="50000"/>
                            </a:schemeClr>
                          </a:solidFill>
                        </a:rPr>
                        <a:t>T</a:t>
                      </a:r>
                      <a:r>
                        <a:rPr lang="en-US" sz="1600" b="1" dirty="0">
                          <a:solidFill>
                            <a:schemeClr val="accent6">
                              <a:lumMod val="50000"/>
                            </a:schemeClr>
                          </a:solidFill>
                        </a:rPr>
                        <a:t>RANSPORTATION</a:t>
                      </a:r>
                      <a:r>
                        <a:rPr lang="en-US" b="1" dirty="0">
                          <a:solidFill>
                            <a:schemeClr val="accent6">
                              <a:lumMod val="50000"/>
                            </a:schemeClr>
                          </a:solidFill>
                        </a:rPr>
                        <a:t> (G</a:t>
                      </a:r>
                      <a:r>
                        <a:rPr lang="en-US" sz="1600" b="1" dirty="0">
                          <a:solidFill>
                            <a:schemeClr val="accent6">
                              <a:lumMod val="50000"/>
                            </a:schemeClr>
                          </a:solidFill>
                        </a:rPr>
                        <a:t>AS </a:t>
                      </a:r>
                      <a:r>
                        <a:rPr lang="en-US" b="1" dirty="0">
                          <a:solidFill>
                            <a:schemeClr val="accent6">
                              <a:lumMod val="50000"/>
                            </a:schemeClr>
                          </a:solidFill>
                        </a:rPr>
                        <a:t>T</a:t>
                      </a:r>
                      <a:r>
                        <a:rPr lang="en-US" sz="1600" b="1" dirty="0">
                          <a:solidFill>
                            <a:schemeClr val="accent6">
                              <a:lumMod val="50000"/>
                            </a:schemeClr>
                          </a:solidFill>
                        </a:rPr>
                        <a:t>AXES</a:t>
                      </a:r>
                      <a:r>
                        <a:rPr lang="en-US" b="1" dirty="0">
                          <a:solidFill>
                            <a:schemeClr val="accent6">
                              <a:lumMod val="50000"/>
                            </a:schemeClr>
                          </a:solidFill>
                        </a:rPr>
                        <a:t>)  *</a:t>
                      </a:r>
                    </a:p>
                  </a:txBody>
                  <a:tcPr anchor="ctr">
                    <a:noFill/>
                  </a:tcPr>
                </a:tc>
                <a:tc>
                  <a:txBody>
                    <a:bodyPr/>
                    <a:lstStyle/>
                    <a:p>
                      <a:pPr marL="0" marR="0" algn="r" defTabSz="914400" rtl="0" eaLnBrk="1" latinLnBrk="0" hangingPunct="1">
                        <a:lnSpc>
                          <a:spcPct val="115000"/>
                        </a:lnSpc>
                        <a:spcBef>
                          <a:spcPts val="0"/>
                        </a:spcBef>
                        <a:spcAft>
                          <a:spcPts val="0"/>
                        </a:spcAft>
                      </a:pPr>
                      <a:r>
                        <a:rPr lang="en-US" sz="1600" kern="1200" dirty="0">
                          <a:solidFill>
                            <a:schemeClr val="accent6">
                              <a:lumMod val="50000"/>
                            </a:schemeClr>
                          </a:solidFill>
                          <a:latin typeface="+mn-lt"/>
                          <a:ea typeface="+mn-ea"/>
                          <a:cs typeface="+mn-cs"/>
                        </a:rPr>
                        <a:t>307,500</a:t>
                      </a:r>
                    </a:p>
                  </a:txBody>
                  <a:tcPr marL="9525" marR="28575" marT="34925" marB="1905" anchor="ctr">
                    <a:noFill/>
                  </a:tcPr>
                </a:tc>
                <a:tc>
                  <a:txBody>
                    <a:bodyPr/>
                    <a:lstStyle/>
                    <a:p>
                      <a:pPr marL="0" marR="0" algn="r">
                        <a:lnSpc>
                          <a:spcPct val="115000"/>
                        </a:lnSpc>
                        <a:spcBef>
                          <a:spcPts val="0"/>
                        </a:spcBef>
                        <a:spcAft>
                          <a:spcPts val="0"/>
                        </a:spcAft>
                      </a:pPr>
                      <a:r>
                        <a:rPr lang="en-US" sz="1600" kern="1200" dirty="0">
                          <a:solidFill>
                            <a:schemeClr val="accent6">
                              <a:lumMod val="50000"/>
                            </a:schemeClr>
                          </a:solidFill>
                          <a:latin typeface="+mn-lt"/>
                          <a:ea typeface="+mn-ea"/>
                          <a:cs typeface="+mn-cs"/>
                        </a:rPr>
                        <a:t>410,000</a:t>
                      </a:r>
                    </a:p>
                  </a:txBody>
                  <a:tcPr marL="68580" marR="68580" marT="0" marB="0" anchor="ctr">
                    <a:noFill/>
                  </a:tcPr>
                </a:tc>
                <a:tc>
                  <a:txBody>
                    <a:bodyPr/>
                    <a:lstStyle/>
                    <a:p>
                      <a:pPr marL="0" marR="0" algn="r">
                        <a:lnSpc>
                          <a:spcPct val="115000"/>
                        </a:lnSpc>
                        <a:spcBef>
                          <a:spcPts val="0"/>
                        </a:spcBef>
                        <a:spcAft>
                          <a:spcPts val="0"/>
                        </a:spcAft>
                      </a:pPr>
                      <a:endParaRPr lang="en-US" sz="16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algn="r">
                        <a:lnSpc>
                          <a:spcPct val="115000"/>
                        </a:lnSpc>
                        <a:spcBef>
                          <a:spcPts val="0"/>
                        </a:spcBef>
                        <a:spcAft>
                          <a:spcPts val="0"/>
                        </a:spcAft>
                      </a:pPr>
                      <a:r>
                        <a:rPr lang="en-US" sz="1600" kern="1200" dirty="0">
                          <a:solidFill>
                            <a:schemeClr val="accent6">
                              <a:lumMod val="50000"/>
                            </a:schemeClr>
                          </a:solidFill>
                          <a:latin typeface="+mn-lt"/>
                          <a:ea typeface="+mn-ea"/>
                          <a:cs typeface="+mn-cs"/>
                        </a:rPr>
                        <a:t>4,413,662</a:t>
                      </a:r>
                    </a:p>
                  </a:txBody>
                  <a:tcPr marL="68580" marR="68580" marT="0" marB="0" anchor="ctr">
                    <a:no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400" i="1" kern="1200" dirty="0">
                          <a:solidFill>
                            <a:schemeClr val="accent6">
                              <a:lumMod val="50000"/>
                            </a:schemeClr>
                          </a:solidFill>
                          <a:latin typeface="+mn-lt"/>
                          <a:ea typeface="+mn-ea"/>
                          <a:cs typeface="+mn-cs"/>
                        </a:rPr>
                        <a:t>   No Bonds in FY 2020 or FY 2021</a:t>
                      </a:r>
                    </a:p>
                  </a:txBody>
                  <a:tcPr marL="68580" marR="68580" marT="0" marB="0" anchor="ctr">
                    <a:noFill/>
                  </a:tcPr>
                </a:tc>
                <a:extLst>
                  <a:ext uri="{0D108BD9-81ED-4DB2-BD59-A6C34878D82A}">
                    <a16:rowId xmlns:a16="http://schemas.microsoft.com/office/drawing/2014/main" val="1756606355"/>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accent6">
                              <a:lumMod val="50000"/>
                            </a:schemeClr>
                          </a:solidFill>
                        </a:rPr>
                        <a:t>L</a:t>
                      </a:r>
                      <a:r>
                        <a:rPr lang="en-US" sz="1600" b="1" dirty="0">
                          <a:solidFill>
                            <a:schemeClr val="accent6">
                              <a:lumMod val="50000"/>
                            </a:schemeClr>
                          </a:solidFill>
                        </a:rPr>
                        <a:t>OCAL </a:t>
                      </a:r>
                      <a:r>
                        <a:rPr lang="en-US" b="1" dirty="0">
                          <a:solidFill>
                            <a:schemeClr val="accent6">
                              <a:lumMod val="50000"/>
                            </a:schemeClr>
                          </a:solidFill>
                        </a:rPr>
                        <a:t>O</a:t>
                      </a:r>
                      <a:r>
                        <a:rPr lang="en-US" sz="1600" b="1" dirty="0">
                          <a:solidFill>
                            <a:schemeClr val="accent6">
                              <a:lumMod val="50000"/>
                            </a:schemeClr>
                          </a:solidFill>
                        </a:rPr>
                        <a:t>PTION</a:t>
                      </a:r>
                      <a:r>
                        <a:rPr lang="en-US" b="1" dirty="0">
                          <a:solidFill>
                            <a:schemeClr val="accent6">
                              <a:lumMod val="50000"/>
                            </a:schemeClr>
                          </a:solidFill>
                        </a:rPr>
                        <a:t> S</a:t>
                      </a:r>
                      <a:r>
                        <a:rPr lang="en-US" sz="1600" b="1" dirty="0">
                          <a:solidFill>
                            <a:schemeClr val="accent6">
                              <a:lumMod val="50000"/>
                            </a:schemeClr>
                          </a:solidFill>
                        </a:rPr>
                        <a:t>URTAX</a:t>
                      </a:r>
                      <a:r>
                        <a:rPr lang="en-US" b="1" dirty="0">
                          <a:solidFill>
                            <a:schemeClr val="accent6">
                              <a:lumMod val="50000"/>
                            </a:schemeClr>
                          </a:solidFill>
                        </a:rPr>
                        <a:t> (L</a:t>
                      </a:r>
                      <a:r>
                        <a:rPr lang="en-US" sz="1600" b="1" dirty="0">
                          <a:solidFill>
                            <a:schemeClr val="accent6">
                              <a:lumMod val="50000"/>
                            </a:schemeClr>
                          </a:solidFill>
                        </a:rPr>
                        <a:t>OST</a:t>
                      </a:r>
                      <a:r>
                        <a:rPr lang="en-US" b="1" dirty="0">
                          <a:solidFill>
                            <a:schemeClr val="accent6">
                              <a:lumMod val="50000"/>
                            </a:schemeClr>
                          </a:solidFill>
                        </a:rPr>
                        <a:t>) </a:t>
                      </a:r>
                    </a:p>
                  </a:txBody>
                  <a:tcPr anchor="ctr">
                    <a:noFill/>
                  </a:tcPr>
                </a:tc>
                <a:tc>
                  <a:txBody>
                    <a:bodyPr/>
                    <a:lstStyle/>
                    <a:p>
                      <a:pPr marL="0" marR="0" algn="r" defTabSz="914400" rtl="0" eaLnBrk="1" latinLnBrk="0" hangingPunct="1">
                        <a:lnSpc>
                          <a:spcPct val="115000"/>
                        </a:lnSpc>
                        <a:spcBef>
                          <a:spcPts val="0"/>
                        </a:spcBef>
                        <a:spcAft>
                          <a:spcPts val="0"/>
                        </a:spcAft>
                      </a:pPr>
                      <a:r>
                        <a:rPr lang="en-US" sz="1600" kern="1200" dirty="0">
                          <a:solidFill>
                            <a:schemeClr val="accent6">
                              <a:lumMod val="50000"/>
                            </a:schemeClr>
                          </a:solidFill>
                          <a:latin typeface="+mn-lt"/>
                          <a:ea typeface="+mn-ea"/>
                          <a:cs typeface="+mn-cs"/>
                        </a:rPr>
                        <a:t>195,000</a:t>
                      </a:r>
                    </a:p>
                  </a:txBody>
                  <a:tcPr marL="9525" marR="28575" marT="34925" marB="1905" anchor="ctr">
                    <a:noFill/>
                  </a:tcPr>
                </a:tc>
                <a:tc>
                  <a:txBody>
                    <a:bodyPr/>
                    <a:lstStyle/>
                    <a:p>
                      <a:pPr marL="0" marR="0" algn="r">
                        <a:lnSpc>
                          <a:spcPct val="115000"/>
                        </a:lnSpc>
                        <a:spcBef>
                          <a:spcPts val="0"/>
                        </a:spcBef>
                        <a:spcAft>
                          <a:spcPts val="0"/>
                        </a:spcAft>
                      </a:pPr>
                      <a:r>
                        <a:rPr lang="en-US" sz="1600" kern="1200" dirty="0">
                          <a:solidFill>
                            <a:schemeClr val="accent6">
                              <a:lumMod val="50000"/>
                            </a:schemeClr>
                          </a:solidFill>
                          <a:latin typeface="+mn-lt"/>
                          <a:ea typeface="+mn-ea"/>
                          <a:cs typeface="+mn-cs"/>
                        </a:rPr>
                        <a:t>260,000</a:t>
                      </a:r>
                    </a:p>
                  </a:txBody>
                  <a:tcPr marL="68580" marR="68580" marT="0" marB="0" anchor="ctr">
                    <a:noFill/>
                  </a:tcPr>
                </a:tc>
                <a:tc>
                  <a:txBody>
                    <a:bodyPr/>
                    <a:lstStyle/>
                    <a:p>
                      <a:pPr marL="0" marR="0" algn="r">
                        <a:lnSpc>
                          <a:spcPct val="115000"/>
                        </a:lnSpc>
                        <a:spcBef>
                          <a:spcPts val="0"/>
                        </a:spcBef>
                        <a:spcAft>
                          <a:spcPts val="0"/>
                        </a:spcAft>
                      </a:pPr>
                      <a:endParaRPr lang="en-US" sz="16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algn="r">
                        <a:lnSpc>
                          <a:spcPct val="115000"/>
                        </a:lnSpc>
                        <a:spcBef>
                          <a:spcPts val="0"/>
                        </a:spcBef>
                        <a:spcAft>
                          <a:spcPts val="0"/>
                        </a:spcAft>
                      </a:pPr>
                      <a:r>
                        <a:rPr lang="en-US" sz="1600" kern="1200" dirty="0">
                          <a:solidFill>
                            <a:schemeClr val="accent6">
                              <a:lumMod val="50000"/>
                            </a:schemeClr>
                          </a:solidFill>
                          <a:latin typeface="+mn-lt"/>
                          <a:ea typeface="+mn-ea"/>
                          <a:cs typeface="+mn-cs"/>
                        </a:rPr>
                        <a:t>255,718</a:t>
                      </a:r>
                    </a:p>
                  </a:txBody>
                  <a:tcPr marL="68580" marR="68580" marT="0" marB="0" anchor="ctr">
                    <a:noFill/>
                  </a:tcPr>
                </a:tc>
                <a:tc>
                  <a:txBody>
                    <a:bodyPr/>
                    <a:lstStyle/>
                    <a:p>
                      <a:pPr marL="0" marR="0" algn="r">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68580" marR="68580" marT="0" marB="0" anchor="ctr">
                    <a:noFill/>
                  </a:tcPr>
                </a:tc>
                <a:extLst>
                  <a:ext uri="{0D108BD9-81ED-4DB2-BD59-A6C34878D82A}">
                    <a16:rowId xmlns:a16="http://schemas.microsoft.com/office/drawing/2014/main" val="3602733398"/>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accent6">
                              <a:lumMod val="50000"/>
                            </a:schemeClr>
                          </a:solidFill>
                        </a:rPr>
                        <a:t>R</a:t>
                      </a:r>
                      <a:r>
                        <a:rPr lang="en-US" sz="1600" b="1" dirty="0">
                          <a:solidFill>
                            <a:schemeClr val="accent6">
                              <a:lumMod val="50000"/>
                            </a:schemeClr>
                          </a:solidFill>
                        </a:rPr>
                        <a:t>OADS &amp; </a:t>
                      </a:r>
                      <a:r>
                        <a:rPr lang="en-US" b="1" dirty="0">
                          <a:solidFill>
                            <a:schemeClr val="accent6">
                              <a:lumMod val="50000"/>
                            </a:schemeClr>
                          </a:solidFill>
                        </a:rPr>
                        <a:t>D</a:t>
                      </a:r>
                      <a:r>
                        <a:rPr lang="en-US" sz="1600" b="1" dirty="0">
                          <a:solidFill>
                            <a:schemeClr val="accent6">
                              <a:lumMod val="50000"/>
                            </a:schemeClr>
                          </a:solidFill>
                        </a:rPr>
                        <a:t>RAINAGE</a:t>
                      </a:r>
                      <a:r>
                        <a:rPr lang="en-US" b="1" dirty="0">
                          <a:solidFill>
                            <a:schemeClr val="accent6">
                              <a:lumMod val="50000"/>
                            </a:schemeClr>
                          </a:solidFill>
                        </a:rPr>
                        <a:t> (D</a:t>
                      </a:r>
                      <a:r>
                        <a:rPr lang="en-US" sz="1600" b="1" dirty="0">
                          <a:solidFill>
                            <a:schemeClr val="accent6">
                              <a:lumMod val="50000"/>
                            </a:schemeClr>
                          </a:solidFill>
                        </a:rPr>
                        <a:t>ISTRICT</a:t>
                      </a:r>
                      <a:r>
                        <a:rPr lang="en-US" b="1" dirty="0">
                          <a:solidFill>
                            <a:schemeClr val="accent6">
                              <a:lumMod val="50000"/>
                            </a:schemeClr>
                          </a:solidFill>
                        </a:rPr>
                        <a:t>)</a:t>
                      </a:r>
                    </a:p>
                  </a:txBody>
                  <a:tcPr anchor="ctr">
                    <a:noFill/>
                  </a:tcPr>
                </a:tc>
                <a:tc>
                  <a:txBody>
                    <a:bodyPr/>
                    <a:lstStyle/>
                    <a:p>
                      <a:pPr marL="0" marR="0" algn="r" defTabSz="914400" rtl="0" eaLnBrk="1" latinLnBrk="0" hangingPunct="1">
                        <a:lnSpc>
                          <a:spcPct val="115000"/>
                        </a:lnSpc>
                        <a:spcBef>
                          <a:spcPts val="0"/>
                        </a:spcBef>
                        <a:spcAft>
                          <a:spcPts val="0"/>
                        </a:spcAft>
                      </a:pPr>
                      <a:r>
                        <a:rPr lang="en-US" sz="1600" kern="1200" dirty="0">
                          <a:solidFill>
                            <a:schemeClr val="accent6">
                              <a:lumMod val="50000"/>
                            </a:schemeClr>
                          </a:solidFill>
                          <a:latin typeface="+mn-lt"/>
                          <a:ea typeface="+mn-ea"/>
                          <a:cs typeface="+mn-cs"/>
                        </a:rPr>
                        <a:t>2,000,865</a:t>
                      </a:r>
                    </a:p>
                  </a:txBody>
                  <a:tcPr marL="9525" marR="28575" marT="34925" marB="1905" anchor="ctr">
                    <a:noFill/>
                  </a:tcPr>
                </a:tc>
                <a:tc>
                  <a:txBody>
                    <a:bodyPr/>
                    <a:lstStyle/>
                    <a:p>
                      <a:pPr marL="0" marR="0" algn="r">
                        <a:lnSpc>
                          <a:spcPct val="115000"/>
                        </a:lnSpc>
                        <a:spcBef>
                          <a:spcPts val="0"/>
                        </a:spcBef>
                        <a:spcAft>
                          <a:spcPts val="0"/>
                        </a:spcAft>
                      </a:pPr>
                      <a:r>
                        <a:rPr lang="en-US" sz="1600" kern="1200" dirty="0">
                          <a:solidFill>
                            <a:schemeClr val="accent6">
                              <a:lumMod val="50000"/>
                            </a:schemeClr>
                          </a:solidFill>
                          <a:latin typeface="+mn-lt"/>
                          <a:ea typeface="+mn-ea"/>
                          <a:cs typeface="+mn-cs"/>
                        </a:rPr>
                        <a:t>2,000,865</a:t>
                      </a:r>
                    </a:p>
                  </a:txBody>
                  <a:tcPr marL="68580" marR="68580" marT="0" marB="0" anchor="ctr">
                    <a:noFill/>
                  </a:tcPr>
                </a:tc>
                <a:tc>
                  <a:txBody>
                    <a:bodyPr/>
                    <a:lstStyle/>
                    <a:p>
                      <a:pPr marL="0" marR="0" algn="r">
                        <a:lnSpc>
                          <a:spcPct val="115000"/>
                        </a:lnSpc>
                        <a:spcBef>
                          <a:spcPts val="0"/>
                        </a:spcBef>
                        <a:spcAft>
                          <a:spcPts val="0"/>
                        </a:spcAft>
                      </a:pPr>
                      <a:endParaRPr lang="en-US" sz="16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algn="r">
                        <a:lnSpc>
                          <a:spcPct val="115000"/>
                        </a:lnSpc>
                        <a:spcBef>
                          <a:spcPts val="0"/>
                        </a:spcBef>
                        <a:spcAft>
                          <a:spcPts val="0"/>
                        </a:spcAft>
                      </a:pPr>
                      <a:r>
                        <a:rPr lang="en-US" sz="1600" kern="1200" dirty="0">
                          <a:solidFill>
                            <a:schemeClr val="accent6">
                              <a:lumMod val="50000"/>
                            </a:schemeClr>
                          </a:solidFill>
                          <a:latin typeface="+mn-lt"/>
                          <a:ea typeface="+mn-ea"/>
                          <a:cs typeface="+mn-cs"/>
                        </a:rPr>
                        <a:t>1,800,439</a:t>
                      </a:r>
                    </a:p>
                  </a:txBody>
                  <a:tcPr marL="68580" marR="68580" marT="0" marB="0" anchor="ctr">
                    <a:noFill/>
                  </a:tcPr>
                </a:tc>
                <a:tc>
                  <a:txBody>
                    <a:bodyPr/>
                    <a:lstStyle/>
                    <a:p>
                      <a:pPr marL="0" marR="0" algn="r">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68580" marR="68580" marT="0" marB="0" anchor="ctr">
                    <a:noFill/>
                  </a:tcPr>
                </a:tc>
                <a:extLst>
                  <a:ext uri="{0D108BD9-81ED-4DB2-BD59-A6C34878D82A}">
                    <a16:rowId xmlns:a16="http://schemas.microsoft.com/office/drawing/2014/main" val="925199580"/>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accent6">
                              <a:lumMod val="50000"/>
                            </a:schemeClr>
                          </a:solidFill>
                        </a:rPr>
                        <a:t>S</a:t>
                      </a:r>
                      <a:r>
                        <a:rPr lang="en-US" sz="1600" b="1" dirty="0">
                          <a:solidFill>
                            <a:schemeClr val="accent6">
                              <a:lumMod val="50000"/>
                            </a:schemeClr>
                          </a:solidFill>
                        </a:rPr>
                        <a:t>OLID</a:t>
                      </a:r>
                      <a:r>
                        <a:rPr lang="en-US" b="1" dirty="0">
                          <a:solidFill>
                            <a:schemeClr val="accent6">
                              <a:lumMod val="50000"/>
                            </a:schemeClr>
                          </a:solidFill>
                        </a:rPr>
                        <a:t> W</a:t>
                      </a:r>
                      <a:r>
                        <a:rPr lang="en-US" sz="1600" b="1" dirty="0">
                          <a:solidFill>
                            <a:schemeClr val="accent6">
                              <a:lumMod val="50000"/>
                            </a:schemeClr>
                          </a:solidFill>
                        </a:rPr>
                        <a:t>ASTE</a:t>
                      </a:r>
                    </a:p>
                  </a:txBody>
                  <a:tcPr anchor="ctr">
                    <a:noFill/>
                  </a:tcPr>
                </a:tc>
                <a:tc>
                  <a:txBody>
                    <a:bodyPr/>
                    <a:lstStyle/>
                    <a:p>
                      <a:pPr marL="0" marR="0" algn="r">
                        <a:lnSpc>
                          <a:spcPct val="115000"/>
                        </a:lnSpc>
                        <a:spcBef>
                          <a:spcPts val="0"/>
                        </a:spcBef>
                        <a:spcAft>
                          <a:spcPts val="0"/>
                        </a:spcAft>
                      </a:pPr>
                      <a:r>
                        <a:rPr lang="en-US" sz="1600" kern="1200" dirty="0">
                          <a:solidFill>
                            <a:schemeClr val="accent6">
                              <a:lumMod val="50000"/>
                            </a:schemeClr>
                          </a:solidFill>
                          <a:latin typeface="+mn-lt"/>
                          <a:ea typeface="+mn-ea"/>
                          <a:cs typeface="+mn-cs"/>
                        </a:rPr>
                        <a:t>691,700</a:t>
                      </a:r>
                    </a:p>
                  </a:txBody>
                  <a:tcPr marL="68580" marR="68580" marT="0" marB="0" anchor="ctr">
                    <a:noFill/>
                  </a:tcPr>
                </a:tc>
                <a:tc>
                  <a:txBody>
                    <a:bodyPr/>
                    <a:lstStyle/>
                    <a:p>
                      <a:pPr marL="0" marR="0" algn="r">
                        <a:lnSpc>
                          <a:spcPct val="115000"/>
                        </a:lnSpc>
                        <a:spcBef>
                          <a:spcPts val="0"/>
                        </a:spcBef>
                        <a:spcAft>
                          <a:spcPts val="0"/>
                        </a:spcAft>
                      </a:pPr>
                      <a:r>
                        <a:rPr lang="en-US" sz="1600" kern="1200" dirty="0">
                          <a:solidFill>
                            <a:schemeClr val="accent6">
                              <a:lumMod val="50000"/>
                            </a:schemeClr>
                          </a:solidFill>
                          <a:latin typeface="+mn-lt"/>
                          <a:ea typeface="+mn-ea"/>
                          <a:cs typeface="+mn-cs"/>
                        </a:rPr>
                        <a:t>580,000</a:t>
                      </a:r>
                    </a:p>
                  </a:txBody>
                  <a:tcPr marL="68580" marR="68580" marT="0" marB="0" anchor="ctr">
                    <a:noFill/>
                  </a:tcPr>
                </a:tc>
                <a:tc>
                  <a:txBody>
                    <a:bodyPr/>
                    <a:lstStyle/>
                    <a:p>
                      <a:pPr marL="0" marR="0" algn="r">
                        <a:lnSpc>
                          <a:spcPct val="115000"/>
                        </a:lnSpc>
                        <a:spcBef>
                          <a:spcPts val="0"/>
                        </a:spcBef>
                        <a:spcAft>
                          <a:spcPts val="0"/>
                        </a:spcAft>
                      </a:pPr>
                      <a:endParaRPr lang="en-US" sz="16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algn="r">
                        <a:lnSpc>
                          <a:spcPct val="115000"/>
                        </a:lnSpc>
                        <a:spcBef>
                          <a:spcPts val="0"/>
                        </a:spcBef>
                        <a:spcAft>
                          <a:spcPts val="0"/>
                        </a:spcAft>
                      </a:pPr>
                      <a:r>
                        <a:rPr lang="en-US" sz="1600" kern="1200" dirty="0">
                          <a:solidFill>
                            <a:schemeClr val="accent6">
                              <a:lumMod val="50000"/>
                            </a:schemeClr>
                          </a:solidFill>
                          <a:latin typeface="+mn-lt"/>
                          <a:ea typeface="+mn-ea"/>
                          <a:cs typeface="+mn-cs"/>
                        </a:rPr>
                        <a:t>619,845</a:t>
                      </a:r>
                    </a:p>
                  </a:txBody>
                  <a:tcPr marL="68580" marR="68580" marT="0" marB="0" anchor="ctr">
                    <a:noFill/>
                  </a:tcPr>
                </a:tc>
                <a:tc>
                  <a:txBody>
                    <a:bodyPr/>
                    <a:lstStyle/>
                    <a:p>
                      <a:pPr marL="0" marR="0" algn="r">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68580" marR="68580" marT="0" marB="0" anchor="ctr">
                    <a:noFill/>
                  </a:tcPr>
                </a:tc>
                <a:extLst>
                  <a:ext uri="{0D108BD9-81ED-4DB2-BD59-A6C34878D82A}">
                    <a16:rowId xmlns:a16="http://schemas.microsoft.com/office/drawing/2014/main" val="3256620052"/>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accent6">
                              <a:lumMod val="50000"/>
                            </a:schemeClr>
                          </a:solidFill>
                        </a:rPr>
                        <a:t>C</a:t>
                      </a:r>
                      <a:r>
                        <a:rPr lang="en-US" sz="1600" b="1" dirty="0">
                          <a:solidFill>
                            <a:schemeClr val="accent6">
                              <a:lumMod val="50000"/>
                            </a:schemeClr>
                          </a:solidFill>
                        </a:rPr>
                        <a:t>APITAL </a:t>
                      </a:r>
                      <a:r>
                        <a:rPr lang="en-US" sz="1800" b="1" dirty="0">
                          <a:solidFill>
                            <a:schemeClr val="accent6">
                              <a:lumMod val="50000"/>
                            </a:schemeClr>
                          </a:solidFill>
                        </a:rPr>
                        <a:t>I</a:t>
                      </a:r>
                      <a:r>
                        <a:rPr lang="en-US" sz="1600" b="1" dirty="0">
                          <a:solidFill>
                            <a:schemeClr val="accent6">
                              <a:lumMod val="50000"/>
                            </a:schemeClr>
                          </a:solidFill>
                        </a:rPr>
                        <a:t>MPROVEMENT </a:t>
                      </a:r>
                      <a:r>
                        <a:rPr lang="en-US" sz="1800" b="1" dirty="0">
                          <a:solidFill>
                            <a:schemeClr val="accent6">
                              <a:lumMod val="50000"/>
                            </a:schemeClr>
                          </a:solidFill>
                        </a:rPr>
                        <a:t>P</a:t>
                      </a:r>
                      <a:r>
                        <a:rPr lang="en-US" sz="1600" b="1" dirty="0">
                          <a:solidFill>
                            <a:schemeClr val="accent6">
                              <a:lumMod val="50000"/>
                            </a:schemeClr>
                          </a:solidFill>
                        </a:rPr>
                        <a:t>ROJECTS</a:t>
                      </a:r>
                      <a:r>
                        <a:rPr lang="en-US" b="1" dirty="0">
                          <a:solidFill>
                            <a:schemeClr val="accent6">
                              <a:lumMod val="50000"/>
                            </a:schemeClr>
                          </a:solidFill>
                        </a:rPr>
                        <a:t> *</a:t>
                      </a:r>
                    </a:p>
                  </a:txBody>
                  <a:tcPr anchor="ctr">
                    <a:noFill/>
                  </a:tcPr>
                </a:tc>
                <a:tc>
                  <a:txBody>
                    <a:bodyPr/>
                    <a:lstStyle/>
                    <a:p>
                      <a:pPr marL="0" marR="0" algn="r">
                        <a:lnSpc>
                          <a:spcPct val="115000"/>
                        </a:lnSpc>
                        <a:spcBef>
                          <a:spcPts val="0"/>
                        </a:spcBef>
                        <a:spcAft>
                          <a:spcPts val="0"/>
                        </a:spcAft>
                      </a:pPr>
                      <a:r>
                        <a:rPr lang="en-US" sz="1600" u="sng" kern="1200" dirty="0">
                          <a:solidFill>
                            <a:schemeClr val="accent6">
                              <a:lumMod val="50000"/>
                            </a:schemeClr>
                          </a:solidFill>
                          <a:latin typeface="+mn-lt"/>
                          <a:ea typeface="+mn-ea"/>
                          <a:cs typeface="+mn-cs"/>
                        </a:rPr>
                        <a:t>    107,500</a:t>
                      </a:r>
                    </a:p>
                  </a:txBody>
                  <a:tcPr marL="68580" marR="68580" marT="0" marB="0" anchor="ctr">
                    <a:noFill/>
                  </a:tcPr>
                </a:tc>
                <a:tc>
                  <a:txBody>
                    <a:bodyPr/>
                    <a:lstStyle/>
                    <a:p>
                      <a:pPr marL="0" marR="0" algn="r">
                        <a:lnSpc>
                          <a:spcPct val="115000"/>
                        </a:lnSpc>
                        <a:spcBef>
                          <a:spcPts val="0"/>
                        </a:spcBef>
                        <a:spcAft>
                          <a:spcPts val="0"/>
                        </a:spcAft>
                      </a:pPr>
                      <a:r>
                        <a:rPr lang="en-US" sz="1600" u="sng" kern="1200" dirty="0">
                          <a:solidFill>
                            <a:schemeClr val="accent6">
                              <a:lumMod val="50000"/>
                            </a:schemeClr>
                          </a:solidFill>
                          <a:latin typeface="+mn-lt"/>
                          <a:ea typeface="+mn-ea"/>
                          <a:cs typeface="+mn-cs"/>
                        </a:rPr>
                        <a:t>    390,683</a:t>
                      </a:r>
                    </a:p>
                  </a:txBody>
                  <a:tcPr marL="68580" marR="68580" marT="0" marB="0" anchor="ctr">
                    <a:noFill/>
                  </a:tcPr>
                </a:tc>
                <a:tc>
                  <a:txBody>
                    <a:bodyPr/>
                    <a:lstStyle/>
                    <a:p>
                      <a:pPr marL="0" marR="0" algn="r">
                        <a:lnSpc>
                          <a:spcPct val="115000"/>
                        </a:lnSpc>
                        <a:spcBef>
                          <a:spcPts val="0"/>
                        </a:spcBef>
                        <a:spcAft>
                          <a:spcPts val="0"/>
                        </a:spcAft>
                      </a:pPr>
                      <a:endParaRPr lang="en-US" sz="1600" u="sng"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algn="r">
                        <a:lnSpc>
                          <a:spcPct val="115000"/>
                        </a:lnSpc>
                        <a:spcBef>
                          <a:spcPts val="0"/>
                        </a:spcBef>
                        <a:spcAft>
                          <a:spcPts val="0"/>
                        </a:spcAft>
                      </a:pPr>
                      <a:r>
                        <a:rPr lang="en-US" sz="1600" u="sng" kern="1200" dirty="0">
                          <a:solidFill>
                            <a:schemeClr val="accent6">
                              <a:lumMod val="50000"/>
                            </a:schemeClr>
                          </a:solidFill>
                          <a:latin typeface="+mn-lt"/>
                          <a:ea typeface="+mn-ea"/>
                          <a:cs typeface="+mn-cs"/>
                        </a:rPr>
                        <a:t>    4,020,000</a:t>
                      </a:r>
                    </a:p>
                  </a:txBody>
                  <a:tcPr marL="68580" marR="68580" marT="0" marB="0" anchor="ctr">
                    <a:no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400" i="1" kern="1200" dirty="0">
                          <a:solidFill>
                            <a:schemeClr val="accent6">
                              <a:lumMod val="50000"/>
                            </a:schemeClr>
                          </a:solidFill>
                          <a:latin typeface="+mn-lt"/>
                          <a:ea typeface="+mn-ea"/>
                          <a:cs typeface="+mn-cs"/>
                        </a:rPr>
                        <a:t>   No Bonds in FY 2020 or FY 2021</a:t>
                      </a:r>
                    </a:p>
                  </a:txBody>
                  <a:tcPr>
                    <a:noFill/>
                  </a:tcPr>
                </a:tc>
                <a:extLst>
                  <a:ext uri="{0D108BD9-81ED-4DB2-BD59-A6C34878D82A}">
                    <a16:rowId xmlns:a16="http://schemas.microsoft.com/office/drawing/2014/main" val="2789372198"/>
                  </a:ext>
                </a:extLst>
              </a:tr>
              <a:tr h="548640">
                <a:tc>
                  <a:txBody>
                    <a:bodyPr/>
                    <a:lstStyle/>
                    <a:p>
                      <a:pPr marL="457200" marR="0" lvl="1" indent="0" algn="r" defTabSz="914400" rtl="0" eaLnBrk="1" fontAlgn="auto" latinLnBrk="0" hangingPunct="1">
                        <a:lnSpc>
                          <a:spcPct val="100000"/>
                        </a:lnSpc>
                        <a:spcBef>
                          <a:spcPts val="0"/>
                        </a:spcBef>
                        <a:spcAft>
                          <a:spcPts val="1800"/>
                        </a:spcAft>
                        <a:buClrTx/>
                        <a:buSzTx/>
                        <a:buFontTx/>
                        <a:buNone/>
                        <a:tabLst/>
                        <a:defRPr/>
                      </a:pPr>
                      <a:r>
                        <a:rPr lang="en-US" sz="1800" b="1" i="0" dirty="0">
                          <a:solidFill>
                            <a:schemeClr val="accent6">
                              <a:lumMod val="50000"/>
                            </a:schemeClr>
                          </a:solidFill>
                        </a:rPr>
                        <a:t>T</a:t>
                      </a:r>
                      <a:r>
                        <a:rPr lang="en-US" sz="1600" b="1" i="0" dirty="0">
                          <a:solidFill>
                            <a:schemeClr val="accent6">
                              <a:lumMod val="50000"/>
                            </a:schemeClr>
                          </a:solidFill>
                        </a:rPr>
                        <a:t>OTAL</a:t>
                      </a:r>
                      <a:r>
                        <a:rPr lang="en-US" sz="1800" b="1" i="0" dirty="0">
                          <a:solidFill>
                            <a:schemeClr val="accent6">
                              <a:lumMod val="50000"/>
                            </a:schemeClr>
                          </a:solidFill>
                        </a:rPr>
                        <a:t> A</a:t>
                      </a:r>
                      <a:r>
                        <a:rPr lang="en-US" sz="1600" b="1" i="0" dirty="0">
                          <a:solidFill>
                            <a:schemeClr val="accent6">
                              <a:lumMod val="50000"/>
                            </a:schemeClr>
                          </a:solidFill>
                        </a:rPr>
                        <a:t>LL</a:t>
                      </a:r>
                      <a:r>
                        <a:rPr lang="en-US" sz="1800" b="1" i="0" dirty="0">
                          <a:solidFill>
                            <a:schemeClr val="accent6">
                              <a:lumMod val="50000"/>
                            </a:schemeClr>
                          </a:solidFill>
                        </a:rPr>
                        <a:t> F</a:t>
                      </a:r>
                      <a:r>
                        <a:rPr lang="en-US" sz="1600" b="1" i="0" dirty="0">
                          <a:solidFill>
                            <a:schemeClr val="accent6">
                              <a:lumMod val="50000"/>
                            </a:schemeClr>
                          </a:solidFill>
                        </a:rPr>
                        <a:t>UNDS</a:t>
                      </a:r>
                    </a:p>
                  </a:txBody>
                  <a:tcPr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a:lnSpc>
                          <a:spcPct val="115000"/>
                        </a:lnSpc>
                        <a:spcBef>
                          <a:spcPts val="0"/>
                        </a:spcBef>
                        <a:spcAft>
                          <a:spcPts val="1800"/>
                        </a:spcAft>
                      </a:pPr>
                      <a:r>
                        <a:rPr lang="en-US" sz="1600" b="1" u="dbl" kern="1200" baseline="0" dirty="0">
                          <a:solidFill>
                            <a:schemeClr val="accent6">
                              <a:lumMod val="50000"/>
                            </a:schemeClr>
                          </a:solidFill>
                          <a:latin typeface="+mn-lt"/>
                          <a:ea typeface="+mn-ea"/>
                          <a:cs typeface="+mn-cs"/>
                        </a:rPr>
                        <a:t>$5,491,363</a:t>
                      </a: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a:lnSpc>
                          <a:spcPct val="115000"/>
                        </a:lnSpc>
                        <a:spcBef>
                          <a:spcPts val="0"/>
                        </a:spcBef>
                        <a:spcAft>
                          <a:spcPts val="1800"/>
                        </a:spcAft>
                      </a:pPr>
                      <a:r>
                        <a:rPr lang="en-US" sz="1600" b="1" u="dbl" kern="1200" baseline="0" dirty="0">
                          <a:solidFill>
                            <a:schemeClr val="accent6">
                              <a:lumMod val="50000"/>
                            </a:schemeClr>
                          </a:solidFill>
                          <a:latin typeface="+mn-lt"/>
                          <a:ea typeface="+mn-ea"/>
                          <a:cs typeface="+mn-cs"/>
                        </a:rPr>
                        <a:t>$5,827,281</a:t>
                      </a: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defTabSz="914400" rtl="0" eaLnBrk="1" latinLnBrk="0" hangingPunct="1">
                        <a:lnSpc>
                          <a:spcPct val="115000"/>
                        </a:lnSpc>
                        <a:spcBef>
                          <a:spcPts val="0"/>
                        </a:spcBef>
                        <a:spcAft>
                          <a:spcPts val="1800"/>
                        </a:spcAft>
                      </a:pPr>
                      <a:endParaRPr lang="en-US" sz="1600" b="1" u="dbl" kern="1200" baseline="0" dirty="0">
                        <a:solidFill>
                          <a:schemeClr val="accent6">
                            <a:lumMod val="50000"/>
                          </a:schemeClr>
                        </a:solidFill>
                        <a:latin typeface="+mn-lt"/>
                        <a:ea typeface="+mn-ea"/>
                        <a:cs typeface="+mn-cs"/>
                      </a:endParaRP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a:lnSpc>
                          <a:spcPct val="115000"/>
                        </a:lnSpc>
                        <a:spcBef>
                          <a:spcPts val="0"/>
                        </a:spcBef>
                        <a:spcAft>
                          <a:spcPts val="1800"/>
                        </a:spcAft>
                      </a:pPr>
                      <a:r>
                        <a:rPr lang="en-US" sz="1600" b="1" u="dbl" kern="1200" baseline="0" dirty="0">
                          <a:solidFill>
                            <a:schemeClr val="accent6">
                              <a:lumMod val="50000"/>
                            </a:schemeClr>
                          </a:solidFill>
                          <a:latin typeface="+mn-lt"/>
                          <a:ea typeface="+mn-ea"/>
                          <a:cs typeface="+mn-cs"/>
                        </a:rPr>
                        <a:t>$13,388,916</a:t>
                      </a: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1800"/>
                        </a:spcAft>
                        <a:buClrTx/>
                        <a:buSzTx/>
                        <a:buFontTx/>
                        <a:buNone/>
                        <a:tabLst/>
                        <a:defRPr/>
                      </a:pPr>
                      <a:r>
                        <a:rPr lang="en-US" sz="1400" b="1" i="1" kern="1200" dirty="0">
                          <a:solidFill>
                            <a:schemeClr val="accent6">
                              <a:lumMod val="50000"/>
                            </a:schemeClr>
                          </a:solidFill>
                          <a:latin typeface="+mn-lt"/>
                          <a:ea typeface="+mn-ea"/>
                          <a:cs typeface="+mn-cs"/>
                        </a:rPr>
                        <a:t>   </a:t>
                      </a:r>
                      <a:r>
                        <a:rPr lang="en-US" sz="1400" b="0" i="1" kern="1200" dirty="0">
                          <a:solidFill>
                            <a:schemeClr val="accent6">
                              <a:lumMod val="50000"/>
                            </a:schemeClr>
                          </a:solidFill>
                          <a:latin typeface="+mn-lt"/>
                          <a:ea typeface="+mn-ea"/>
                          <a:cs typeface="+mn-cs"/>
                        </a:rPr>
                        <a:t>Includes xfers &amp; use of reserves</a:t>
                      </a:r>
                      <a:endParaRPr lang="en-US" sz="1400" b="0" kern="1200" dirty="0">
                        <a:solidFill>
                          <a:schemeClr val="accent6">
                            <a:lumMod val="50000"/>
                          </a:schemeClr>
                        </a:solidFill>
                        <a:latin typeface="+mn-lt"/>
                        <a:ea typeface="+mn-ea"/>
                        <a:cs typeface="+mn-cs"/>
                      </a:endParaRPr>
                    </a:p>
                  </a:txBody>
                  <a:tcPr anchor="ctr">
                    <a:lnB w="1905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3629427371"/>
                  </a:ext>
                </a:extLst>
              </a:tr>
            </a:tbl>
          </a:graphicData>
        </a:graphic>
      </p:graphicFrame>
      <p:sp>
        <p:nvSpPr>
          <p:cNvPr id="7" name="TextBox 6">
            <a:extLst>
              <a:ext uri="{FF2B5EF4-FFF2-40B4-BE49-F238E27FC236}">
                <a16:creationId xmlns:a16="http://schemas.microsoft.com/office/drawing/2014/main" id="{529CC543-AAF8-43F8-9086-231C1E726005}"/>
              </a:ext>
            </a:extLst>
          </p:cNvPr>
          <p:cNvSpPr txBox="1"/>
          <p:nvPr/>
        </p:nvSpPr>
        <p:spPr>
          <a:xfrm>
            <a:off x="796413" y="1091380"/>
            <a:ext cx="9851922" cy="1941557"/>
          </a:xfrm>
          <a:prstGeom prst="rect">
            <a:avLst/>
          </a:prstGeom>
          <a:noFill/>
        </p:spPr>
        <p:txBody>
          <a:bodyPr wrap="square" rtlCol="0">
            <a:spAutoFit/>
          </a:bodyPr>
          <a:lstStyle/>
          <a:p>
            <a:pPr marL="0" lvl="1">
              <a:lnSpc>
                <a:spcPct val="90000"/>
              </a:lnSpc>
              <a:spcBef>
                <a:spcPts val="500"/>
              </a:spcBef>
              <a:buClr>
                <a:schemeClr val="accent6">
                  <a:lumMod val="50000"/>
                </a:schemeClr>
              </a:buClr>
              <a:tabLst>
                <a:tab pos="58738" algn="l"/>
              </a:tabLst>
            </a:pPr>
            <a:r>
              <a:rPr lang="en-US" sz="1900" b="1" dirty="0">
                <a:solidFill>
                  <a:schemeClr val="accent6">
                    <a:lumMod val="50000"/>
                  </a:schemeClr>
                </a:solidFill>
              </a:rPr>
              <a:t>T</a:t>
            </a:r>
            <a:r>
              <a:rPr lang="en-US" sz="1700" b="1" dirty="0">
                <a:solidFill>
                  <a:schemeClr val="accent6">
                    <a:lumMod val="50000"/>
                  </a:schemeClr>
                </a:solidFill>
              </a:rPr>
              <a:t>RIM </a:t>
            </a:r>
            <a:r>
              <a:rPr lang="en-US" sz="1900" b="1" dirty="0">
                <a:solidFill>
                  <a:schemeClr val="accent6">
                    <a:lumMod val="50000"/>
                  </a:schemeClr>
                </a:solidFill>
              </a:rPr>
              <a:t>R</a:t>
            </a:r>
            <a:r>
              <a:rPr lang="en-US" sz="1700" b="1" dirty="0">
                <a:solidFill>
                  <a:schemeClr val="accent6">
                    <a:lumMod val="50000"/>
                  </a:schemeClr>
                </a:solidFill>
              </a:rPr>
              <a:t>ATES</a:t>
            </a:r>
            <a:r>
              <a:rPr lang="en-US" sz="1900" b="1" i="1" dirty="0">
                <a:solidFill>
                  <a:schemeClr val="accent6">
                    <a:lumMod val="50000"/>
                  </a:schemeClr>
                </a:solidFill>
              </a:rPr>
              <a:t>  </a:t>
            </a:r>
            <a:r>
              <a:rPr lang="en-US" sz="1900" i="1" dirty="0">
                <a:solidFill>
                  <a:schemeClr val="accent6">
                    <a:lumMod val="50000"/>
                  </a:schemeClr>
                </a:solidFill>
              </a:rPr>
              <a:t>(All same as in FY 2020, except OGEM)</a:t>
            </a:r>
          </a:p>
          <a:p>
            <a:pPr marL="342900" lvl="1" indent="-342900">
              <a:lnSpc>
                <a:spcPct val="90000"/>
              </a:lnSpc>
              <a:spcBef>
                <a:spcPts val="500"/>
              </a:spcBef>
              <a:buClr>
                <a:schemeClr val="accent6">
                  <a:lumMod val="50000"/>
                </a:schemeClr>
              </a:buClr>
              <a:buFont typeface="Calibri" panose="020F0502020204030204" pitchFamily="34" charset="0"/>
              <a:buChar char="‐"/>
              <a:tabLst>
                <a:tab pos="58738" algn="l"/>
              </a:tabLst>
            </a:pPr>
            <a:r>
              <a:rPr lang="en-US" sz="1900" dirty="0">
                <a:solidFill>
                  <a:schemeClr val="accent6">
                    <a:lumMod val="50000"/>
                  </a:schemeClr>
                </a:solidFill>
              </a:rPr>
              <a:t>Ad Valorem 				3 mills per $1,000 Value</a:t>
            </a:r>
          </a:p>
          <a:p>
            <a:pPr marL="342900" lvl="1" indent="-342900">
              <a:lnSpc>
                <a:spcPct val="90000"/>
              </a:lnSpc>
              <a:spcBef>
                <a:spcPts val="500"/>
              </a:spcBef>
              <a:buClr>
                <a:schemeClr val="accent6">
                  <a:lumMod val="50000"/>
                </a:schemeClr>
              </a:buClr>
              <a:buFont typeface="Calibri" panose="020F0502020204030204" pitchFamily="34" charset="0"/>
              <a:buChar char="‐"/>
              <a:tabLst>
                <a:tab pos="58738" algn="l"/>
              </a:tabLst>
            </a:pPr>
            <a:r>
              <a:rPr lang="en-US" sz="1900" dirty="0">
                <a:solidFill>
                  <a:schemeClr val="accent6">
                    <a:lumMod val="50000"/>
                  </a:schemeClr>
                </a:solidFill>
              </a:rPr>
              <a:t>Non-Ad Valorem: </a:t>
            </a:r>
            <a:r>
              <a:rPr lang="en-US" sz="1900" i="1" dirty="0">
                <a:solidFill>
                  <a:schemeClr val="accent6">
                    <a:lumMod val="50000"/>
                  </a:schemeClr>
                </a:solidFill>
              </a:rPr>
              <a:t>Roads &amp; Drainage	</a:t>
            </a:r>
            <a:r>
              <a:rPr lang="en-US" sz="1900" dirty="0">
                <a:solidFill>
                  <a:schemeClr val="accent6">
                    <a:lumMod val="50000"/>
                  </a:schemeClr>
                </a:solidFill>
              </a:rPr>
              <a:t>$200 per unit</a:t>
            </a:r>
          </a:p>
          <a:p>
            <a:pPr marL="342900" lvl="1" indent="-342900">
              <a:lnSpc>
                <a:spcPct val="90000"/>
              </a:lnSpc>
              <a:spcBef>
                <a:spcPts val="500"/>
              </a:spcBef>
              <a:buClr>
                <a:schemeClr val="accent6">
                  <a:lumMod val="50000"/>
                </a:schemeClr>
              </a:buClr>
              <a:buFont typeface="Calibri" panose="020F0502020204030204" pitchFamily="34" charset="0"/>
              <a:buChar char="‐"/>
              <a:tabLst>
                <a:tab pos="58738" algn="l"/>
              </a:tabLst>
            </a:pPr>
            <a:r>
              <a:rPr lang="en-US" sz="1900" dirty="0">
                <a:solidFill>
                  <a:schemeClr val="accent6">
                    <a:lumMod val="50000"/>
                  </a:schemeClr>
                </a:solidFill>
              </a:rPr>
              <a:t>Non-Ad Valorem: </a:t>
            </a:r>
            <a:r>
              <a:rPr lang="en-US" sz="1900" i="1" dirty="0">
                <a:solidFill>
                  <a:schemeClr val="accent6">
                    <a:lumMod val="50000"/>
                  </a:schemeClr>
                </a:solidFill>
              </a:rPr>
              <a:t>Solid Waste		</a:t>
            </a:r>
            <a:r>
              <a:rPr lang="en-US" sz="1900" dirty="0">
                <a:solidFill>
                  <a:schemeClr val="accent6">
                    <a:lumMod val="50000"/>
                  </a:schemeClr>
                </a:solidFill>
              </a:rPr>
              <a:t>$450 per unit</a:t>
            </a:r>
          </a:p>
          <a:p>
            <a:pPr marL="342900" lvl="1" indent="-342900">
              <a:lnSpc>
                <a:spcPct val="90000"/>
              </a:lnSpc>
              <a:spcBef>
                <a:spcPts val="500"/>
              </a:spcBef>
              <a:buClr>
                <a:schemeClr val="accent6">
                  <a:lumMod val="50000"/>
                </a:schemeClr>
              </a:buClr>
              <a:buFont typeface="Calibri" panose="020F0502020204030204" pitchFamily="34" charset="0"/>
              <a:buChar char="‐"/>
              <a:tabLst>
                <a:tab pos="58738" algn="l"/>
              </a:tabLst>
            </a:pPr>
            <a:r>
              <a:rPr lang="en-US" sz="1900" dirty="0">
                <a:solidFill>
                  <a:schemeClr val="accent6">
                    <a:lumMod val="50000"/>
                  </a:schemeClr>
                </a:solidFill>
              </a:rPr>
              <a:t>Non-Ad Valorem: </a:t>
            </a:r>
            <a:r>
              <a:rPr lang="en-US" sz="1900" i="1" dirty="0">
                <a:solidFill>
                  <a:schemeClr val="accent6">
                    <a:lumMod val="50000"/>
                  </a:schemeClr>
                </a:solidFill>
              </a:rPr>
              <a:t>OGEM Debt		</a:t>
            </a:r>
            <a:r>
              <a:rPr lang="en-US" sz="1900" dirty="0">
                <a:solidFill>
                  <a:schemeClr val="accent6">
                    <a:lumMod val="50000"/>
                  </a:schemeClr>
                </a:solidFill>
              </a:rPr>
              <a:t>Varies by unit based on bank payment schedule</a:t>
            </a:r>
          </a:p>
          <a:p>
            <a:endParaRPr lang="en-US" dirty="0"/>
          </a:p>
        </p:txBody>
      </p:sp>
    </p:spTree>
    <p:extLst>
      <p:ext uri="{BB962C8B-B14F-4D97-AF65-F5344CB8AC3E}">
        <p14:creationId xmlns:p14="http://schemas.microsoft.com/office/powerpoint/2010/main" val="2249128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D541F-8FC7-435B-BE3D-0347197F9375}"/>
              </a:ext>
            </a:extLst>
          </p:cNvPr>
          <p:cNvSpPr>
            <a:spLocks noGrp="1"/>
          </p:cNvSpPr>
          <p:nvPr>
            <p:ph type="ctrTitle"/>
          </p:nvPr>
        </p:nvSpPr>
        <p:spPr>
          <a:xfrm>
            <a:off x="1388198" y="2850727"/>
            <a:ext cx="9415604" cy="2098226"/>
          </a:xfrm>
        </p:spPr>
        <p:txBody>
          <a:bodyPr/>
          <a:lstStyle/>
          <a:p>
            <a:r>
              <a:rPr lang="en-US" sz="5000" dirty="0">
                <a:solidFill>
                  <a:schemeClr val="accent1">
                    <a:lumMod val="50000"/>
                  </a:schemeClr>
                </a:solidFill>
              </a:rPr>
              <a:t>FY 2020-2021 DETAILED BUDGET WORKSHEETS-</a:t>
            </a:r>
            <a:br>
              <a:rPr lang="en-US" sz="5000" dirty="0">
                <a:solidFill>
                  <a:schemeClr val="accent1">
                    <a:lumMod val="50000"/>
                  </a:schemeClr>
                </a:solidFill>
              </a:rPr>
            </a:br>
            <a:r>
              <a:rPr lang="en-US" sz="5000" dirty="0">
                <a:solidFill>
                  <a:schemeClr val="accent1">
                    <a:lumMod val="50000"/>
                  </a:schemeClr>
                </a:solidFill>
              </a:rPr>
              <a:t>by line item within Funds</a:t>
            </a:r>
            <a:br>
              <a:rPr lang="en-US" sz="5400" dirty="0">
                <a:solidFill>
                  <a:schemeClr val="accent1">
                    <a:lumMod val="50000"/>
                  </a:schemeClr>
                </a:solidFill>
              </a:rPr>
            </a:br>
            <a:r>
              <a:rPr lang="en-US" sz="2800" dirty="0">
                <a:solidFill>
                  <a:schemeClr val="accent1">
                    <a:lumMod val="50000"/>
                  </a:schemeClr>
                </a:solidFill>
              </a:rPr>
              <a:t>Town of Loxahatchee Groves</a:t>
            </a:r>
            <a:br>
              <a:rPr lang="en-US" sz="2800" dirty="0">
                <a:solidFill>
                  <a:schemeClr val="accent1">
                    <a:lumMod val="75000"/>
                  </a:schemeClr>
                </a:solidFill>
              </a:rPr>
            </a:br>
            <a:endParaRPr lang="en-US" sz="2800" dirty="0">
              <a:solidFill>
                <a:schemeClr val="accent1">
                  <a:lumMod val="75000"/>
                </a:schemeClr>
              </a:solidFill>
            </a:endParaRPr>
          </a:p>
        </p:txBody>
      </p:sp>
      <p:sp>
        <p:nvSpPr>
          <p:cNvPr id="3" name="Subtitle 2">
            <a:extLst>
              <a:ext uri="{FF2B5EF4-FFF2-40B4-BE49-F238E27FC236}">
                <a16:creationId xmlns:a16="http://schemas.microsoft.com/office/drawing/2014/main" id="{E6F6ECB8-26A8-450E-BE60-56E041B1957D}"/>
              </a:ext>
            </a:extLst>
          </p:cNvPr>
          <p:cNvSpPr>
            <a:spLocks noGrp="1"/>
          </p:cNvSpPr>
          <p:nvPr>
            <p:ph type="subTitle" idx="1"/>
          </p:nvPr>
        </p:nvSpPr>
        <p:spPr>
          <a:xfrm>
            <a:off x="4061666" y="5175479"/>
            <a:ext cx="6831673" cy="1086237"/>
          </a:xfrm>
        </p:spPr>
        <p:txBody>
          <a:bodyPr/>
          <a:lstStyle/>
          <a:p>
            <a:pPr algn="r"/>
            <a:r>
              <a:rPr lang="en-US" dirty="0">
                <a:solidFill>
                  <a:schemeClr val="accent1">
                    <a:lumMod val="50000"/>
                  </a:schemeClr>
                </a:solidFill>
              </a:rPr>
              <a:t>JULY 21, 2020</a:t>
            </a:r>
          </a:p>
        </p:txBody>
      </p:sp>
    </p:spTree>
    <p:extLst>
      <p:ext uri="{BB962C8B-B14F-4D97-AF65-F5344CB8AC3E}">
        <p14:creationId xmlns:p14="http://schemas.microsoft.com/office/powerpoint/2010/main" val="41797193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A79A2A-9107-4739-830C-93ECFBBD42FE}"/>
              </a:ext>
            </a:extLst>
          </p:cNvPr>
          <p:cNvSpPr>
            <a:spLocks noGrp="1"/>
          </p:cNvSpPr>
          <p:nvPr>
            <p:ph idx="1"/>
          </p:nvPr>
        </p:nvSpPr>
        <p:spPr>
          <a:xfrm>
            <a:off x="919682" y="1253331"/>
            <a:ext cx="10515600" cy="4351338"/>
          </a:xfrm>
        </p:spPr>
        <p:txBody>
          <a:bodyPr>
            <a:normAutofit/>
          </a:bodyPr>
          <a:lstStyle/>
          <a:p>
            <a:pPr marL="0" indent="0" algn="ctr">
              <a:buNone/>
            </a:pPr>
            <a:r>
              <a:rPr lang="en-US" dirty="0"/>
              <a:t>Placeholder for reformatted/inserted excel worksheet</a:t>
            </a:r>
          </a:p>
        </p:txBody>
      </p:sp>
    </p:spTree>
    <p:extLst>
      <p:ext uri="{BB962C8B-B14F-4D97-AF65-F5344CB8AC3E}">
        <p14:creationId xmlns:p14="http://schemas.microsoft.com/office/powerpoint/2010/main" val="15197943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D541F-8FC7-435B-BE3D-0347197F9375}"/>
              </a:ext>
            </a:extLst>
          </p:cNvPr>
          <p:cNvSpPr>
            <a:spLocks noGrp="1"/>
          </p:cNvSpPr>
          <p:nvPr>
            <p:ph type="ctrTitle"/>
          </p:nvPr>
        </p:nvSpPr>
        <p:spPr>
          <a:xfrm>
            <a:off x="1388198" y="3303400"/>
            <a:ext cx="9415604" cy="2098226"/>
          </a:xfrm>
        </p:spPr>
        <p:txBody>
          <a:bodyPr/>
          <a:lstStyle/>
          <a:p>
            <a:r>
              <a:rPr lang="en-US" sz="5000" dirty="0">
                <a:solidFill>
                  <a:schemeClr val="accent1">
                    <a:lumMod val="50000"/>
                  </a:schemeClr>
                </a:solidFill>
              </a:rPr>
              <a:t>Capital investment &amp; maintenance programs-</a:t>
            </a:r>
            <a:br>
              <a:rPr lang="en-US" sz="5000" dirty="0">
                <a:solidFill>
                  <a:schemeClr val="accent1">
                    <a:lumMod val="50000"/>
                  </a:schemeClr>
                </a:solidFill>
              </a:rPr>
            </a:br>
            <a:r>
              <a:rPr lang="en-US" sz="5000" dirty="0">
                <a:solidFill>
                  <a:schemeClr val="accent1">
                    <a:lumMod val="50000"/>
                  </a:schemeClr>
                </a:solidFill>
              </a:rPr>
              <a:t>annual &amp; total estimates</a:t>
            </a:r>
            <a:br>
              <a:rPr lang="en-US" sz="5400" dirty="0">
                <a:solidFill>
                  <a:schemeClr val="accent1">
                    <a:lumMod val="50000"/>
                  </a:schemeClr>
                </a:solidFill>
              </a:rPr>
            </a:br>
            <a:r>
              <a:rPr lang="en-US" sz="5000" dirty="0">
                <a:solidFill>
                  <a:schemeClr val="accent1">
                    <a:lumMod val="50000"/>
                  </a:schemeClr>
                </a:solidFill>
              </a:rPr>
              <a:t>costs FY 2021-2030</a:t>
            </a:r>
            <a:br>
              <a:rPr lang="en-US" sz="5000" dirty="0">
                <a:solidFill>
                  <a:schemeClr val="accent1">
                    <a:lumMod val="50000"/>
                  </a:schemeClr>
                </a:solidFill>
              </a:rPr>
            </a:br>
            <a:r>
              <a:rPr lang="en-US" sz="5000" dirty="0">
                <a:solidFill>
                  <a:schemeClr val="accent1">
                    <a:lumMod val="50000"/>
                  </a:schemeClr>
                </a:solidFill>
              </a:rPr>
              <a:t> </a:t>
            </a:r>
            <a:r>
              <a:rPr lang="en-US" sz="2800" dirty="0">
                <a:solidFill>
                  <a:schemeClr val="accent1">
                    <a:lumMod val="50000"/>
                  </a:schemeClr>
                </a:solidFill>
              </a:rPr>
              <a:t>Town of Loxahatchee Groves</a:t>
            </a:r>
            <a:br>
              <a:rPr lang="en-US" sz="2800" dirty="0">
                <a:solidFill>
                  <a:schemeClr val="accent1">
                    <a:lumMod val="75000"/>
                  </a:schemeClr>
                </a:solidFill>
              </a:rPr>
            </a:br>
            <a:endParaRPr lang="en-US" sz="2800" dirty="0">
              <a:solidFill>
                <a:schemeClr val="accent1">
                  <a:lumMod val="75000"/>
                </a:schemeClr>
              </a:solidFill>
            </a:endParaRPr>
          </a:p>
        </p:txBody>
      </p:sp>
      <p:sp>
        <p:nvSpPr>
          <p:cNvPr id="3" name="Subtitle 2">
            <a:extLst>
              <a:ext uri="{FF2B5EF4-FFF2-40B4-BE49-F238E27FC236}">
                <a16:creationId xmlns:a16="http://schemas.microsoft.com/office/drawing/2014/main" id="{E6F6ECB8-26A8-450E-BE60-56E041B1957D}"/>
              </a:ext>
            </a:extLst>
          </p:cNvPr>
          <p:cNvSpPr>
            <a:spLocks noGrp="1"/>
          </p:cNvSpPr>
          <p:nvPr>
            <p:ph type="subTitle" idx="1"/>
          </p:nvPr>
        </p:nvSpPr>
        <p:spPr>
          <a:xfrm>
            <a:off x="4061666" y="5175479"/>
            <a:ext cx="6831673" cy="1086237"/>
          </a:xfrm>
        </p:spPr>
        <p:txBody>
          <a:bodyPr/>
          <a:lstStyle/>
          <a:p>
            <a:pPr algn="r"/>
            <a:r>
              <a:rPr lang="en-US" dirty="0">
                <a:solidFill>
                  <a:schemeClr val="accent1">
                    <a:lumMod val="50000"/>
                  </a:schemeClr>
                </a:solidFill>
              </a:rPr>
              <a:t>JULY 21, 2020</a:t>
            </a:r>
          </a:p>
        </p:txBody>
      </p:sp>
    </p:spTree>
    <p:extLst>
      <p:ext uri="{BB962C8B-B14F-4D97-AF65-F5344CB8AC3E}">
        <p14:creationId xmlns:p14="http://schemas.microsoft.com/office/powerpoint/2010/main" val="20307813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A79A2A-9107-4739-830C-93ECFBBD42FE}"/>
              </a:ext>
            </a:extLst>
          </p:cNvPr>
          <p:cNvSpPr>
            <a:spLocks noGrp="1"/>
          </p:cNvSpPr>
          <p:nvPr>
            <p:ph idx="1"/>
          </p:nvPr>
        </p:nvSpPr>
        <p:spPr>
          <a:xfrm>
            <a:off x="919682" y="1253331"/>
            <a:ext cx="10515600" cy="4351338"/>
          </a:xfrm>
        </p:spPr>
        <p:txBody>
          <a:bodyPr>
            <a:normAutofit/>
          </a:bodyPr>
          <a:lstStyle/>
          <a:p>
            <a:pPr marL="0" indent="0" algn="ctr">
              <a:buNone/>
            </a:pPr>
            <a:r>
              <a:rPr lang="en-US" dirty="0"/>
              <a:t>Placeholder for reformatted/inserted excel worksheet</a:t>
            </a:r>
          </a:p>
        </p:txBody>
      </p:sp>
    </p:spTree>
    <p:extLst>
      <p:ext uri="{BB962C8B-B14F-4D97-AF65-F5344CB8AC3E}">
        <p14:creationId xmlns:p14="http://schemas.microsoft.com/office/powerpoint/2010/main" val="9422662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CFFB592-B112-4A4E-8C8C-9BE737B9498A}"/>
              </a:ext>
            </a:extLst>
          </p:cNvPr>
          <p:cNvGraphicFramePr>
            <a:graphicFrameLocks noGrp="1"/>
          </p:cNvGraphicFramePr>
          <p:nvPr>
            <p:extLst>
              <p:ext uri="{D42A27DB-BD31-4B8C-83A1-F6EECF244321}">
                <p14:modId xmlns:p14="http://schemas.microsoft.com/office/powerpoint/2010/main" val="9845934"/>
              </p:ext>
            </p:extLst>
          </p:nvPr>
        </p:nvGraphicFramePr>
        <p:xfrm>
          <a:off x="848033" y="1305232"/>
          <a:ext cx="9326880" cy="5331968"/>
        </p:xfrm>
        <a:graphic>
          <a:graphicData uri="http://schemas.openxmlformats.org/drawingml/2006/table">
            <a:tbl>
              <a:tblPr>
                <a:tableStyleId>{5C22544A-7EE6-4342-B048-85BDC9FD1C3A}</a:tableStyleId>
              </a:tblPr>
              <a:tblGrid>
                <a:gridCol w="82296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1097280">
                  <a:extLst>
                    <a:ext uri="{9D8B030D-6E8A-4147-A177-3AD203B41FA5}">
                      <a16:colId xmlns:a16="http://schemas.microsoft.com/office/drawing/2014/main" val="20002"/>
                    </a:ext>
                  </a:extLst>
                </a:gridCol>
                <a:gridCol w="1097280">
                  <a:extLst>
                    <a:ext uri="{9D8B030D-6E8A-4147-A177-3AD203B41FA5}">
                      <a16:colId xmlns:a16="http://schemas.microsoft.com/office/drawing/2014/main" val="20003"/>
                    </a:ext>
                  </a:extLst>
                </a:gridCol>
                <a:gridCol w="1097280">
                  <a:extLst>
                    <a:ext uri="{9D8B030D-6E8A-4147-A177-3AD203B41FA5}">
                      <a16:colId xmlns:a16="http://schemas.microsoft.com/office/drawing/2014/main" val="20004"/>
                    </a:ext>
                  </a:extLst>
                </a:gridCol>
                <a:gridCol w="1097280">
                  <a:extLst>
                    <a:ext uri="{9D8B030D-6E8A-4147-A177-3AD203B41FA5}">
                      <a16:colId xmlns:a16="http://schemas.microsoft.com/office/drawing/2014/main" val="20005"/>
                    </a:ext>
                  </a:extLst>
                </a:gridCol>
                <a:gridCol w="1097280">
                  <a:extLst>
                    <a:ext uri="{9D8B030D-6E8A-4147-A177-3AD203B41FA5}">
                      <a16:colId xmlns:a16="http://schemas.microsoft.com/office/drawing/2014/main" val="20006"/>
                    </a:ext>
                  </a:extLst>
                </a:gridCol>
                <a:gridCol w="1097280">
                  <a:extLst>
                    <a:ext uri="{9D8B030D-6E8A-4147-A177-3AD203B41FA5}">
                      <a16:colId xmlns:a16="http://schemas.microsoft.com/office/drawing/2014/main" val="20007"/>
                    </a:ext>
                  </a:extLst>
                </a:gridCol>
                <a:gridCol w="822960">
                  <a:extLst>
                    <a:ext uri="{9D8B030D-6E8A-4147-A177-3AD203B41FA5}">
                      <a16:colId xmlns:a16="http://schemas.microsoft.com/office/drawing/2014/main" val="20008"/>
                    </a:ext>
                  </a:extLst>
                </a:gridCol>
              </a:tblGrid>
              <a:tr h="275492">
                <a:tc>
                  <a:txBody>
                    <a:bodyPr/>
                    <a:lstStyle/>
                    <a:p>
                      <a:pPr marL="0" marR="0" indent="0" algn="ctr" defTabSz="914400" rtl="0" eaLnBrk="1" fontAlgn="t" latinLnBrk="0" hangingPunct="1">
                        <a:lnSpc>
                          <a:spcPct val="107000"/>
                        </a:lnSpc>
                        <a:spcBef>
                          <a:spcPts val="0"/>
                        </a:spcBef>
                        <a:spcAft>
                          <a:spcPts val="0"/>
                        </a:spcAft>
                      </a:pPr>
                      <a:r>
                        <a:rPr lang="en-US" sz="1600" b="1" kern="1200" dirty="0">
                          <a:solidFill>
                            <a:srgbClr val="385723"/>
                          </a:solidFill>
                          <a:effectLst/>
                          <a:latin typeface="Calibri" panose="020F0502020204030204" pitchFamily="34" charset="0"/>
                          <a:cs typeface="Times New Roman" panose="02020603050405020304" pitchFamily="18" charset="0"/>
                        </a:rPr>
                        <a:t>YEAR</a:t>
                      </a:r>
                    </a:p>
                  </a:txBody>
                  <a:tcPr marL="9525" marR="9525" marT="9525"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indent="0" algn="ctr" defTabSz="914400" rtl="0" eaLnBrk="1" fontAlgn="t" latinLnBrk="0" hangingPunct="1">
                        <a:lnSpc>
                          <a:spcPct val="107000"/>
                        </a:lnSpc>
                        <a:spcBef>
                          <a:spcPts val="0"/>
                        </a:spcBef>
                        <a:spcAft>
                          <a:spcPts val="0"/>
                        </a:spcAft>
                      </a:pPr>
                      <a:r>
                        <a:rPr lang="en-US" sz="1600" b="1" kern="1200" dirty="0">
                          <a:solidFill>
                            <a:srgbClr val="385723"/>
                          </a:solidFill>
                          <a:effectLst/>
                          <a:latin typeface="Calibri" panose="020F0502020204030204" pitchFamily="34" charset="0"/>
                          <a:cs typeface="Times New Roman" panose="02020603050405020304" pitchFamily="18" charset="0"/>
                        </a:rPr>
                        <a:t>VALUE</a:t>
                      </a:r>
                    </a:p>
                  </a:txBody>
                  <a:tcPr marL="9525" marR="9525" marT="9525"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indent="0" algn="ctr" defTabSz="914400" rtl="0" eaLnBrk="1" fontAlgn="t" latinLnBrk="0" hangingPunct="1">
                        <a:lnSpc>
                          <a:spcPct val="107000"/>
                        </a:lnSpc>
                        <a:spcBef>
                          <a:spcPts val="0"/>
                        </a:spcBef>
                        <a:spcAft>
                          <a:spcPts val="0"/>
                        </a:spcAft>
                      </a:pPr>
                      <a:r>
                        <a:rPr lang="en-US" sz="1600" b="1" kern="1200" dirty="0">
                          <a:solidFill>
                            <a:srgbClr val="385723"/>
                          </a:solidFill>
                          <a:effectLst/>
                          <a:latin typeface="Calibri" panose="020F0502020204030204" pitchFamily="34" charset="0"/>
                          <a:cs typeface="Times New Roman" panose="02020603050405020304" pitchFamily="18" charset="0"/>
                        </a:rPr>
                        <a:t>EXEMPTION</a:t>
                      </a:r>
                    </a:p>
                  </a:txBody>
                  <a:tcPr marL="9525" marR="9525" marT="9525"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indent="0" algn="ctr" defTabSz="914400" rtl="0" eaLnBrk="1" fontAlgn="t" latinLnBrk="0" hangingPunct="1">
                        <a:lnSpc>
                          <a:spcPct val="107000"/>
                        </a:lnSpc>
                        <a:spcBef>
                          <a:spcPts val="0"/>
                        </a:spcBef>
                        <a:spcAft>
                          <a:spcPts val="0"/>
                        </a:spcAft>
                      </a:pPr>
                      <a:r>
                        <a:rPr lang="en-US" sz="1600" b="1" kern="1200" dirty="0">
                          <a:solidFill>
                            <a:srgbClr val="385723"/>
                          </a:solidFill>
                          <a:effectLst/>
                          <a:latin typeface="Calibri" panose="020F0502020204030204" pitchFamily="34" charset="0"/>
                          <a:cs typeface="Times New Roman" panose="02020603050405020304" pitchFamily="18" charset="0"/>
                        </a:rPr>
                        <a:t>TAXABLE</a:t>
                      </a:r>
                    </a:p>
                  </a:txBody>
                  <a:tcPr marL="9525" marR="9525" marT="9525"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indent="0" algn="ctr" defTabSz="914400" rtl="0" eaLnBrk="1" fontAlgn="t" latinLnBrk="0" hangingPunct="1">
                        <a:lnSpc>
                          <a:spcPct val="107000"/>
                        </a:lnSpc>
                        <a:spcBef>
                          <a:spcPts val="0"/>
                        </a:spcBef>
                        <a:spcAft>
                          <a:spcPts val="0"/>
                        </a:spcAft>
                      </a:pPr>
                      <a:r>
                        <a:rPr lang="en-US" sz="1600" b="1" kern="1200" dirty="0">
                          <a:solidFill>
                            <a:srgbClr val="385723"/>
                          </a:solidFill>
                          <a:effectLst/>
                          <a:latin typeface="Calibri" panose="020F0502020204030204" pitchFamily="34" charset="0"/>
                          <a:cs typeface="Times New Roman" panose="02020603050405020304" pitchFamily="18" charset="0"/>
                        </a:rPr>
                        <a:t>MILLS</a:t>
                      </a:r>
                    </a:p>
                  </a:txBody>
                  <a:tcPr marL="9525" marR="9525" marT="9525"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indent="0" algn="ctr" defTabSz="914400" rtl="0" eaLnBrk="1" fontAlgn="t" latinLnBrk="0" hangingPunct="1">
                        <a:lnSpc>
                          <a:spcPct val="107000"/>
                        </a:lnSpc>
                        <a:spcBef>
                          <a:spcPts val="0"/>
                        </a:spcBef>
                        <a:spcAft>
                          <a:spcPts val="0"/>
                        </a:spcAft>
                      </a:pPr>
                      <a:r>
                        <a:rPr lang="en-US" sz="1600" b="1" kern="1200" dirty="0">
                          <a:solidFill>
                            <a:srgbClr val="385723"/>
                          </a:solidFill>
                          <a:effectLst/>
                          <a:latin typeface="Calibri" panose="020F0502020204030204" pitchFamily="34" charset="0"/>
                          <a:cs typeface="Times New Roman" panose="02020603050405020304" pitchFamily="18" charset="0"/>
                        </a:rPr>
                        <a:t>TAXES</a:t>
                      </a:r>
                    </a:p>
                  </a:txBody>
                  <a:tcPr marL="9525" marR="9525" marT="9525"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indent="0" algn="ctr" defTabSz="914400" rtl="0" eaLnBrk="1" fontAlgn="t" latinLnBrk="0" hangingPunct="1">
                        <a:lnSpc>
                          <a:spcPct val="107000"/>
                        </a:lnSpc>
                        <a:spcBef>
                          <a:spcPts val="0"/>
                        </a:spcBef>
                        <a:spcAft>
                          <a:spcPts val="0"/>
                        </a:spcAft>
                      </a:pPr>
                      <a:r>
                        <a:rPr lang="en-US" sz="1600" b="1" kern="1200" dirty="0">
                          <a:solidFill>
                            <a:srgbClr val="385723"/>
                          </a:solidFill>
                          <a:effectLst/>
                          <a:latin typeface="Calibri" panose="020F0502020204030204" pitchFamily="34" charset="0"/>
                          <a:cs typeface="Times New Roman" panose="02020603050405020304" pitchFamily="18" charset="0"/>
                        </a:rPr>
                        <a:t>SOLID WASTE</a:t>
                      </a:r>
                    </a:p>
                  </a:txBody>
                  <a:tcPr marL="9525" marR="9525" marT="9525"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indent="0" algn="ctr" defTabSz="914400" rtl="0" eaLnBrk="1" fontAlgn="t" latinLnBrk="0" hangingPunct="1">
                        <a:lnSpc>
                          <a:spcPct val="107000"/>
                        </a:lnSpc>
                        <a:spcBef>
                          <a:spcPts val="0"/>
                        </a:spcBef>
                        <a:spcAft>
                          <a:spcPts val="0"/>
                        </a:spcAft>
                      </a:pPr>
                      <a:r>
                        <a:rPr lang="en-US" sz="1600" b="1" kern="1200" dirty="0">
                          <a:solidFill>
                            <a:srgbClr val="385723"/>
                          </a:solidFill>
                          <a:effectLst/>
                          <a:latin typeface="Calibri" panose="020F0502020204030204" pitchFamily="34" charset="0"/>
                          <a:cs typeface="Times New Roman" panose="02020603050405020304" pitchFamily="18" charset="0"/>
                        </a:rPr>
                        <a:t>TOTAL</a:t>
                      </a:r>
                    </a:p>
                  </a:txBody>
                  <a:tcPr marL="9525" marR="9525" marT="9525"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indent="0" algn="ctr" defTabSz="914400" rtl="0" eaLnBrk="1" fontAlgn="t" latinLnBrk="0" hangingPunct="1">
                        <a:lnSpc>
                          <a:spcPct val="107000"/>
                        </a:lnSpc>
                        <a:spcBef>
                          <a:spcPts val="0"/>
                        </a:spcBef>
                        <a:spcAft>
                          <a:spcPts val="0"/>
                        </a:spcAft>
                      </a:pPr>
                      <a:r>
                        <a:rPr lang="en-US" sz="1600" b="1" kern="1200" dirty="0">
                          <a:solidFill>
                            <a:srgbClr val="385723"/>
                          </a:solidFill>
                          <a:effectLst/>
                          <a:latin typeface="Calibri" panose="020F0502020204030204" pitchFamily="34" charset="0"/>
                          <a:cs typeface="Times New Roman" panose="02020603050405020304" pitchFamily="18" charset="0"/>
                        </a:rPr>
                        <a:t>CHANGE</a:t>
                      </a:r>
                    </a:p>
                  </a:txBody>
                  <a:tcPr marL="9525" marR="9525" marT="9525"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10000"/>
                  </a:ext>
                </a:extLst>
              </a:tr>
              <a:tr h="320040">
                <a:tc>
                  <a:txBody>
                    <a:bodyPr/>
                    <a:lstStyle/>
                    <a:p>
                      <a:pPr algn="ctr" fontAlgn="t"/>
                      <a:r>
                        <a:rPr lang="en-US" sz="1400" u="none" strike="noStrike">
                          <a:solidFill>
                            <a:schemeClr val="accent6">
                              <a:lumMod val="50000"/>
                            </a:schemeClr>
                          </a:solidFill>
                          <a:effectLst/>
                          <a:latin typeface="+mn-lt"/>
                        </a:rPr>
                        <a:t>2007</a:t>
                      </a:r>
                      <a:endParaRPr lang="en-US" sz="1400" b="0" i="0" u="none" strike="noStrike">
                        <a:solidFill>
                          <a:schemeClr val="accent6">
                            <a:lumMod val="50000"/>
                          </a:schemeClr>
                        </a:solidFill>
                        <a:effectLst/>
                        <a:latin typeface="+mn-lt"/>
                      </a:endParaRPr>
                    </a:p>
                  </a:txBody>
                  <a:tcPr marL="9525" marR="9525" marT="9525" marB="0" anchor="ctr">
                    <a:lnT w="12700" cap="flat" cmpd="sng" algn="ctr">
                      <a:solidFill>
                        <a:schemeClr val="accent4">
                          <a:lumMod val="75000"/>
                        </a:schemeClr>
                      </a:solidFill>
                      <a:prstDash val="solid"/>
                      <a:round/>
                      <a:headEnd type="none" w="med" len="med"/>
                      <a:tailEnd type="none" w="med" len="med"/>
                    </a:lnT>
                    <a:noFill/>
                  </a:tcPr>
                </a:tc>
                <a:tc>
                  <a:txBody>
                    <a:bodyPr/>
                    <a:lstStyle/>
                    <a:p>
                      <a:pPr algn="ctr" fontAlgn="t"/>
                      <a:r>
                        <a:rPr lang="en-US" sz="1400" u="none" strike="noStrike" dirty="0">
                          <a:solidFill>
                            <a:schemeClr val="accent6">
                              <a:lumMod val="50000"/>
                            </a:schemeClr>
                          </a:solidFill>
                          <a:effectLst/>
                          <a:latin typeface="+mn-lt"/>
                        </a:rPr>
                        <a:t>$155,007 </a:t>
                      </a:r>
                      <a:endParaRPr lang="en-US" sz="1400" b="0" i="0" u="none" strike="noStrike" dirty="0">
                        <a:solidFill>
                          <a:schemeClr val="accent6">
                            <a:lumMod val="50000"/>
                          </a:schemeClr>
                        </a:solidFill>
                        <a:effectLst/>
                        <a:latin typeface="+mn-lt"/>
                      </a:endParaRPr>
                    </a:p>
                  </a:txBody>
                  <a:tcPr marL="9525" marR="9525" marT="9525" marB="0" anchor="ctr">
                    <a:lnT w="12700" cap="flat" cmpd="sng" algn="ctr">
                      <a:solidFill>
                        <a:schemeClr val="accent4">
                          <a:lumMod val="75000"/>
                        </a:schemeClr>
                      </a:solidFill>
                      <a:prstDash val="solid"/>
                      <a:round/>
                      <a:headEnd type="none" w="med" len="med"/>
                      <a:tailEnd type="none" w="med" len="med"/>
                    </a:lnT>
                    <a:noFill/>
                  </a:tcPr>
                </a:tc>
                <a:tc>
                  <a:txBody>
                    <a:bodyPr/>
                    <a:lstStyle/>
                    <a:p>
                      <a:pPr algn="ctr" fontAlgn="t"/>
                      <a:r>
                        <a:rPr lang="en-US" sz="1400" u="none" strike="noStrike" dirty="0">
                          <a:solidFill>
                            <a:schemeClr val="accent6">
                              <a:lumMod val="50000"/>
                            </a:schemeClr>
                          </a:solidFill>
                          <a:effectLst/>
                          <a:latin typeface="+mn-lt"/>
                        </a:rPr>
                        <a:t>($25,000)</a:t>
                      </a:r>
                      <a:endParaRPr lang="en-US" sz="1400" b="0" i="0" u="none" strike="noStrike" dirty="0">
                        <a:solidFill>
                          <a:schemeClr val="accent6">
                            <a:lumMod val="50000"/>
                          </a:schemeClr>
                        </a:solidFill>
                        <a:effectLst/>
                        <a:latin typeface="+mn-lt"/>
                      </a:endParaRPr>
                    </a:p>
                  </a:txBody>
                  <a:tcPr marL="9525" marR="9525" marT="9525" marB="0" anchor="ctr">
                    <a:lnT w="12700" cap="flat" cmpd="sng" algn="ctr">
                      <a:solidFill>
                        <a:schemeClr val="accent4">
                          <a:lumMod val="75000"/>
                        </a:schemeClr>
                      </a:solidFill>
                      <a:prstDash val="solid"/>
                      <a:round/>
                      <a:headEnd type="none" w="med" len="med"/>
                      <a:tailEnd type="none" w="med" len="med"/>
                    </a:lnT>
                    <a:noFill/>
                  </a:tcPr>
                </a:tc>
                <a:tc>
                  <a:txBody>
                    <a:bodyPr/>
                    <a:lstStyle/>
                    <a:p>
                      <a:pPr algn="ctr" fontAlgn="t"/>
                      <a:r>
                        <a:rPr lang="en-US" sz="1400" u="none" strike="noStrike">
                          <a:solidFill>
                            <a:schemeClr val="accent6">
                              <a:lumMod val="50000"/>
                            </a:schemeClr>
                          </a:solidFill>
                          <a:effectLst/>
                          <a:latin typeface="+mn-lt"/>
                        </a:rPr>
                        <a:t>$130,007 </a:t>
                      </a:r>
                      <a:endParaRPr lang="en-US" sz="1400" b="0" i="0" u="none" strike="noStrike">
                        <a:solidFill>
                          <a:schemeClr val="accent6">
                            <a:lumMod val="50000"/>
                          </a:schemeClr>
                        </a:solidFill>
                        <a:effectLst/>
                        <a:latin typeface="+mn-lt"/>
                      </a:endParaRPr>
                    </a:p>
                  </a:txBody>
                  <a:tcPr marL="9525" marR="9525" marT="9525" marB="0" anchor="ctr">
                    <a:lnT w="12700" cap="flat" cmpd="sng" algn="ctr">
                      <a:solidFill>
                        <a:schemeClr val="accent4">
                          <a:lumMod val="75000"/>
                        </a:schemeClr>
                      </a:solidFill>
                      <a:prstDash val="solid"/>
                      <a:round/>
                      <a:headEnd type="none" w="med" len="med"/>
                      <a:tailEnd type="none" w="med" len="med"/>
                    </a:lnT>
                    <a:noFill/>
                  </a:tcPr>
                </a:tc>
                <a:tc>
                  <a:txBody>
                    <a:bodyPr/>
                    <a:lstStyle/>
                    <a:p>
                      <a:pPr algn="ctr" fontAlgn="t"/>
                      <a:r>
                        <a:rPr lang="en-US" sz="1400" u="none" strike="noStrike" dirty="0">
                          <a:solidFill>
                            <a:schemeClr val="accent6">
                              <a:lumMod val="50000"/>
                            </a:schemeClr>
                          </a:solidFill>
                          <a:effectLst/>
                          <a:latin typeface="+mn-lt"/>
                        </a:rPr>
                        <a:t>1.5000</a:t>
                      </a:r>
                      <a:endParaRPr lang="en-US" sz="1400" b="0" i="0" u="none" strike="noStrike" dirty="0">
                        <a:solidFill>
                          <a:schemeClr val="accent6">
                            <a:lumMod val="50000"/>
                          </a:schemeClr>
                        </a:solidFill>
                        <a:effectLst/>
                        <a:latin typeface="+mn-lt"/>
                      </a:endParaRPr>
                    </a:p>
                  </a:txBody>
                  <a:tcPr marL="9525" marR="9525" marT="9525" marB="0" anchor="ctr">
                    <a:lnT w="12700" cap="flat" cmpd="sng" algn="ctr">
                      <a:solidFill>
                        <a:schemeClr val="accent4">
                          <a:lumMod val="75000"/>
                        </a:schemeClr>
                      </a:solidFill>
                      <a:prstDash val="solid"/>
                      <a:round/>
                      <a:headEnd type="none" w="med" len="med"/>
                      <a:tailEnd type="none" w="med" len="med"/>
                    </a:lnT>
                    <a:noFill/>
                  </a:tcPr>
                </a:tc>
                <a:tc>
                  <a:txBody>
                    <a:bodyPr/>
                    <a:lstStyle/>
                    <a:p>
                      <a:pPr algn="ctr" fontAlgn="t"/>
                      <a:r>
                        <a:rPr lang="en-US" sz="1400" u="none" strike="noStrike">
                          <a:solidFill>
                            <a:schemeClr val="accent6">
                              <a:lumMod val="50000"/>
                            </a:schemeClr>
                          </a:solidFill>
                          <a:effectLst/>
                          <a:latin typeface="+mn-lt"/>
                        </a:rPr>
                        <a:t>$195.01 </a:t>
                      </a:r>
                      <a:endParaRPr lang="en-US" sz="1400" b="0" i="0" u="none" strike="noStrike">
                        <a:solidFill>
                          <a:schemeClr val="accent6">
                            <a:lumMod val="50000"/>
                          </a:schemeClr>
                        </a:solidFill>
                        <a:effectLst/>
                        <a:latin typeface="+mn-lt"/>
                      </a:endParaRPr>
                    </a:p>
                  </a:txBody>
                  <a:tcPr marL="9525" marR="9525" marT="9525" marB="0" anchor="ctr">
                    <a:lnT w="12700" cap="flat" cmpd="sng" algn="ctr">
                      <a:solidFill>
                        <a:schemeClr val="accent4">
                          <a:lumMod val="75000"/>
                        </a:schemeClr>
                      </a:solidFill>
                      <a:prstDash val="solid"/>
                      <a:round/>
                      <a:headEnd type="none" w="med" len="med"/>
                      <a:tailEnd type="none" w="med" len="med"/>
                    </a:lnT>
                    <a:noFill/>
                  </a:tcPr>
                </a:tc>
                <a:tc>
                  <a:txBody>
                    <a:bodyPr/>
                    <a:lstStyle/>
                    <a:p>
                      <a:pPr algn="ctr" fontAlgn="t"/>
                      <a:r>
                        <a:rPr lang="en-US" sz="1400" u="none" strike="noStrike">
                          <a:solidFill>
                            <a:schemeClr val="accent6">
                              <a:lumMod val="50000"/>
                            </a:schemeClr>
                          </a:solidFill>
                          <a:effectLst/>
                          <a:latin typeface="+mn-lt"/>
                        </a:rPr>
                        <a:t>$0.00 </a:t>
                      </a:r>
                      <a:endParaRPr lang="en-US" sz="1400" b="0" i="0" u="none" strike="noStrike">
                        <a:solidFill>
                          <a:schemeClr val="accent6">
                            <a:lumMod val="50000"/>
                          </a:schemeClr>
                        </a:solidFill>
                        <a:effectLst/>
                        <a:latin typeface="+mn-lt"/>
                      </a:endParaRPr>
                    </a:p>
                  </a:txBody>
                  <a:tcPr marL="9525" marR="9525" marT="9525" marB="0" anchor="ctr">
                    <a:lnT w="12700" cap="flat" cmpd="sng" algn="ctr">
                      <a:solidFill>
                        <a:schemeClr val="accent4">
                          <a:lumMod val="75000"/>
                        </a:schemeClr>
                      </a:solidFill>
                      <a:prstDash val="solid"/>
                      <a:round/>
                      <a:headEnd type="none" w="med" len="med"/>
                      <a:tailEnd type="none" w="med" len="med"/>
                    </a:lnT>
                    <a:noFill/>
                  </a:tcPr>
                </a:tc>
                <a:tc>
                  <a:txBody>
                    <a:bodyPr/>
                    <a:lstStyle/>
                    <a:p>
                      <a:pPr algn="ctr" fontAlgn="t"/>
                      <a:r>
                        <a:rPr lang="en-US" sz="1400" u="none" strike="noStrike">
                          <a:solidFill>
                            <a:schemeClr val="accent6">
                              <a:lumMod val="50000"/>
                            </a:schemeClr>
                          </a:solidFill>
                          <a:effectLst/>
                          <a:latin typeface="+mn-lt"/>
                        </a:rPr>
                        <a:t>$195.01 </a:t>
                      </a:r>
                      <a:endParaRPr lang="en-US" sz="1400" b="0" i="0" u="none" strike="noStrike">
                        <a:solidFill>
                          <a:schemeClr val="accent6">
                            <a:lumMod val="50000"/>
                          </a:schemeClr>
                        </a:solidFill>
                        <a:effectLst/>
                        <a:latin typeface="+mn-lt"/>
                      </a:endParaRPr>
                    </a:p>
                  </a:txBody>
                  <a:tcPr marL="9525" marR="9525" marT="9525" marB="0" anchor="ctr">
                    <a:lnT w="12700" cap="flat" cmpd="sng" algn="ctr">
                      <a:solidFill>
                        <a:schemeClr val="accent4">
                          <a:lumMod val="75000"/>
                        </a:schemeClr>
                      </a:solidFill>
                      <a:prstDash val="solid"/>
                      <a:round/>
                      <a:headEnd type="none" w="med" len="med"/>
                      <a:tailEnd type="none" w="med" len="med"/>
                    </a:lnT>
                    <a:noFill/>
                  </a:tcPr>
                </a:tc>
                <a:tc>
                  <a:txBody>
                    <a:bodyPr/>
                    <a:lstStyle/>
                    <a:p>
                      <a:pPr algn="r" fontAlgn="t"/>
                      <a:r>
                        <a:rPr lang="en-US" sz="1400" u="none" strike="noStrike" dirty="0">
                          <a:solidFill>
                            <a:schemeClr val="accent6">
                              <a:lumMod val="50000"/>
                            </a:schemeClr>
                          </a:solidFill>
                          <a:effectLst/>
                          <a:latin typeface="+mn-lt"/>
                        </a:rPr>
                        <a:t> </a:t>
                      </a:r>
                      <a:endParaRPr lang="en-US" sz="1400" b="0" i="0" u="none" strike="noStrike" dirty="0">
                        <a:solidFill>
                          <a:schemeClr val="accent6">
                            <a:lumMod val="50000"/>
                          </a:schemeClr>
                        </a:solidFill>
                        <a:effectLst/>
                        <a:latin typeface="+mn-lt"/>
                      </a:endParaRPr>
                    </a:p>
                  </a:txBody>
                  <a:tcPr marL="9525" marR="9525" marT="9525" marB="0" anchor="ctr">
                    <a:lnT w="12700" cap="flat" cmpd="sng" algn="ctr">
                      <a:solidFill>
                        <a:schemeClr val="accent4">
                          <a:lumMod val="75000"/>
                        </a:schemeClr>
                      </a:solidFill>
                      <a:prstDash val="solid"/>
                      <a:round/>
                      <a:headEnd type="none" w="med" len="med"/>
                      <a:tailEnd type="none" w="med" len="med"/>
                    </a:lnT>
                    <a:noFill/>
                  </a:tcPr>
                </a:tc>
                <a:extLst>
                  <a:ext uri="{0D108BD9-81ED-4DB2-BD59-A6C34878D82A}">
                    <a16:rowId xmlns:a16="http://schemas.microsoft.com/office/drawing/2014/main" val="10001"/>
                  </a:ext>
                </a:extLst>
              </a:tr>
              <a:tr h="320040">
                <a:tc>
                  <a:txBody>
                    <a:bodyPr/>
                    <a:lstStyle/>
                    <a:p>
                      <a:pPr algn="ctr" fontAlgn="t"/>
                      <a:r>
                        <a:rPr lang="en-US" sz="1400" u="none" strike="noStrike" dirty="0">
                          <a:solidFill>
                            <a:schemeClr val="accent6">
                              <a:lumMod val="50000"/>
                            </a:schemeClr>
                          </a:solidFill>
                          <a:effectLst/>
                          <a:latin typeface="+mn-lt"/>
                        </a:rPr>
                        <a:t>2008</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$159,657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dirty="0">
                          <a:solidFill>
                            <a:schemeClr val="accent6">
                              <a:lumMod val="50000"/>
                            </a:schemeClr>
                          </a:solidFill>
                          <a:effectLst/>
                          <a:latin typeface="+mn-lt"/>
                        </a:rPr>
                        <a:t>($25,000)</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dirty="0">
                          <a:solidFill>
                            <a:schemeClr val="accent6">
                              <a:lumMod val="50000"/>
                            </a:schemeClr>
                          </a:solidFill>
                          <a:effectLst/>
                          <a:latin typeface="+mn-lt"/>
                        </a:rPr>
                        <a:t>$134,657 </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dirty="0">
                          <a:solidFill>
                            <a:schemeClr val="accent6">
                              <a:lumMod val="50000"/>
                            </a:schemeClr>
                          </a:solidFill>
                          <a:effectLst/>
                          <a:latin typeface="+mn-lt"/>
                        </a:rPr>
                        <a:t>1.5000</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dirty="0">
                          <a:solidFill>
                            <a:schemeClr val="accent6">
                              <a:lumMod val="50000"/>
                            </a:schemeClr>
                          </a:solidFill>
                          <a:effectLst/>
                          <a:latin typeface="+mn-lt"/>
                        </a:rPr>
                        <a:t>$201.99 </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dirty="0">
                          <a:solidFill>
                            <a:schemeClr val="accent6">
                              <a:lumMod val="50000"/>
                            </a:schemeClr>
                          </a:solidFill>
                          <a:effectLst/>
                          <a:latin typeface="+mn-lt"/>
                        </a:rPr>
                        <a:t>$372.73 </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$574.72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r" fontAlgn="t"/>
                      <a:r>
                        <a:rPr lang="en-US" sz="1400" u="none" strike="noStrike" dirty="0">
                          <a:solidFill>
                            <a:schemeClr val="accent6">
                              <a:lumMod val="50000"/>
                            </a:schemeClr>
                          </a:solidFill>
                          <a:effectLst/>
                          <a:latin typeface="+mn-lt"/>
                        </a:rPr>
                        <a:t> </a:t>
                      </a:r>
                      <a:endParaRPr lang="en-US" sz="1400" b="0" i="0" u="none" strike="noStrike" dirty="0">
                        <a:solidFill>
                          <a:schemeClr val="accent6">
                            <a:lumMod val="50000"/>
                          </a:schemeClr>
                        </a:solidFill>
                        <a:effectLst/>
                        <a:latin typeface="+mn-lt"/>
                      </a:endParaRPr>
                    </a:p>
                  </a:txBody>
                  <a:tcPr marL="9525" marR="9525" marT="9525" marB="0" anchor="ctr">
                    <a:noFill/>
                  </a:tcPr>
                </a:tc>
                <a:extLst>
                  <a:ext uri="{0D108BD9-81ED-4DB2-BD59-A6C34878D82A}">
                    <a16:rowId xmlns:a16="http://schemas.microsoft.com/office/drawing/2014/main" val="10002"/>
                  </a:ext>
                </a:extLst>
              </a:tr>
              <a:tr h="320040">
                <a:tc>
                  <a:txBody>
                    <a:bodyPr/>
                    <a:lstStyle/>
                    <a:p>
                      <a:pPr algn="ctr" fontAlgn="t"/>
                      <a:r>
                        <a:rPr lang="en-US" sz="1400" u="none" strike="noStrike">
                          <a:solidFill>
                            <a:schemeClr val="accent6">
                              <a:lumMod val="50000"/>
                            </a:schemeClr>
                          </a:solidFill>
                          <a:effectLst/>
                          <a:latin typeface="+mn-lt"/>
                        </a:rPr>
                        <a:t>2009</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dirty="0">
                          <a:solidFill>
                            <a:schemeClr val="accent6">
                              <a:lumMod val="50000"/>
                            </a:schemeClr>
                          </a:solidFill>
                          <a:effectLst/>
                          <a:latin typeface="+mn-lt"/>
                        </a:rPr>
                        <a:t>$159,817 </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dirty="0">
                          <a:solidFill>
                            <a:schemeClr val="accent6">
                              <a:lumMod val="50000"/>
                            </a:schemeClr>
                          </a:solidFill>
                          <a:effectLst/>
                          <a:latin typeface="+mn-lt"/>
                        </a:rPr>
                        <a:t>($50,000)</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$109,817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dirty="0">
                          <a:solidFill>
                            <a:schemeClr val="accent6">
                              <a:lumMod val="50000"/>
                            </a:schemeClr>
                          </a:solidFill>
                          <a:effectLst/>
                          <a:latin typeface="+mn-lt"/>
                        </a:rPr>
                        <a:t>1.4000</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dirty="0">
                          <a:solidFill>
                            <a:schemeClr val="accent6">
                              <a:lumMod val="50000"/>
                            </a:schemeClr>
                          </a:solidFill>
                          <a:effectLst/>
                          <a:latin typeface="+mn-lt"/>
                        </a:rPr>
                        <a:t>$153.74 </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dirty="0">
                          <a:solidFill>
                            <a:schemeClr val="accent6">
                              <a:lumMod val="50000"/>
                            </a:schemeClr>
                          </a:solidFill>
                          <a:effectLst/>
                          <a:latin typeface="+mn-lt"/>
                        </a:rPr>
                        <a:t>$372.73 </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$526.47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r" fontAlgn="t"/>
                      <a:r>
                        <a:rPr lang="en-US" sz="1400" u="none" strike="noStrike" dirty="0">
                          <a:solidFill>
                            <a:schemeClr val="accent6">
                              <a:lumMod val="50000"/>
                            </a:schemeClr>
                          </a:solidFill>
                          <a:effectLst/>
                          <a:latin typeface="+mn-lt"/>
                        </a:rPr>
                        <a:t>($48.24)</a:t>
                      </a:r>
                      <a:endParaRPr lang="en-US" sz="1400" b="0" i="0" u="none" strike="noStrike" dirty="0">
                        <a:solidFill>
                          <a:schemeClr val="accent6">
                            <a:lumMod val="50000"/>
                          </a:schemeClr>
                        </a:solidFill>
                        <a:effectLst/>
                        <a:latin typeface="+mn-lt"/>
                      </a:endParaRPr>
                    </a:p>
                  </a:txBody>
                  <a:tcPr marL="9525" marR="9525" marT="9525" marB="0" anchor="ctr">
                    <a:noFill/>
                  </a:tcPr>
                </a:tc>
                <a:extLst>
                  <a:ext uri="{0D108BD9-81ED-4DB2-BD59-A6C34878D82A}">
                    <a16:rowId xmlns:a16="http://schemas.microsoft.com/office/drawing/2014/main" val="10003"/>
                  </a:ext>
                </a:extLst>
              </a:tr>
              <a:tr h="320040">
                <a:tc>
                  <a:txBody>
                    <a:bodyPr/>
                    <a:lstStyle/>
                    <a:p>
                      <a:pPr algn="ctr" fontAlgn="t"/>
                      <a:r>
                        <a:rPr lang="en-US" sz="1400" u="none" strike="noStrike" dirty="0">
                          <a:solidFill>
                            <a:schemeClr val="accent6">
                              <a:lumMod val="50000"/>
                            </a:schemeClr>
                          </a:solidFill>
                          <a:effectLst/>
                          <a:latin typeface="+mn-lt"/>
                        </a:rPr>
                        <a:t>2010</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$164,132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($50,000)</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$114,132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1.4000</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$159.78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dirty="0">
                          <a:solidFill>
                            <a:schemeClr val="accent6">
                              <a:lumMod val="50000"/>
                            </a:schemeClr>
                          </a:solidFill>
                          <a:effectLst/>
                          <a:latin typeface="+mn-lt"/>
                        </a:rPr>
                        <a:t>$372.73 </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dirty="0">
                          <a:solidFill>
                            <a:schemeClr val="accent6">
                              <a:lumMod val="50000"/>
                            </a:schemeClr>
                          </a:solidFill>
                          <a:effectLst/>
                          <a:latin typeface="+mn-lt"/>
                        </a:rPr>
                        <a:t>$532.51 </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r" fontAlgn="t"/>
                      <a:r>
                        <a:rPr lang="en-US" sz="1400" u="none" strike="noStrike" dirty="0">
                          <a:solidFill>
                            <a:schemeClr val="accent6">
                              <a:lumMod val="50000"/>
                            </a:schemeClr>
                          </a:solidFill>
                          <a:effectLst/>
                          <a:latin typeface="+mn-lt"/>
                        </a:rPr>
                        <a:t>$6.04 </a:t>
                      </a:r>
                      <a:endParaRPr lang="en-US" sz="1400" b="0" i="0" u="none" strike="noStrike" dirty="0">
                        <a:solidFill>
                          <a:schemeClr val="accent6">
                            <a:lumMod val="50000"/>
                          </a:schemeClr>
                        </a:solidFill>
                        <a:effectLst/>
                        <a:latin typeface="+mn-lt"/>
                      </a:endParaRPr>
                    </a:p>
                  </a:txBody>
                  <a:tcPr marL="9525" marR="9525" marT="9525" marB="0" anchor="ctr">
                    <a:noFill/>
                  </a:tcPr>
                </a:tc>
                <a:extLst>
                  <a:ext uri="{0D108BD9-81ED-4DB2-BD59-A6C34878D82A}">
                    <a16:rowId xmlns:a16="http://schemas.microsoft.com/office/drawing/2014/main" val="10004"/>
                  </a:ext>
                </a:extLst>
              </a:tr>
              <a:tr h="320040">
                <a:tc>
                  <a:txBody>
                    <a:bodyPr/>
                    <a:lstStyle/>
                    <a:p>
                      <a:pPr algn="ctr" fontAlgn="t"/>
                      <a:r>
                        <a:rPr lang="en-US" sz="1400" u="none" strike="noStrike" dirty="0">
                          <a:solidFill>
                            <a:schemeClr val="accent6">
                              <a:lumMod val="50000"/>
                            </a:schemeClr>
                          </a:solidFill>
                          <a:effectLst/>
                          <a:latin typeface="+mn-lt"/>
                        </a:rPr>
                        <a:t>2011</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$166,594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($50,000)</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$116,594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1.2000</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$139.91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$372.73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$512.64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r" fontAlgn="t"/>
                      <a:r>
                        <a:rPr lang="en-US" sz="1400" u="none" strike="noStrike" dirty="0">
                          <a:solidFill>
                            <a:schemeClr val="accent6">
                              <a:lumMod val="50000"/>
                            </a:schemeClr>
                          </a:solidFill>
                          <a:effectLst/>
                          <a:latin typeface="+mn-lt"/>
                        </a:rPr>
                        <a:t>($19.87)</a:t>
                      </a:r>
                      <a:endParaRPr lang="en-US" sz="1400" b="0" i="0" u="none" strike="noStrike" dirty="0">
                        <a:solidFill>
                          <a:schemeClr val="accent6">
                            <a:lumMod val="50000"/>
                          </a:schemeClr>
                        </a:solidFill>
                        <a:effectLst/>
                        <a:latin typeface="+mn-lt"/>
                      </a:endParaRPr>
                    </a:p>
                  </a:txBody>
                  <a:tcPr marL="9525" marR="9525" marT="9525" marB="0" anchor="ctr">
                    <a:noFill/>
                  </a:tcPr>
                </a:tc>
                <a:extLst>
                  <a:ext uri="{0D108BD9-81ED-4DB2-BD59-A6C34878D82A}">
                    <a16:rowId xmlns:a16="http://schemas.microsoft.com/office/drawing/2014/main" val="10005"/>
                  </a:ext>
                </a:extLst>
              </a:tr>
              <a:tr h="320040">
                <a:tc>
                  <a:txBody>
                    <a:bodyPr/>
                    <a:lstStyle/>
                    <a:p>
                      <a:pPr algn="ctr" fontAlgn="t"/>
                      <a:r>
                        <a:rPr lang="en-US" sz="1400" u="none" strike="noStrike" dirty="0">
                          <a:solidFill>
                            <a:schemeClr val="accent6">
                              <a:lumMod val="50000"/>
                            </a:schemeClr>
                          </a:solidFill>
                          <a:effectLst/>
                          <a:latin typeface="+mn-lt"/>
                        </a:rPr>
                        <a:t>2012</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$171,592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($50,000)</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$121,592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1.2000</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$145.91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$274.89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$420.80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r" fontAlgn="t"/>
                      <a:r>
                        <a:rPr lang="en-US" sz="1400" u="none" strike="noStrike" dirty="0">
                          <a:solidFill>
                            <a:schemeClr val="accent6">
                              <a:lumMod val="50000"/>
                            </a:schemeClr>
                          </a:solidFill>
                          <a:effectLst/>
                          <a:latin typeface="+mn-lt"/>
                        </a:rPr>
                        <a:t>($91.84)</a:t>
                      </a:r>
                      <a:endParaRPr lang="en-US" sz="1400" b="0" i="0" u="none" strike="noStrike" dirty="0">
                        <a:solidFill>
                          <a:schemeClr val="accent6">
                            <a:lumMod val="50000"/>
                          </a:schemeClr>
                        </a:solidFill>
                        <a:effectLst/>
                        <a:latin typeface="+mn-lt"/>
                      </a:endParaRPr>
                    </a:p>
                  </a:txBody>
                  <a:tcPr marL="9525" marR="9525" marT="9525" marB="0" anchor="ctr">
                    <a:noFill/>
                  </a:tcPr>
                </a:tc>
                <a:extLst>
                  <a:ext uri="{0D108BD9-81ED-4DB2-BD59-A6C34878D82A}">
                    <a16:rowId xmlns:a16="http://schemas.microsoft.com/office/drawing/2014/main" val="10006"/>
                  </a:ext>
                </a:extLst>
              </a:tr>
              <a:tr h="320040">
                <a:tc>
                  <a:txBody>
                    <a:bodyPr/>
                    <a:lstStyle/>
                    <a:p>
                      <a:pPr algn="ctr" fontAlgn="t"/>
                      <a:r>
                        <a:rPr lang="en-US" sz="1400" u="none" strike="noStrike" dirty="0">
                          <a:solidFill>
                            <a:schemeClr val="accent6">
                              <a:lumMod val="50000"/>
                            </a:schemeClr>
                          </a:solidFill>
                          <a:effectLst/>
                          <a:latin typeface="+mn-lt"/>
                        </a:rPr>
                        <a:t>2013</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$174,509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($50,000)</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$124,509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1.2000</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$149.41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$344.37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$493.78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r" fontAlgn="t"/>
                      <a:r>
                        <a:rPr lang="en-US" sz="1400" u="none" strike="noStrike" dirty="0">
                          <a:solidFill>
                            <a:schemeClr val="accent6">
                              <a:lumMod val="50000"/>
                            </a:schemeClr>
                          </a:solidFill>
                          <a:effectLst/>
                          <a:latin typeface="+mn-lt"/>
                        </a:rPr>
                        <a:t>$72.98 </a:t>
                      </a:r>
                      <a:endParaRPr lang="en-US" sz="1400" b="0" i="0" u="none" strike="noStrike" dirty="0">
                        <a:solidFill>
                          <a:schemeClr val="accent6">
                            <a:lumMod val="50000"/>
                          </a:schemeClr>
                        </a:solidFill>
                        <a:effectLst/>
                        <a:latin typeface="+mn-lt"/>
                      </a:endParaRPr>
                    </a:p>
                  </a:txBody>
                  <a:tcPr marL="9525" marR="9525" marT="9525" marB="0" anchor="ctr">
                    <a:noFill/>
                  </a:tcPr>
                </a:tc>
                <a:extLst>
                  <a:ext uri="{0D108BD9-81ED-4DB2-BD59-A6C34878D82A}">
                    <a16:rowId xmlns:a16="http://schemas.microsoft.com/office/drawing/2014/main" val="10007"/>
                  </a:ext>
                </a:extLst>
              </a:tr>
              <a:tr h="320040">
                <a:tc>
                  <a:txBody>
                    <a:bodyPr/>
                    <a:lstStyle/>
                    <a:p>
                      <a:pPr algn="ctr" fontAlgn="t"/>
                      <a:r>
                        <a:rPr lang="en-US" sz="1400" u="none" strike="noStrike" dirty="0">
                          <a:solidFill>
                            <a:schemeClr val="accent6">
                              <a:lumMod val="50000"/>
                            </a:schemeClr>
                          </a:solidFill>
                          <a:effectLst/>
                          <a:latin typeface="+mn-lt"/>
                        </a:rPr>
                        <a:t>2014</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$177,543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($50,000)</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$127,543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1.2000</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$153.05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$344.10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$497.15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r" fontAlgn="t"/>
                      <a:r>
                        <a:rPr lang="en-US" sz="1400" u="none" strike="noStrike" dirty="0">
                          <a:solidFill>
                            <a:schemeClr val="accent6">
                              <a:lumMod val="50000"/>
                            </a:schemeClr>
                          </a:solidFill>
                          <a:effectLst/>
                          <a:latin typeface="+mn-lt"/>
                        </a:rPr>
                        <a:t>$3.37 </a:t>
                      </a:r>
                      <a:endParaRPr lang="en-US" sz="1400" b="0" i="0" u="none" strike="noStrike" dirty="0">
                        <a:solidFill>
                          <a:schemeClr val="accent6">
                            <a:lumMod val="50000"/>
                          </a:schemeClr>
                        </a:solidFill>
                        <a:effectLst/>
                        <a:latin typeface="+mn-lt"/>
                      </a:endParaRPr>
                    </a:p>
                  </a:txBody>
                  <a:tcPr marL="9525" marR="9525" marT="9525" marB="0" anchor="ctr">
                    <a:noFill/>
                  </a:tcPr>
                </a:tc>
                <a:extLst>
                  <a:ext uri="{0D108BD9-81ED-4DB2-BD59-A6C34878D82A}">
                    <a16:rowId xmlns:a16="http://schemas.microsoft.com/office/drawing/2014/main" val="10008"/>
                  </a:ext>
                </a:extLst>
              </a:tr>
              <a:tr h="320040">
                <a:tc>
                  <a:txBody>
                    <a:bodyPr/>
                    <a:lstStyle/>
                    <a:p>
                      <a:pPr algn="ctr" fontAlgn="t"/>
                      <a:r>
                        <a:rPr lang="en-US" sz="1400" u="none" strike="noStrike" dirty="0">
                          <a:solidFill>
                            <a:schemeClr val="accent6">
                              <a:lumMod val="50000"/>
                            </a:schemeClr>
                          </a:solidFill>
                          <a:effectLst/>
                          <a:latin typeface="+mn-lt"/>
                        </a:rPr>
                        <a:t>2015</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$189,949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($50,000)</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$139,949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dirty="0">
                          <a:solidFill>
                            <a:schemeClr val="accent6">
                              <a:lumMod val="50000"/>
                            </a:schemeClr>
                          </a:solidFill>
                          <a:effectLst/>
                          <a:latin typeface="+mn-lt"/>
                        </a:rPr>
                        <a:t>1.4718</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$205.98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dirty="0">
                          <a:solidFill>
                            <a:schemeClr val="accent6">
                              <a:lumMod val="50000"/>
                            </a:schemeClr>
                          </a:solidFill>
                          <a:effectLst/>
                          <a:latin typeface="+mn-lt"/>
                        </a:rPr>
                        <a:t>$256.27 </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$462.25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r" fontAlgn="t"/>
                      <a:r>
                        <a:rPr lang="en-US" sz="1400" u="none" strike="noStrike" dirty="0">
                          <a:solidFill>
                            <a:schemeClr val="accent6">
                              <a:lumMod val="50000"/>
                            </a:schemeClr>
                          </a:solidFill>
                          <a:effectLst/>
                          <a:latin typeface="+mn-lt"/>
                        </a:rPr>
                        <a:t>($34.90)</a:t>
                      </a:r>
                      <a:endParaRPr lang="en-US" sz="1400" b="0" i="0" u="none" strike="noStrike" dirty="0">
                        <a:solidFill>
                          <a:schemeClr val="accent6">
                            <a:lumMod val="50000"/>
                          </a:schemeClr>
                        </a:solidFill>
                        <a:effectLst/>
                        <a:latin typeface="+mn-lt"/>
                      </a:endParaRPr>
                    </a:p>
                  </a:txBody>
                  <a:tcPr marL="9525" marR="9525" marT="9525" marB="0" anchor="ctr">
                    <a:noFill/>
                  </a:tcPr>
                </a:tc>
                <a:extLst>
                  <a:ext uri="{0D108BD9-81ED-4DB2-BD59-A6C34878D82A}">
                    <a16:rowId xmlns:a16="http://schemas.microsoft.com/office/drawing/2014/main" val="10009"/>
                  </a:ext>
                </a:extLst>
              </a:tr>
              <a:tr h="320040">
                <a:tc>
                  <a:txBody>
                    <a:bodyPr/>
                    <a:lstStyle/>
                    <a:p>
                      <a:pPr algn="ctr" fontAlgn="t"/>
                      <a:r>
                        <a:rPr lang="en-US" sz="1400" u="none" strike="noStrike" dirty="0">
                          <a:solidFill>
                            <a:schemeClr val="accent6">
                              <a:lumMod val="50000"/>
                            </a:schemeClr>
                          </a:solidFill>
                          <a:effectLst/>
                          <a:latin typeface="+mn-lt"/>
                        </a:rPr>
                        <a:t>2016</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$192,561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($50,000)</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$142,561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1.4718</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$209.82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$256.27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$466.09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r" fontAlgn="t"/>
                      <a:r>
                        <a:rPr lang="en-US" sz="1400" u="none" strike="noStrike" dirty="0">
                          <a:solidFill>
                            <a:schemeClr val="accent6">
                              <a:lumMod val="50000"/>
                            </a:schemeClr>
                          </a:solidFill>
                          <a:effectLst/>
                          <a:latin typeface="+mn-lt"/>
                        </a:rPr>
                        <a:t>$3.84 </a:t>
                      </a:r>
                      <a:endParaRPr lang="en-US" sz="1400" b="0" i="0" u="none" strike="noStrike" dirty="0">
                        <a:solidFill>
                          <a:schemeClr val="accent6">
                            <a:lumMod val="50000"/>
                          </a:schemeClr>
                        </a:solidFill>
                        <a:effectLst/>
                        <a:latin typeface="+mn-lt"/>
                      </a:endParaRPr>
                    </a:p>
                  </a:txBody>
                  <a:tcPr marL="9525" marR="9525" marT="9525" marB="0" anchor="ctr">
                    <a:noFill/>
                  </a:tcPr>
                </a:tc>
                <a:extLst>
                  <a:ext uri="{0D108BD9-81ED-4DB2-BD59-A6C34878D82A}">
                    <a16:rowId xmlns:a16="http://schemas.microsoft.com/office/drawing/2014/main" val="10010"/>
                  </a:ext>
                </a:extLst>
              </a:tr>
              <a:tr h="320040">
                <a:tc>
                  <a:txBody>
                    <a:bodyPr/>
                    <a:lstStyle/>
                    <a:p>
                      <a:pPr algn="ctr" fontAlgn="t"/>
                      <a:r>
                        <a:rPr lang="en-US" sz="1400" u="none" strike="noStrike">
                          <a:solidFill>
                            <a:schemeClr val="accent6">
                              <a:lumMod val="50000"/>
                            </a:schemeClr>
                          </a:solidFill>
                          <a:effectLst/>
                          <a:latin typeface="+mn-lt"/>
                        </a:rPr>
                        <a:t>2017</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$195,085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($50,000)</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$145,085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2.1500</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$311.93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$256.27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dirty="0">
                          <a:solidFill>
                            <a:schemeClr val="accent6">
                              <a:lumMod val="50000"/>
                            </a:schemeClr>
                          </a:solidFill>
                          <a:effectLst/>
                          <a:latin typeface="+mn-lt"/>
                        </a:rPr>
                        <a:t>$568.20 </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r" fontAlgn="t"/>
                      <a:r>
                        <a:rPr lang="en-US" sz="1400" u="none" strike="noStrike" dirty="0">
                          <a:solidFill>
                            <a:schemeClr val="accent6">
                              <a:lumMod val="50000"/>
                            </a:schemeClr>
                          </a:solidFill>
                          <a:effectLst/>
                          <a:latin typeface="+mn-lt"/>
                        </a:rPr>
                        <a:t>$102.11 </a:t>
                      </a:r>
                      <a:endParaRPr lang="en-US" sz="1400" b="0" i="0" u="none" strike="noStrike" dirty="0">
                        <a:solidFill>
                          <a:schemeClr val="accent6">
                            <a:lumMod val="50000"/>
                          </a:schemeClr>
                        </a:solidFill>
                        <a:effectLst/>
                        <a:latin typeface="+mn-lt"/>
                      </a:endParaRPr>
                    </a:p>
                  </a:txBody>
                  <a:tcPr marL="9525" marR="9525" marT="9525" marB="0" anchor="ctr">
                    <a:noFill/>
                  </a:tcPr>
                </a:tc>
                <a:extLst>
                  <a:ext uri="{0D108BD9-81ED-4DB2-BD59-A6C34878D82A}">
                    <a16:rowId xmlns:a16="http://schemas.microsoft.com/office/drawing/2014/main" val="10011"/>
                  </a:ext>
                </a:extLst>
              </a:tr>
              <a:tr h="320040">
                <a:tc>
                  <a:txBody>
                    <a:bodyPr/>
                    <a:lstStyle/>
                    <a:p>
                      <a:pPr algn="ctr" fontAlgn="t"/>
                      <a:r>
                        <a:rPr lang="en-US" sz="1400" u="none" strike="noStrike" dirty="0">
                          <a:solidFill>
                            <a:schemeClr val="accent6">
                              <a:lumMod val="50000"/>
                            </a:schemeClr>
                          </a:solidFill>
                          <a:effectLst/>
                          <a:latin typeface="+mn-lt"/>
                        </a:rPr>
                        <a:t>2018</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dirty="0">
                          <a:solidFill>
                            <a:schemeClr val="accent6">
                              <a:lumMod val="50000"/>
                            </a:schemeClr>
                          </a:solidFill>
                          <a:effectLst/>
                          <a:latin typeface="+mn-lt"/>
                        </a:rPr>
                        <a:t>$197,953 </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($50,000)</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$147,953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3.0000</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$443.86 </a:t>
                      </a:r>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a:solidFill>
                            <a:schemeClr val="accent6">
                              <a:lumMod val="50000"/>
                            </a:schemeClr>
                          </a:solidFill>
                          <a:effectLst/>
                          <a:latin typeface="+mn-lt"/>
                        </a:rPr>
                        <a:t>$426.00 </a:t>
                      </a:r>
                      <a:endParaRPr lang="en-US" sz="1400" b="1" i="0" u="none" strike="noStrike">
                        <a:solidFill>
                          <a:schemeClr val="accent6">
                            <a:lumMod val="50000"/>
                          </a:schemeClr>
                        </a:solidFill>
                        <a:effectLst/>
                        <a:latin typeface="+mn-lt"/>
                      </a:endParaRPr>
                    </a:p>
                  </a:txBody>
                  <a:tcPr marL="9525" marR="9525" marT="9525" marB="0" anchor="ctr">
                    <a:noFill/>
                  </a:tcPr>
                </a:tc>
                <a:tc>
                  <a:txBody>
                    <a:bodyPr/>
                    <a:lstStyle/>
                    <a:p>
                      <a:pPr algn="ctr" fontAlgn="t"/>
                      <a:r>
                        <a:rPr lang="en-US" sz="1400" u="none" strike="noStrike" dirty="0">
                          <a:solidFill>
                            <a:schemeClr val="accent6">
                              <a:lumMod val="50000"/>
                            </a:schemeClr>
                          </a:solidFill>
                          <a:effectLst/>
                          <a:latin typeface="+mn-lt"/>
                        </a:rPr>
                        <a:t>$869.86 </a:t>
                      </a:r>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r" fontAlgn="t"/>
                      <a:r>
                        <a:rPr lang="en-US" sz="1400" u="none" strike="noStrike" dirty="0">
                          <a:solidFill>
                            <a:schemeClr val="accent6">
                              <a:lumMod val="50000"/>
                            </a:schemeClr>
                          </a:solidFill>
                          <a:effectLst/>
                          <a:latin typeface="+mn-lt"/>
                        </a:rPr>
                        <a:t>$301.66 </a:t>
                      </a:r>
                      <a:endParaRPr lang="en-US" sz="1400" b="0" i="0" u="none" strike="noStrike" dirty="0">
                        <a:solidFill>
                          <a:schemeClr val="accent6">
                            <a:lumMod val="50000"/>
                          </a:schemeClr>
                        </a:solidFill>
                        <a:effectLst/>
                        <a:latin typeface="+mn-lt"/>
                      </a:endParaRPr>
                    </a:p>
                  </a:txBody>
                  <a:tcPr marL="9525" marR="9525" marT="9525" marB="0" anchor="ctr">
                    <a:noFill/>
                  </a:tcPr>
                </a:tc>
                <a:extLst>
                  <a:ext uri="{0D108BD9-81ED-4DB2-BD59-A6C34878D82A}">
                    <a16:rowId xmlns:a16="http://schemas.microsoft.com/office/drawing/2014/main" val="10012"/>
                  </a:ext>
                </a:extLst>
              </a:tr>
              <a:tr h="320040">
                <a:tc>
                  <a:txBody>
                    <a:bodyPr/>
                    <a:lstStyle/>
                    <a:p>
                      <a:pPr algn="ctr" fontAlgn="t"/>
                      <a:r>
                        <a:rPr lang="en-US" sz="1400" b="0" i="0" u="none" strike="noStrike" dirty="0">
                          <a:solidFill>
                            <a:schemeClr val="accent6">
                              <a:lumMod val="50000"/>
                            </a:schemeClr>
                          </a:solidFill>
                          <a:effectLst/>
                          <a:latin typeface="+mn-lt"/>
                        </a:rPr>
                        <a:t>2019</a:t>
                      </a:r>
                    </a:p>
                  </a:txBody>
                  <a:tcPr marL="9525" marR="9525" marT="9525" marB="0" anchor="ctr">
                    <a:noFill/>
                  </a:tcPr>
                </a:tc>
                <a:tc>
                  <a:txBody>
                    <a:bodyPr/>
                    <a:lstStyle/>
                    <a:p>
                      <a:pPr algn="ctr" fontAlgn="t"/>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endParaRPr lang="en-US" sz="1400" b="1" i="0" u="none" strike="noStrike">
                        <a:solidFill>
                          <a:schemeClr val="accent6">
                            <a:lumMod val="50000"/>
                          </a:schemeClr>
                        </a:solidFill>
                        <a:effectLst/>
                        <a:latin typeface="+mn-lt"/>
                      </a:endParaRPr>
                    </a:p>
                  </a:txBody>
                  <a:tcPr marL="9525" marR="9525" marT="9525" marB="0" anchor="ctr">
                    <a:noFill/>
                  </a:tcPr>
                </a:tc>
                <a:tc>
                  <a:txBody>
                    <a:bodyPr/>
                    <a:lstStyle/>
                    <a:p>
                      <a:pPr algn="ctr" fontAlgn="t"/>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r" fontAlgn="t"/>
                      <a:endParaRPr lang="en-US" sz="1400" b="0" i="0" u="none" strike="noStrike" dirty="0">
                        <a:solidFill>
                          <a:schemeClr val="accent6">
                            <a:lumMod val="50000"/>
                          </a:schemeClr>
                        </a:solidFill>
                        <a:effectLst/>
                        <a:latin typeface="+mn-lt"/>
                      </a:endParaRPr>
                    </a:p>
                  </a:txBody>
                  <a:tcPr marL="9525" marR="9525" marT="9525" marB="0" anchor="ctr">
                    <a:noFill/>
                  </a:tcPr>
                </a:tc>
                <a:extLst>
                  <a:ext uri="{0D108BD9-81ED-4DB2-BD59-A6C34878D82A}">
                    <a16:rowId xmlns:a16="http://schemas.microsoft.com/office/drawing/2014/main" val="2184340458"/>
                  </a:ext>
                </a:extLst>
              </a:tr>
              <a:tr h="320040">
                <a:tc>
                  <a:txBody>
                    <a:bodyPr/>
                    <a:lstStyle/>
                    <a:p>
                      <a:pPr algn="ctr" fontAlgn="t"/>
                      <a:r>
                        <a:rPr lang="en-US" sz="1400" b="0" i="0" u="none" strike="noStrike" dirty="0">
                          <a:solidFill>
                            <a:schemeClr val="accent6">
                              <a:lumMod val="50000"/>
                            </a:schemeClr>
                          </a:solidFill>
                          <a:effectLst/>
                          <a:latin typeface="+mn-lt"/>
                        </a:rPr>
                        <a:t>2020</a:t>
                      </a:r>
                    </a:p>
                  </a:txBody>
                  <a:tcPr marL="9525" marR="9525" marT="9525" marB="0" anchor="ctr">
                    <a:noFill/>
                  </a:tcPr>
                </a:tc>
                <a:tc>
                  <a:txBody>
                    <a:bodyPr/>
                    <a:lstStyle/>
                    <a:p>
                      <a:pPr algn="ctr" fontAlgn="t"/>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endParaRPr lang="en-US" sz="1400" b="0" i="0" u="none" strike="noStrike">
                        <a:solidFill>
                          <a:schemeClr val="accent6">
                            <a:lumMod val="50000"/>
                          </a:schemeClr>
                        </a:solidFill>
                        <a:effectLst/>
                        <a:latin typeface="+mn-lt"/>
                      </a:endParaRPr>
                    </a:p>
                  </a:txBody>
                  <a:tcPr marL="9525" marR="9525" marT="9525" marB="0" anchor="ctr">
                    <a:noFill/>
                  </a:tcPr>
                </a:tc>
                <a:tc>
                  <a:txBody>
                    <a:bodyPr/>
                    <a:lstStyle/>
                    <a:p>
                      <a:pPr algn="ctr" fontAlgn="t"/>
                      <a:endParaRPr lang="en-US" sz="1400" b="1" i="0" u="none" strike="noStrike" dirty="0">
                        <a:solidFill>
                          <a:schemeClr val="accent6">
                            <a:lumMod val="50000"/>
                          </a:schemeClr>
                        </a:solidFill>
                        <a:effectLst/>
                        <a:latin typeface="+mn-lt"/>
                      </a:endParaRPr>
                    </a:p>
                  </a:txBody>
                  <a:tcPr marL="9525" marR="9525" marT="9525" marB="0" anchor="ctr">
                    <a:noFill/>
                  </a:tcPr>
                </a:tc>
                <a:tc>
                  <a:txBody>
                    <a:bodyPr/>
                    <a:lstStyle/>
                    <a:p>
                      <a:pPr algn="ctr" fontAlgn="t"/>
                      <a:endParaRPr lang="en-US" sz="1400" b="0" i="0" u="none" strike="noStrike" dirty="0">
                        <a:solidFill>
                          <a:schemeClr val="accent6">
                            <a:lumMod val="50000"/>
                          </a:schemeClr>
                        </a:solidFill>
                        <a:effectLst/>
                        <a:latin typeface="+mn-lt"/>
                      </a:endParaRPr>
                    </a:p>
                  </a:txBody>
                  <a:tcPr marL="9525" marR="9525" marT="9525" marB="0" anchor="ctr">
                    <a:noFill/>
                  </a:tcPr>
                </a:tc>
                <a:tc>
                  <a:txBody>
                    <a:bodyPr/>
                    <a:lstStyle/>
                    <a:p>
                      <a:pPr algn="r" fontAlgn="t"/>
                      <a:endParaRPr lang="en-US" sz="1400" b="0" i="0" u="none" strike="noStrike" dirty="0">
                        <a:solidFill>
                          <a:schemeClr val="accent6">
                            <a:lumMod val="50000"/>
                          </a:schemeClr>
                        </a:solidFill>
                        <a:effectLst/>
                        <a:latin typeface="+mn-lt"/>
                      </a:endParaRPr>
                    </a:p>
                  </a:txBody>
                  <a:tcPr marL="9525" marR="9525" marT="9525" marB="0" anchor="ctr">
                    <a:noFill/>
                  </a:tcPr>
                </a:tc>
                <a:extLst>
                  <a:ext uri="{0D108BD9-81ED-4DB2-BD59-A6C34878D82A}">
                    <a16:rowId xmlns:a16="http://schemas.microsoft.com/office/drawing/2014/main" val="239122709"/>
                  </a:ext>
                </a:extLst>
              </a:tr>
              <a:tr h="320040">
                <a:tc>
                  <a:txBody>
                    <a:bodyPr/>
                    <a:lstStyle/>
                    <a:p>
                      <a:pPr algn="ctr" fontAlgn="t"/>
                      <a:r>
                        <a:rPr lang="en-US" sz="1400" b="0" i="0" u="none" strike="noStrike" dirty="0">
                          <a:solidFill>
                            <a:schemeClr val="accent6">
                              <a:lumMod val="50000"/>
                            </a:schemeClr>
                          </a:solidFill>
                          <a:effectLst/>
                          <a:latin typeface="+mn-lt"/>
                        </a:rPr>
                        <a:t>2021</a:t>
                      </a:r>
                    </a:p>
                  </a:txBody>
                  <a:tcPr marL="9525" marR="9525" marT="9525" marB="0" anchor="ctr">
                    <a:lnB w="19050" cap="flat" cmpd="sng" algn="ctr">
                      <a:solidFill>
                        <a:schemeClr val="accent4">
                          <a:lumMod val="75000"/>
                        </a:schemeClr>
                      </a:solidFill>
                      <a:prstDash val="solid"/>
                      <a:round/>
                      <a:headEnd type="none" w="med" len="med"/>
                      <a:tailEnd type="none" w="med" len="med"/>
                    </a:lnB>
                    <a:noFill/>
                  </a:tcPr>
                </a:tc>
                <a:tc>
                  <a:txBody>
                    <a:bodyPr/>
                    <a:lstStyle/>
                    <a:p>
                      <a:pPr algn="ctr" fontAlgn="t"/>
                      <a:endParaRPr lang="en-US" sz="1400" b="0" i="0" u="none" strike="noStrike">
                        <a:solidFill>
                          <a:schemeClr val="accent6">
                            <a:lumMod val="50000"/>
                          </a:schemeClr>
                        </a:solidFill>
                        <a:effectLst/>
                        <a:latin typeface="+mn-lt"/>
                      </a:endParaRPr>
                    </a:p>
                  </a:txBody>
                  <a:tcPr marL="9525" marR="9525" marT="9525" marB="0" anchor="ctr">
                    <a:lnB w="19050" cap="flat" cmpd="sng" algn="ctr">
                      <a:solidFill>
                        <a:schemeClr val="accent4">
                          <a:lumMod val="75000"/>
                        </a:schemeClr>
                      </a:solidFill>
                      <a:prstDash val="solid"/>
                      <a:round/>
                      <a:headEnd type="none" w="med" len="med"/>
                      <a:tailEnd type="none" w="med" len="med"/>
                    </a:lnB>
                    <a:noFill/>
                  </a:tcPr>
                </a:tc>
                <a:tc>
                  <a:txBody>
                    <a:bodyPr/>
                    <a:lstStyle/>
                    <a:p>
                      <a:pPr algn="ctr" fontAlgn="t"/>
                      <a:endParaRPr lang="en-US" sz="1400" b="0" i="0" u="none" strike="noStrike">
                        <a:solidFill>
                          <a:schemeClr val="accent6">
                            <a:lumMod val="50000"/>
                          </a:schemeClr>
                        </a:solidFill>
                        <a:effectLst/>
                        <a:latin typeface="+mn-lt"/>
                      </a:endParaRPr>
                    </a:p>
                  </a:txBody>
                  <a:tcPr marL="9525" marR="9525" marT="9525" marB="0" anchor="ctr">
                    <a:lnB w="19050" cap="flat" cmpd="sng" algn="ctr">
                      <a:solidFill>
                        <a:schemeClr val="accent4">
                          <a:lumMod val="75000"/>
                        </a:schemeClr>
                      </a:solidFill>
                      <a:prstDash val="solid"/>
                      <a:round/>
                      <a:headEnd type="none" w="med" len="med"/>
                      <a:tailEnd type="none" w="med" len="med"/>
                    </a:lnB>
                    <a:noFill/>
                  </a:tcPr>
                </a:tc>
                <a:tc>
                  <a:txBody>
                    <a:bodyPr/>
                    <a:lstStyle/>
                    <a:p>
                      <a:pPr algn="ctr" fontAlgn="t"/>
                      <a:endParaRPr lang="en-US" sz="1400" b="0" i="0" u="none" strike="noStrike">
                        <a:solidFill>
                          <a:schemeClr val="accent6">
                            <a:lumMod val="50000"/>
                          </a:schemeClr>
                        </a:solidFill>
                        <a:effectLst/>
                        <a:latin typeface="+mn-lt"/>
                      </a:endParaRPr>
                    </a:p>
                  </a:txBody>
                  <a:tcPr marL="9525" marR="9525" marT="9525" marB="0" anchor="ctr">
                    <a:lnB w="19050" cap="flat" cmpd="sng" algn="ctr">
                      <a:solidFill>
                        <a:schemeClr val="accent4">
                          <a:lumMod val="75000"/>
                        </a:schemeClr>
                      </a:solidFill>
                      <a:prstDash val="solid"/>
                      <a:round/>
                      <a:headEnd type="none" w="med" len="med"/>
                      <a:tailEnd type="none" w="med" len="med"/>
                    </a:lnB>
                    <a:noFill/>
                  </a:tcPr>
                </a:tc>
                <a:tc>
                  <a:txBody>
                    <a:bodyPr/>
                    <a:lstStyle/>
                    <a:p>
                      <a:pPr algn="ctr" fontAlgn="t"/>
                      <a:endParaRPr lang="en-US" sz="1400" b="0" i="0" u="none" strike="noStrike">
                        <a:solidFill>
                          <a:schemeClr val="accent6">
                            <a:lumMod val="50000"/>
                          </a:schemeClr>
                        </a:solidFill>
                        <a:effectLst/>
                        <a:latin typeface="+mn-lt"/>
                      </a:endParaRPr>
                    </a:p>
                  </a:txBody>
                  <a:tcPr marL="9525" marR="9525" marT="9525" marB="0" anchor="ctr">
                    <a:lnB w="19050" cap="flat" cmpd="sng" algn="ctr">
                      <a:solidFill>
                        <a:schemeClr val="accent4">
                          <a:lumMod val="75000"/>
                        </a:schemeClr>
                      </a:solidFill>
                      <a:prstDash val="solid"/>
                      <a:round/>
                      <a:headEnd type="none" w="med" len="med"/>
                      <a:tailEnd type="none" w="med" len="med"/>
                    </a:lnB>
                    <a:noFill/>
                  </a:tcPr>
                </a:tc>
                <a:tc>
                  <a:txBody>
                    <a:bodyPr/>
                    <a:lstStyle/>
                    <a:p>
                      <a:pPr algn="ctr" fontAlgn="t"/>
                      <a:endParaRPr lang="en-US" sz="1400" b="0" i="0" u="none" strike="noStrike">
                        <a:solidFill>
                          <a:schemeClr val="accent6">
                            <a:lumMod val="50000"/>
                          </a:schemeClr>
                        </a:solidFill>
                        <a:effectLst/>
                        <a:latin typeface="+mn-lt"/>
                      </a:endParaRPr>
                    </a:p>
                  </a:txBody>
                  <a:tcPr marL="9525" marR="9525" marT="9525" marB="0" anchor="ctr">
                    <a:lnB w="19050" cap="flat" cmpd="sng" algn="ctr">
                      <a:solidFill>
                        <a:schemeClr val="accent4">
                          <a:lumMod val="75000"/>
                        </a:schemeClr>
                      </a:solidFill>
                      <a:prstDash val="solid"/>
                      <a:round/>
                      <a:headEnd type="none" w="med" len="med"/>
                      <a:tailEnd type="none" w="med" len="med"/>
                    </a:lnB>
                    <a:noFill/>
                  </a:tcPr>
                </a:tc>
                <a:tc>
                  <a:txBody>
                    <a:bodyPr/>
                    <a:lstStyle/>
                    <a:p>
                      <a:pPr algn="ctr" fontAlgn="t"/>
                      <a:endParaRPr lang="en-US" sz="1400" b="1" i="0" u="none" strike="noStrike">
                        <a:solidFill>
                          <a:schemeClr val="accent6">
                            <a:lumMod val="50000"/>
                          </a:schemeClr>
                        </a:solidFill>
                        <a:effectLst/>
                        <a:latin typeface="+mn-lt"/>
                      </a:endParaRPr>
                    </a:p>
                  </a:txBody>
                  <a:tcPr marL="9525" marR="9525" marT="9525" marB="0" anchor="ctr">
                    <a:lnB w="19050" cap="flat" cmpd="sng" algn="ctr">
                      <a:solidFill>
                        <a:schemeClr val="accent4">
                          <a:lumMod val="75000"/>
                        </a:schemeClr>
                      </a:solidFill>
                      <a:prstDash val="solid"/>
                      <a:round/>
                      <a:headEnd type="none" w="med" len="med"/>
                      <a:tailEnd type="none" w="med" len="med"/>
                    </a:lnB>
                    <a:noFill/>
                  </a:tcPr>
                </a:tc>
                <a:tc>
                  <a:txBody>
                    <a:bodyPr/>
                    <a:lstStyle/>
                    <a:p>
                      <a:pPr algn="ctr" fontAlgn="t"/>
                      <a:endParaRPr lang="en-US" sz="1400" b="0" i="0" u="none" strike="noStrike" dirty="0">
                        <a:solidFill>
                          <a:schemeClr val="accent6">
                            <a:lumMod val="50000"/>
                          </a:schemeClr>
                        </a:solidFill>
                        <a:effectLst/>
                        <a:latin typeface="+mn-lt"/>
                      </a:endParaRPr>
                    </a:p>
                  </a:txBody>
                  <a:tcPr marL="9525" marR="9525" marT="9525" marB="0" anchor="ctr">
                    <a:lnB w="19050" cap="flat" cmpd="sng" algn="ctr">
                      <a:solidFill>
                        <a:schemeClr val="accent4">
                          <a:lumMod val="75000"/>
                        </a:schemeClr>
                      </a:solidFill>
                      <a:prstDash val="solid"/>
                      <a:round/>
                      <a:headEnd type="none" w="med" len="med"/>
                      <a:tailEnd type="none" w="med" len="med"/>
                    </a:lnB>
                    <a:noFill/>
                  </a:tcPr>
                </a:tc>
                <a:tc>
                  <a:txBody>
                    <a:bodyPr/>
                    <a:lstStyle/>
                    <a:p>
                      <a:pPr algn="r" fontAlgn="t"/>
                      <a:endParaRPr lang="en-US" sz="1400" b="0" i="0" u="none" strike="noStrike" dirty="0">
                        <a:solidFill>
                          <a:schemeClr val="accent6">
                            <a:lumMod val="50000"/>
                          </a:schemeClr>
                        </a:solidFill>
                        <a:effectLst/>
                        <a:latin typeface="+mn-lt"/>
                      </a:endParaRPr>
                    </a:p>
                  </a:txBody>
                  <a:tcPr marL="9525" marR="9525" marT="9525" marB="0" anchor="ctr">
                    <a:lnB w="1905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251906795"/>
                  </a:ext>
                </a:extLst>
              </a:tr>
            </a:tbl>
          </a:graphicData>
        </a:graphic>
      </p:graphicFrame>
      <p:sp>
        <p:nvSpPr>
          <p:cNvPr id="5" name="Title 1">
            <a:extLst>
              <a:ext uri="{FF2B5EF4-FFF2-40B4-BE49-F238E27FC236}">
                <a16:creationId xmlns:a16="http://schemas.microsoft.com/office/drawing/2014/main" id="{CE99F194-7570-4CBE-8C0D-186F88427C8D}"/>
              </a:ext>
            </a:extLst>
          </p:cNvPr>
          <p:cNvSpPr>
            <a:spLocks noGrp="1"/>
          </p:cNvSpPr>
          <p:nvPr>
            <p:ph type="title"/>
          </p:nvPr>
        </p:nvSpPr>
        <p:spPr>
          <a:xfrm>
            <a:off x="808703" y="320880"/>
            <a:ext cx="10515600" cy="1325563"/>
          </a:xfrm>
        </p:spPr>
        <p:txBody>
          <a:bodyPr>
            <a:normAutofit/>
          </a:bodyPr>
          <a:lstStyle/>
          <a:p>
            <a:r>
              <a:rPr lang="en-US" sz="4000" b="1" dirty="0">
                <a:solidFill>
                  <a:schemeClr val="accent6">
                    <a:lumMod val="75000"/>
                  </a:schemeClr>
                </a:solidFill>
              </a:rPr>
              <a:t>NON-AG SINGLE FAMILY 5-ACRE HOMESTEAD</a:t>
            </a:r>
            <a:br>
              <a:rPr lang="en-US" dirty="0"/>
            </a:br>
            <a:endParaRPr lang="en-US" dirty="0"/>
          </a:p>
        </p:txBody>
      </p:sp>
      <p:grpSp>
        <p:nvGrpSpPr>
          <p:cNvPr id="6" name="Group 5">
            <a:extLst>
              <a:ext uri="{FF2B5EF4-FFF2-40B4-BE49-F238E27FC236}">
                <a16:creationId xmlns:a16="http://schemas.microsoft.com/office/drawing/2014/main" id="{8AEA1132-63C1-46DA-8ED1-6EF06F79E360}"/>
              </a:ext>
            </a:extLst>
          </p:cNvPr>
          <p:cNvGrpSpPr/>
          <p:nvPr/>
        </p:nvGrpSpPr>
        <p:grpSpPr>
          <a:xfrm>
            <a:off x="838200" y="1015841"/>
            <a:ext cx="9235440" cy="12065"/>
            <a:chOff x="0" y="0"/>
            <a:chExt cx="6632543" cy="12192"/>
          </a:xfrm>
        </p:grpSpPr>
        <p:sp>
          <p:nvSpPr>
            <p:cNvPr id="7" name="Shape 8225">
              <a:extLst>
                <a:ext uri="{FF2B5EF4-FFF2-40B4-BE49-F238E27FC236}">
                  <a16:creationId xmlns:a16="http://schemas.microsoft.com/office/drawing/2014/main" id="{435BFCB0-B35C-404A-B1E6-E0967AF3047B}"/>
                </a:ext>
              </a:extLst>
            </p:cNvPr>
            <p:cNvSpPr/>
            <p:nvPr/>
          </p:nvSpPr>
          <p:spPr>
            <a:xfrm>
              <a:off x="0" y="0"/>
              <a:ext cx="6632543"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spTree>
    <p:extLst>
      <p:ext uri="{BB962C8B-B14F-4D97-AF65-F5344CB8AC3E}">
        <p14:creationId xmlns:p14="http://schemas.microsoft.com/office/powerpoint/2010/main" val="40068320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D541F-8FC7-435B-BE3D-0347197F9375}"/>
              </a:ext>
            </a:extLst>
          </p:cNvPr>
          <p:cNvSpPr>
            <a:spLocks noGrp="1"/>
          </p:cNvSpPr>
          <p:nvPr>
            <p:ph type="ctrTitle"/>
          </p:nvPr>
        </p:nvSpPr>
        <p:spPr>
          <a:xfrm>
            <a:off x="1976088" y="2398054"/>
            <a:ext cx="8361229" cy="2098226"/>
          </a:xfrm>
        </p:spPr>
        <p:txBody>
          <a:bodyPr/>
          <a:lstStyle/>
          <a:p>
            <a:r>
              <a:rPr lang="en-US" sz="5400" dirty="0">
                <a:solidFill>
                  <a:schemeClr val="accent1">
                    <a:lumMod val="50000"/>
                  </a:schemeClr>
                </a:solidFill>
              </a:rPr>
              <a:t>REVENUE &amp; EXPENDITURE ANALYSIS</a:t>
            </a:r>
            <a:br>
              <a:rPr lang="en-US" sz="5400" dirty="0">
                <a:solidFill>
                  <a:schemeClr val="accent1">
                    <a:lumMod val="50000"/>
                  </a:schemeClr>
                </a:solidFill>
              </a:rPr>
            </a:br>
            <a:r>
              <a:rPr lang="en-US" sz="2800" dirty="0">
                <a:solidFill>
                  <a:schemeClr val="accent1">
                    <a:lumMod val="50000"/>
                  </a:schemeClr>
                </a:solidFill>
              </a:rPr>
              <a:t>Town of Loxahatchee Groves</a:t>
            </a:r>
            <a:br>
              <a:rPr lang="en-US" sz="2800" dirty="0">
                <a:solidFill>
                  <a:schemeClr val="accent1">
                    <a:lumMod val="75000"/>
                  </a:schemeClr>
                </a:solidFill>
              </a:rPr>
            </a:br>
            <a:endParaRPr lang="en-US" sz="2800" dirty="0">
              <a:solidFill>
                <a:schemeClr val="accent1">
                  <a:lumMod val="75000"/>
                </a:schemeClr>
              </a:solidFill>
            </a:endParaRPr>
          </a:p>
        </p:txBody>
      </p:sp>
      <p:sp>
        <p:nvSpPr>
          <p:cNvPr id="3" name="Subtitle 2">
            <a:extLst>
              <a:ext uri="{FF2B5EF4-FFF2-40B4-BE49-F238E27FC236}">
                <a16:creationId xmlns:a16="http://schemas.microsoft.com/office/drawing/2014/main" id="{E6F6ECB8-26A8-450E-BE60-56E041B1957D}"/>
              </a:ext>
            </a:extLst>
          </p:cNvPr>
          <p:cNvSpPr>
            <a:spLocks noGrp="1"/>
          </p:cNvSpPr>
          <p:nvPr>
            <p:ph type="subTitle" idx="1"/>
          </p:nvPr>
        </p:nvSpPr>
        <p:spPr>
          <a:xfrm>
            <a:off x="4061666" y="5175479"/>
            <a:ext cx="6831673" cy="1086237"/>
          </a:xfrm>
        </p:spPr>
        <p:txBody>
          <a:bodyPr/>
          <a:lstStyle/>
          <a:p>
            <a:pPr algn="r"/>
            <a:r>
              <a:rPr lang="en-US" dirty="0">
                <a:solidFill>
                  <a:schemeClr val="accent1">
                    <a:lumMod val="50000"/>
                  </a:schemeClr>
                </a:solidFill>
              </a:rPr>
              <a:t>JULY 21, 2020</a:t>
            </a:r>
          </a:p>
        </p:txBody>
      </p:sp>
    </p:spTree>
    <p:extLst>
      <p:ext uri="{BB962C8B-B14F-4D97-AF65-F5344CB8AC3E}">
        <p14:creationId xmlns:p14="http://schemas.microsoft.com/office/powerpoint/2010/main" val="31097474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5615C58-C48B-462D-A39E-E911CBD28D31}"/>
              </a:ext>
            </a:extLst>
          </p:cNvPr>
          <p:cNvSpPr/>
          <p:nvPr/>
        </p:nvSpPr>
        <p:spPr>
          <a:xfrm>
            <a:off x="0" y="0"/>
            <a:ext cx="3474720" cy="6858000"/>
          </a:xfrm>
          <a:prstGeom prst="rect">
            <a:avLst/>
          </a:prstGeom>
          <a:ln>
            <a:solidFill>
              <a:schemeClr val="accent4">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92D52E31-CB5F-4A02-A5D5-B568BCE4BB0B}"/>
              </a:ext>
            </a:extLst>
          </p:cNvPr>
          <p:cNvSpPr txBox="1"/>
          <p:nvPr/>
        </p:nvSpPr>
        <p:spPr>
          <a:xfrm>
            <a:off x="-88492" y="2721487"/>
            <a:ext cx="3598607" cy="1028680"/>
          </a:xfrm>
          <a:prstGeom prst="rect">
            <a:avLst/>
          </a:prstGeom>
          <a:noFill/>
        </p:spPr>
        <p:txBody>
          <a:bodyPr wrap="square" rtlCol="0">
            <a:spAutoFit/>
          </a:bodyPr>
          <a:lstStyle/>
          <a:p>
            <a:pPr algn="ctr">
              <a:lnSpc>
                <a:spcPct val="84000"/>
              </a:lnSpc>
              <a:spcBef>
                <a:spcPct val="0"/>
              </a:spcBef>
              <a:tabLst>
                <a:tab pos="1203325" algn="l"/>
              </a:tabLst>
            </a:pPr>
            <a:r>
              <a:rPr lang="en-US" sz="3600" b="1" dirty="0">
                <a:solidFill>
                  <a:schemeClr val="bg1"/>
                </a:solidFill>
              </a:rPr>
              <a:t>CONTRACTED SERVICES</a:t>
            </a:r>
          </a:p>
        </p:txBody>
      </p:sp>
      <p:graphicFrame>
        <p:nvGraphicFramePr>
          <p:cNvPr id="5" name="Table 4">
            <a:extLst>
              <a:ext uri="{FF2B5EF4-FFF2-40B4-BE49-F238E27FC236}">
                <a16:creationId xmlns:a16="http://schemas.microsoft.com/office/drawing/2014/main" id="{063D21AF-01D9-4903-9E0B-41EB869339FD}"/>
              </a:ext>
            </a:extLst>
          </p:cNvPr>
          <p:cNvGraphicFramePr>
            <a:graphicFrameLocks noGrp="1"/>
          </p:cNvGraphicFramePr>
          <p:nvPr>
            <p:extLst>
              <p:ext uri="{D42A27DB-BD31-4B8C-83A1-F6EECF244321}">
                <p14:modId xmlns:p14="http://schemas.microsoft.com/office/powerpoint/2010/main" val="351643506"/>
              </p:ext>
            </p:extLst>
          </p:nvPr>
        </p:nvGraphicFramePr>
        <p:xfrm>
          <a:off x="3598607" y="1483042"/>
          <a:ext cx="8378404" cy="3891915"/>
        </p:xfrm>
        <a:graphic>
          <a:graphicData uri="http://schemas.openxmlformats.org/drawingml/2006/table">
            <a:tbl>
              <a:tblPr/>
              <a:tblGrid>
                <a:gridCol w="2651760">
                  <a:extLst>
                    <a:ext uri="{9D8B030D-6E8A-4147-A177-3AD203B41FA5}">
                      <a16:colId xmlns:a16="http://schemas.microsoft.com/office/drawing/2014/main" val="1337098970"/>
                    </a:ext>
                  </a:extLst>
                </a:gridCol>
                <a:gridCol w="1097280">
                  <a:extLst>
                    <a:ext uri="{9D8B030D-6E8A-4147-A177-3AD203B41FA5}">
                      <a16:colId xmlns:a16="http://schemas.microsoft.com/office/drawing/2014/main" val="2792296909"/>
                    </a:ext>
                  </a:extLst>
                </a:gridCol>
                <a:gridCol w="68112">
                  <a:extLst>
                    <a:ext uri="{9D8B030D-6E8A-4147-A177-3AD203B41FA5}">
                      <a16:colId xmlns:a16="http://schemas.microsoft.com/office/drawing/2014/main" val="3536395582"/>
                    </a:ext>
                  </a:extLst>
                </a:gridCol>
                <a:gridCol w="1097280">
                  <a:extLst>
                    <a:ext uri="{9D8B030D-6E8A-4147-A177-3AD203B41FA5}">
                      <a16:colId xmlns:a16="http://schemas.microsoft.com/office/drawing/2014/main" val="979054591"/>
                    </a:ext>
                  </a:extLst>
                </a:gridCol>
                <a:gridCol w="1097280">
                  <a:extLst>
                    <a:ext uri="{9D8B030D-6E8A-4147-A177-3AD203B41FA5}">
                      <a16:colId xmlns:a16="http://schemas.microsoft.com/office/drawing/2014/main" val="2820655705"/>
                    </a:ext>
                  </a:extLst>
                </a:gridCol>
                <a:gridCol w="80692">
                  <a:extLst>
                    <a:ext uri="{9D8B030D-6E8A-4147-A177-3AD203B41FA5}">
                      <a16:colId xmlns:a16="http://schemas.microsoft.com/office/drawing/2014/main" val="1141057400"/>
                    </a:ext>
                  </a:extLst>
                </a:gridCol>
                <a:gridCol w="1097280">
                  <a:extLst>
                    <a:ext uri="{9D8B030D-6E8A-4147-A177-3AD203B41FA5}">
                      <a16:colId xmlns:a16="http://schemas.microsoft.com/office/drawing/2014/main" val="4192164649"/>
                    </a:ext>
                  </a:extLst>
                </a:gridCol>
                <a:gridCol w="91440">
                  <a:extLst>
                    <a:ext uri="{9D8B030D-6E8A-4147-A177-3AD203B41FA5}">
                      <a16:colId xmlns:a16="http://schemas.microsoft.com/office/drawing/2014/main" val="4067002174"/>
                    </a:ext>
                  </a:extLst>
                </a:gridCol>
                <a:gridCol w="1097280">
                  <a:extLst>
                    <a:ext uri="{9D8B030D-6E8A-4147-A177-3AD203B41FA5}">
                      <a16:colId xmlns:a16="http://schemas.microsoft.com/office/drawing/2014/main" val="726466228"/>
                    </a:ext>
                  </a:extLst>
                </a:gridCol>
              </a:tblGrid>
              <a:tr h="314325">
                <a:tc>
                  <a:txBody>
                    <a:bodyPr/>
                    <a:lstStyle/>
                    <a:p>
                      <a:pPr algn="ctr" fontAlgn="ctr"/>
                      <a:r>
                        <a:rPr lang="en-US" sz="1800" b="0" i="0" u="none" strike="noStrike" dirty="0">
                          <a:solidFill>
                            <a:srgbClr val="000000"/>
                          </a:solidFill>
                          <a:effectLst/>
                          <a:latin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BF9000"/>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600" b="1" i="0" u="none" strike="noStrike">
                          <a:solidFill>
                            <a:srgbClr val="385723"/>
                          </a:solidFill>
                          <a:effectLst/>
                          <a:latin typeface="Calibri" panose="020F0502020204030204" pitchFamily="34" charset="0"/>
                        </a:rPr>
                        <a:t>2021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BF9000"/>
                      </a:solidFill>
                      <a:prstDash val="solid"/>
                      <a:round/>
                      <a:headEnd type="none" w="med" len="med"/>
                      <a:tailEnd type="none" w="med" len="med"/>
                    </a:lnT>
                    <a:lnB w="12700" cap="flat" cmpd="sng" algn="ctr">
                      <a:solidFill>
                        <a:srgbClr val="BF9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BF9000"/>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gridSpan="2">
                  <a:txBody>
                    <a:bodyPr/>
                    <a:lstStyle/>
                    <a:p>
                      <a:pPr algn="ctr" rtl="0" fontAlgn="ctr"/>
                      <a:r>
                        <a:rPr lang="en-US" sz="1600" b="1" i="0" u="none" strike="noStrike">
                          <a:solidFill>
                            <a:srgbClr val="385723"/>
                          </a:solidFill>
                          <a:effectLst/>
                          <a:latin typeface="Calibri" panose="020F0502020204030204" pitchFamily="34" charset="0"/>
                        </a:rPr>
                        <a:t>2020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BF9000"/>
                      </a:solidFill>
                      <a:prstDash val="solid"/>
                      <a:round/>
                      <a:headEnd type="none" w="med" len="med"/>
                      <a:tailEnd type="none" w="med" len="med"/>
                    </a:lnT>
                    <a:lnB w="12700" cap="flat" cmpd="sng" algn="ctr">
                      <a:solidFill>
                        <a:srgbClr val="BF9000"/>
                      </a:solidFill>
                      <a:prstDash val="solid"/>
                      <a:round/>
                      <a:headEnd type="none" w="med" len="med"/>
                      <a:tailEnd type="none" w="med" len="med"/>
                    </a:lnB>
                  </a:tcPr>
                </a:tc>
                <a:tc hMerge="1">
                  <a:txBody>
                    <a:bodyPr/>
                    <a:lstStyle/>
                    <a:p>
                      <a:endParaRPr lang="en-US"/>
                    </a:p>
                  </a:txBody>
                  <a:tcPr/>
                </a:tc>
                <a:tc>
                  <a:txBody>
                    <a:bodyPr/>
                    <a:lstStyle/>
                    <a:p>
                      <a:pPr algn="ctr" fontAlgn="ctr"/>
                      <a:r>
                        <a:rPr lang="en-US" sz="1800" b="0" i="0" u="none" strike="noStrike" dirty="0">
                          <a:solidFill>
                            <a:srgbClr val="000000"/>
                          </a:solidFill>
                          <a:effectLst/>
                          <a:latin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BF9000"/>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600" b="1" i="0" u="none" strike="noStrike">
                          <a:solidFill>
                            <a:srgbClr val="385723"/>
                          </a:solidFill>
                          <a:effectLst/>
                          <a:latin typeface="Calibri" panose="020F0502020204030204" pitchFamily="34" charset="0"/>
                        </a:rPr>
                        <a:t>2019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BF9000"/>
                      </a:solidFill>
                      <a:prstDash val="solid"/>
                      <a:round/>
                      <a:headEnd type="none" w="med" len="med"/>
                      <a:tailEnd type="none" w="med" len="med"/>
                    </a:lnT>
                    <a:lnB w="12700" cap="flat" cmpd="sng" algn="ctr">
                      <a:solidFill>
                        <a:srgbClr val="BF9000"/>
                      </a:solidFill>
                      <a:prstDash val="solid"/>
                      <a:round/>
                      <a:headEnd type="none" w="med" len="med"/>
                      <a:tailEnd type="none" w="med" len="med"/>
                    </a:lnB>
                  </a:tcPr>
                </a:tc>
                <a:tc rowSpan="3">
                  <a:txBody>
                    <a:bodyPr/>
                    <a:lstStyle/>
                    <a:p>
                      <a:pPr algn="ctr" rtl="0" fontAlgn="ctr"/>
                      <a:endParaRPr lang="en-US" sz="1600" b="1" i="0" u="none" strike="noStrike" dirty="0">
                        <a:solidFill>
                          <a:srgbClr val="385723"/>
                        </a:solidFill>
                        <a:effectLst/>
                        <a:latin typeface="Calibri" panose="020F050202020403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BF9000"/>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600" b="1" i="0" u="none" strike="noStrike">
                          <a:solidFill>
                            <a:srgbClr val="385723"/>
                          </a:solidFill>
                          <a:effectLst/>
                          <a:latin typeface="Calibri" panose="020F0502020204030204" pitchFamily="34" charset="0"/>
                        </a:rPr>
                        <a:t>2018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BF9000"/>
                      </a:solidFill>
                      <a:prstDash val="solid"/>
                      <a:round/>
                      <a:headEnd type="none" w="med" len="med"/>
                      <a:tailEnd type="none" w="med" len="med"/>
                    </a:lnT>
                    <a:lnB w="12700" cap="flat" cmpd="sng" algn="ctr">
                      <a:solidFill>
                        <a:srgbClr val="BF9000"/>
                      </a:solidFill>
                      <a:prstDash val="solid"/>
                      <a:round/>
                      <a:headEnd type="none" w="med" len="med"/>
                      <a:tailEnd type="none" w="med" len="med"/>
                    </a:lnB>
                  </a:tcPr>
                </a:tc>
                <a:extLst>
                  <a:ext uri="{0D108BD9-81ED-4DB2-BD59-A6C34878D82A}">
                    <a16:rowId xmlns:a16="http://schemas.microsoft.com/office/drawing/2014/main" val="1514524009"/>
                  </a:ext>
                </a:extLst>
              </a:tr>
              <a:tr h="485775">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BF9000"/>
                      </a:solidFill>
                      <a:prstDash val="solid"/>
                      <a:round/>
                      <a:headEnd type="none" w="med" len="med"/>
                      <a:tailEnd type="none" w="med" len="med"/>
                    </a:lnB>
                  </a:tcPr>
                </a:tc>
                <a:tc>
                  <a:txBody>
                    <a:bodyPr/>
                    <a:lstStyle/>
                    <a:p>
                      <a:pPr algn="ctr" rtl="0" fontAlgn="ctr"/>
                      <a:r>
                        <a:rPr lang="en-US" sz="1400" b="1" i="0" u="none" strike="noStrike" dirty="0">
                          <a:solidFill>
                            <a:srgbClr val="385723"/>
                          </a:solidFill>
                          <a:effectLst/>
                          <a:latin typeface="Calibri" panose="020F0502020204030204" pitchFamily="34" charset="0"/>
                        </a:rPr>
                        <a:t>PROPOSED BUDGET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BF9000"/>
                      </a:solidFill>
                      <a:prstDash val="solid"/>
                      <a:round/>
                      <a:headEnd type="none" w="med" len="med"/>
                      <a:tailEnd type="none" w="med" len="med"/>
                    </a:lnT>
                    <a:lnB w="12700" cap="flat" cmpd="sng" algn="ctr">
                      <a:solidFill>
                        <a:srgbClr val="BF9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BF9000"/>
                      </a:solidFill>
                      <a:prstDash val="solid"/>
                      <a:round/>
                      <a:headEnd type="none" w="med" len="med"/>
                      <a:tailEnd type="none" w="med" len="med"/>
                    </a:lnB>
                  </a:tcPr>
                </a:tc>
                <a:tc>
                  <a:txBody>
                    <a:bodyPr/>
                    <a:lstStyle/>
                    <a:p>
                      <a:pPr algn="ctr" rtl="0" fontAlgn="ctr"/>
                      <a:r>
                        <a:rPr lang="en-US" sz="1400" b="1" i="0" u="none" strike="noStrike" dirty="0">
                          <a:solidFill>
                            <a:srgbClr val="385723"/>
                          </a:solidFill>
                          <a:effectLst/>
                          <a:latin typeface="Calibri" panose="020F0502020204030204" pitchFamily="34" charset="0"/>
                        </a:rPr>
                        <a:t>PROJECTED ACTUAL</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BF9000"/>
                      </a:solidFill>
                      <a:prstDash val="solid"/>
                      <a:round/>
                      <a:headEnd type="none" w="med" len="med"/>
                      <a:tailEnd type="none" w="med" len="med"/>
                    </a:lnT>
                    <a:lnB w="12700" cap="flat" cmpd="sng" algn="ctr">
                      <a:solidFill>
                        <a:srgbClr val="BF9000"/>
                      </a:solidFill>
                      <a:prstDash val="solid"/>
                      <a:round/>
                      <a:headEnd type="none" w="med" len="med"/>
                      <a:tailEnd type="none" w="med" len="med"/>
                    </a:lnB>
                  </a:tcPr>
                </a:tc>
                <a:tc>
                  <a:txBody>
                    <a:bodyPr/>
                    <a:lstStyle/>
                    <a:p>
                      <a:pPr algn="ctr" rtl="0" fontAlgn="ctr"/>
                      <a:r>
                        <a:rPr lang="en-US" sz="1400" b="1" i="0" u="none" strike="noStrike" dirty="0">
                          <a:solidFill>
                            <a:srgbClr val="385723"/>
                          </a:solidFill>
                          <a:effectLst/>
                          <a:latin typeface="Calibri" panose="020F0502020204030204" pitchFamily="34" charset="0"/>
                        </a:rPr>
                        <a:t>BUDGET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BF9000"/>
                      </a:solidFill>
                      <a:prstDash val="solid"/>
                      <a:round/>
                      <a:headEnd type="none" w="med" len="med"/>
                      <a:tailEnd type="none" w="med" len="med"/>
                    </a:lnT>
                    <a:lnB w="12700" cap="flat" cmpd="sng" algn="ctr">
                      <a:solidFill>
                        <a:srgbClr val="BF9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BF9000"/>
                      </a:solidFill>
                      <a:prstDash val="solid"/>
                      <a:round/>
                      <a:headEnd type="none" w="med" len="med"/>
                      <a:tailEnd type="none" w="med" len="med"/>
                    </a:lnB>
                  </a:tcPr>
                </a:tc>
                <a:tc>
                  <a:txBody>
                    <a:bodyPr/>
                    <a:lstStyle/>
                    <a:p>
                      <a:pPr algn="ctr" rtl="0" fontAlgn="ctr"/>
                      <a:r>
                        <a:rPr lang="en-US" sz="1400" b="1" i="0" u="none" strike="noStrike" dirty="0">
                          <a:solidFill>
                            <a:srgbClr val="385723"/>
                          </a:solidFill>
                          <a:effectLst/>
                          <a:latin typeface="Calibri" panose="020F0502020204030204" pitchFamily="34" charset="0"/>
                        </a:rPr>
                        <a:t>ACTUAL</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BF9000"/>
                      </a:solidFill>
                      <a:prstDash val="solid"/>
                      <a:round/>
                      <a:headEnd type="none" w="med" len="med"/>
                      <a:tailEnd type="none" w="med" len="med"/>
                    </a:lnT>
                    <a:lnB w="12700" cap="flat" cmpd="sng" algn="ctr">
                      <a:solidFill>
                        <a:srgbClr val="BF9000"/>
                      </a:solidFill>
                      <a:prstDash val="solid"/>
                      <a:round/>
                      <a:headEnd type="none" w="med" len="med"/>
                      <a:tailEnd type="none" w="med" len="med"/>
                    </a:lnB>
                  </a:tcPr>
                </a:tc>
                <a:tc vMerge="1">
                  <a:txBody>
                    <a:bodyPr/>
                    <a:lstStyle/>
                    <a:p>
                      <a:pPr algn="ctr" rtl="0" fontAlgn="ctr"/>
                      <a:endParaRPr lang="en-US" sz="1400" b="1" i="0" u="none" strike="noStrike" dirty="0">
                        <a:solidFill>
                          <a:srgbClr val="385723"/>
                        </a:solidFill>
                        <a:effectLst/>
                        <a:latin typeface="Calibri" panose="020F050202020403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BF9000"/>
                      </a:solidFill>
                      <a:prstDash val="solid"/>
                      <a:round/>
                      <a:headEnd type="none" w="med" len="med"/>
                      <a:tailEnd type="none" w="med" len="med"/>
                    </a:lnT>
                    <a:lnB w="12700" cap="flat" cmpd="sng" algn="ctr">
                      <a:solidFill>
                        <a:srgbClr val="BF9000"/>
                      </a:solidFill>
                      <a:prstDash val="solid"/>
                      <a:round/>
                      <a:headEnd type="none" w="med" len="med"/>
                      <a:tailEnd type="none" w="med" len="med"/>
                    </a:lnB>
                  </a:tcPr>
                </a:tc>
                <a:tc>
                  <a:txBody>
                    <a:bodyPr/>
                    <a:lstStyle/>
                    <a:p>
                      <a:pPr algn="ctr" rtl="0" fontAlgn="ctr"/>
                      <a:r>
                        <a:rPr lang="en-US" sz="1400" b="1" i="0" u="none" strike="noStrike" dirty="0">
                          <a:solidFill>
                            <a:srgbClr val="385723"/>
                          </a:solidFill>
                          <a:effectLst/>
                          <a:latin typeface="Calibri" panose="020F0502020204030204" pitchFamily="34" charset="0"/>
                        </a:rPr>
                        <a:t>ACTUAL</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BF9000"/>
                      </a:solidFill>
                      <a:prstDash val="solid"/>
                      <a:round/>
                      <a:headEnd type="none" w="med" len="med"/>
                      <a:tailEnd type="none" w="med" len="med"/>
                    </a:lnT>
                    <a:lnB w="12700" cap="flat" cmpd="sng" algn="ctr">
                      <a:solidFill>
                        <a:srgbClr val="BF9000"/>
                      </a:solidFill>
                      <a:prstDash val="solid"/>
                      <a:round/>
                      <a:headEnd type="none" w="med" len="med"/>
                      <a:tailEnd type="none" w="med" len="med"/>
                    </a:lnB>
                  </a:tcPr>
                </a:tc>
                <a:extLst>
                  <a:ext uri="{0D108BD9-81ED-4DB2-BD59-A6C34878D82A}">
                    <a16:rowId xmlns:a16="http://schemas.microsoft.com/office/drawing/2014/main" val="1093790963"/>
                  </a:ext>
                </a:extLst>
              </a:tr>
              <a:tr h="255270">
                <a:tc>
                  <a:txBody>
                    <a:bodyPr/>
                    <a:lstStyle/>
                    <a:p>
                      <a:pPr algn="l" rtl="0" fontAlgn="b"/>
                      <a:r>
                        <a:rPr lang="en-US" sz="1400" b="1" i="0" u="none" strike="noStrike" dirty="0">
                          <a:solidFill>
                            <a:srgbClr val="385723"/>
                          </a:solidFill>
                          <a:effectLst/>
                          <a:latin typeface="Calibri" panose="020F0502020204030204" pitchFamily="34" charset="0"/>
                        </a:rPr>
                        <a:t>PUBLIC SAFETY (</a:t>
                      </a:r>
                      <a:r>
                        <a:rPr lang="en-US" sz="1200" b="1" i="0" u="none" strike="noStrike" dirty="0">
                          <a:solidFill>
                            <a:srgbClr val="385723"/>
                          </a:solidFill>
                          <a:effectLst/>
                          <a:latin typeface="Calibri" panose="020F0502020204030204" pitchFamily="34" charset="0"/>
                        </a:rPr>
                        <a:t>PBSO</a:t>
                      </a:r>
                      <a:r>
                        <a:rPr lang="en-US" sz="1400" b="1" i="0" u="none" strike="noStrike" dirty="0">
                          <a:solidFill>
                            <a:srgbClr val="385723"/>
                          </a:solidFill>
                          <a:effectLst/>
                          <a:latin typeface="Calibri" panose="020F0502020204030204" pitchFamily="34" charset="0"/>
                        </a:rPr>
                        <a:t>)</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BF9000"/>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624,000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BF9000"/>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fontAlgn="ctr"/>
                      <a:r>
                        <a:rPr lang="en-US" sz="1350" b="0" i="0" u="none" strike="noStrike" dirty="0">
                          <a:solidFill>
                            <a:srgbClr val="000000"/>
                          </a:solidFill>
                          <a:effectLst/>
                          <a:latin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BF9000"/>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622,200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BF9000"/>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624,000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BF9000"/>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fontAlgn="ctr"/>
                      <a:r>
                        <a:rPr lang="en-US" sz="1350" b="0" i="0" u="none" strike="noStrike">
                          <a:solidFill>
                            <a:srgbClr val="000000"/>
                          </a:solidFill>
                          <a:effectLst/>
                          <a:latin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BF9000"/>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620,840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BF9000"/>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vMerge="1">
                  <a:txBody>
                    <a:bodyPr/>
                    <a:lstStyle/>
                    <a:p>
                      <a:pPr algn="r" rtl="0" fontAlgn="ctr"/>
                      <a:endParaRPr lang="en-US" sz="1350" b="0" i="0" u="none" strike="noStrike" dirty="0">
                        <a:solidFill>
                          <a:srgbClr val="385723"/>
                        </a:solidFill>
                        <a:effectLst/>
                        <a:latin typeface="Calibri" panose="020F050202020403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BF9000"/>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610,000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BF9000"/>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005585888"/>
                  </a:ext>
                </a:extLst>
              </a:tr>
              <a:tr h="255270">
                <a:tc>
                  <a:txBody>
                    <a:bodyPr/>
                    <a:lstStyle/>
                    <a:p>
                      <a:pPr algn="l" rtl="0" fontAlgn="b"/>
                      <a:r>
                        <a:rPr lang="en-US" sz="1400" b="1" i="0" u="none" strike="noStrike" dirty="0">
                          <a:solidFill>
                            <a:srgbClr val="385723"/>
                          </a:solidFill>
                          <a:effectLst/>
                          <a:latin typeface="Calibri" panose="020F0502020204030204" pitchFamily="34" charset="0"/>
                        </a:rPr>
                        <a:t>SOLID WASTE</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654,500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649,448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580,000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a:solidFill>
                            <a:srgbClr val="385723"/>
                          </a:solidFill>
                          <a:effectLst/>
                          <a:latin typeface="Calibri" panose="020F050202020403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549,854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endParaRPr lang="en-US" sz="1350" b="0" i="0" u="none" strike="noStrike" dirty="0">
                        <a:solidFill>
                          <a:srgbClr val="385723"/>
                        </a:solidFill>
                        <a:effectLst/>
                        <a:latin typeface="Calibri" panose="020F050202020403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464,513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450887319"/>
                  </a:ext>
                </a:extLst>
              </a:tr>
              <a:tr h="255270">
                <a:tc>
                  <a:txBody>
                    <a:bodyPr/>
                    <a:lstStyle/>
                    <a:p>
                      <a:pPr algn="l" rtl="0" fontAlgn="b"/>
                      <a:r>
                        <a:rPr lang="en-US" sz="1400" b="1" i="0" u="none" strike="noStrike" dirty="0">
                          <a:solidFill>
                            <a:srgbClr val="385723"/>
                          </a:solidFill>
                          <a:effectLst/>
                          <a:latin typeface="Calibri" panose="020F0502020204030204" pitchFamily="34" charset="0"/>
                        </a:rPr>
                        <a:t>MANAGEMENT SERVICES (</a:t>
                      </a:r>
                      <a:r>
                        <a:rPr lang="en-US" sz="1200" b="1" i="0" u="none" strike="noStrike" dirty="0">
                          <a:solidFill>
                            <a:srgbClr val="385723"/>
                          </a:solidFill>
                          <a:effectLst/>
                          <a:latin typeface="Calibri" panose="020F0502020204030204" pitchFamily="34" charset="0"/>
                        </a:rPr>
                        <a:t>UMSG</a:t>
                      </a:r>
                      <a:r>
                        <a:rPr lang="en-US" sz="1400" b="1" i="0" u="none" strike="noStrike" dirty="0">
                          <a:solidFill>
                            <a:srgbClr val="385723"/>
                          </a:solidFill>
                          <a:effectLst/>
                          <a:latin typeface="Calibri" panose="020F0502020204030204" pitchFamily="34" charset="0"/>
                        </a:rPr>
                        <a:t>)</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a:solidFill>
                            <a:srgbClr val="385723"/>
                          </a:solidFill>
                          <a:effectLst/>
                          <a:latin typeface="Calibri" panose="020F050202020403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97,200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448,498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endParaRPr lang="en-US" sz="1350" b="0" i="0" u="none" strike="noStrike" dirty="0">
                        <a:solidFill>
                          <a:srgbClr val="385723"/>
                        </a:solidFill>
                        <a:effectLst/>
                        <a:latin typeface="Calibri" panose="020F050202020403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284,189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791135610"/>
                  </a:ext>
                </a:extLst>
              </a:tr>
              <a:tr h="255270">
                <a:tc>
                  <a:txBody>
                    <a:bodyPr/>
                    <a:lstStyle/>
                    <a:p>
                      <a:pPr algn="l" rtl="0" fontAlgn="b"/>
                      <a:r>
                        <a:rPr lang="en-US" sz="1400" b="1" i="0" u="none" strike="noStrike" dirty="0">
                          <a:solidFill>
                            <a:srgbClr val="385723"/>
                          </a:solidFill>
                          <a:effectLst/>
                          <a:latin typeface="Calibri" panose="020F0502020204030204" pitchFamily="34" charset="0"/>
                        </a:rPr>
                        <a:t>LEGAL SERVICES (</a:t>
                      </a:r>
                      <a:r>
                        <a:rPr lang="en-US" sz="1200" b="1" i="0" u="none" strike="noStrike" dirty="0">
                          <a:solidFill>
                            <a:srgbClr val="385723"/>
                          </a:solidFill>
                          <a:effectLst/>
                          <a:latin typeface="Calibri" panose="020F0502020204030204" pitchFamily="34" charset="0"/>
                        </a:rPr>
                        <a:t>INCL MAGISTRATES</a:t>
                      </a:r>
                      <a:r>
                        <a:rPr lang="en-US" sz="1400" b="1" i="0" u="none" strike="noStrike" dirty="0">
                          <a:solidFill>
                            <a:srgbClr val="385723"/>
                          </a:solidFill>
                          <a:effectLst/>
                          <a:latin typeface="Calibri" panose="020F0502020204030204" pitchFamily="34" charset="0"/>
                        </a:rPr>
                        <a:t>)</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143,000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a:solidFill>
                            <a:srgbClr val="385723"/>
                          </a:solidFill>
                          <a:effectLst/>
                          <a:latin typeface="Calibri" panose="020F050202020403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143,890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143,000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a:solidFill>
                            <a:srgbClr val="385723"/>
                          </a:solidFill>
                          <a:effectLst/>
                          <a:latin typeface="Calibri" panose="020F050202020403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217,722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endParaRPr lang="en-US" sz="1350" b="0" i="0" u="none" strike="noStrike" dirty="0">
                        <a:solidFill>
                          <a:srgbClr val="385723"/>
                        </a:solidFill>
                        <a:effectLst/>
                        <a:latin typeface="Calibri" panose="020F050202020403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238,330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665874072"/>
                  </a:ext>
                </a:extLst>
              </a:tr>
              <a:tr h="255270">
                <a:tc>
                  <a:txBody>
                    <a:bodyPr/>
                    <a:lstStyle/>
                    <a:p>
                      <a:pPr algn="l" rtl="0" fontAlgn="b"/>
                      <a:r>
                        <a:rPr lang="en-US" sz="1400" b="1" i="0" u="none" strike="noStrike" dirty="0">
                          <a:solidFill>
                            <a:srgbClr val="385723"/>
                          </a:solidFill>
                          <a:effectLst/>
                          <a:latin typeface="Calibri" panose="020F0502020204030204" pitchFamily="34" charset="0"/>
                        </a:rPr>
                        <a:t>ENGINEERING (</a:t>
                      </a:r>
                      <a:r>
                        <a:rPr lang="en-US" sz="1200" b="1" i="0" u="none" strike="noStrike" dirty="0">
                          <a:solidFill>
                            <a:srgbClr val="385723"/>
                          </a:solidFill>
                          <a:effectLst/>
                          <a:latin typeface="Calibri" panose="020F0502020204030204" pitchFamily="34" charset="0"/>
                        </a:rPr>
                        <a:t>KESHAVARZ</a:t>
                      </a:r>
                      <a:r>
                        <a:rPr lang="en-US" sz="1400" b="1" i="0" u="none" strike="noStrike" dirty="0">
                          <a:solidFill>
                            <a:srgbClr val="385723"/>
                          </a:solidFill>
                          <a:effectLst/>
                          <a:latin typeface="Calibri" panose="020F0502020204030204" pitchFamily="34" charset="0"/>
                        </a:rPr>
                        <a:t>)</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175,000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210,031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175,000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64,387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endParaRPr lang="en-US" sz="1350" b="0" i="0" u="none" strike="noStrike" dirty="0">
                        <a:solidFill>
                          <a:srgbClr val="385723"/>
                        </a:solidFill>
                        <a:effectLst/>
                        <a:latin typeface="Calibri" panose="020F050202020403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567,349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515850216"/>
                  </a:ext>
                </a:extLst>
              </a:tr>
              <a:tr h="255270">
                <a:tc>
                  <a:txBody>
                    <a:bodyPr/>
                    <a:lstStyle/>
                    <a:p>
                      <a:pPr algn="l" rtl="0" fontAlgn="b"/>
                      <a:r>
                        <a:rPr lang="en-US" sz="1400" b="1" i="0" u="none" strike="noStrike" dirty="0">
                          <a:solidFill>
                            <a:srgbClr val="385723"/>
                          </a:solidFill>
                          <a:effectLst/>
                          <a:latin typeface="Calibri" panose="020F0502020204030204" pitchFamily="34" charset="0"/>
                        </a:rPr>
                        <a:t>LOBBYING (</a:t>
                      </a:r>
                      <a:r>
                        <a:rPr lang="en-US" sz="1200" b="1" i="0" u="none" strike="noStrike" dirty="0">
                          <a:solidFill>
                            <a:srgbClr val="385723"/>
                          </a:solidFill>
                          <a:effectLst/>
                          <a:latin typeface="Calibri" panose="020F0502020204030204" pitchFamily="34" charset="0"/>
                        </a:rPr>
                        <a:t>SLUGGETT</a:t>
                      </a:r>
                      <a:r>
                        <a:rPr lang="en-US" sz="1400" b="1" i="0" u="none" strike="noStrike" dirty="0">
                          <a:solidFill>
                            <a:srgbClr val="385723"/>
                          </a:solidFill>
                          <a:effectLst/>
                          <a:latin typeface="Calibri" panose="020F0502020204030204" pitchFamily="34" charset="0"/>
                        </a:rPr>
                        <a:t>)</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r" defTabSz="914400" rtl="0" eaLnBrk="1" fontAlgn="ctr" latinLnBrk="0" hangingPunct="1"/>
                      <a:r>
                        <a:rPr lang="en-US" sz="1350" b="0" i="0" u="none" strike="noStrike" kern="1200" dirty="0">
                          <a:solidFill>
                            <a:srgbClr val="385723"/>
                          </a:solidFill>
                          <a:effectLst/>
                          <a:latin typeface="Calibri" panose="020F0502020204030204" pitchFamily="34" charset="0"/>
                          <a:ea typeface="+mn-ea"/>
                          <a:cs typeface="+mn-cs"/>
                        </a:rPr>
                        <a:t>$           60,000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r" defTabSz="914400" rtl="0" eaLnBrk="1" fontAlgn="ctr" latinLnBrk="0" hangingPunct="1"/>
                      <a:r>
                        <a:rPr lang="en-US" sz="1350" b="0" i="0" u="none" strike="noStrike" kern="1200" dirty="0">
                          <a:solidFill>
                            <a:srgbClr val="385723"/>
                          </a:solidFill>
                          <a:effectLst/>
                          <a:latin typeface="Calibri" panose="020F0502020204030204" pitchFamily="34" charset="0"/>
                          <a:ea typeface="+mn-ea"/>
                          <a:cs typeface="+mn-cs"/>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r" defTabSz="914400" rtl="0" eaLnBrk="1" fontAlgn="ctr" latinLnBrk="0" hangingPunct="1"/>
                      <a:r>
                        <a:rPr lang="en-US" sz="1350" b="0" i="0" u="none" strike="noStrike" kern="1200" dirty="0">
                          <a:solidFill>
                            <a:srgbClr val="385723"/>
                          </a:solidFill>
                          <a:effectLst/>
                          <a:latin typeface="Calibri" panose="020F0502020204030204" pitchFamily="34" charset="0"/>
                          <a:ea typeface="+mn-ea"/>
                          <a:cs typeface="+mn-cs"/>
                        </a:rPr>
                        <a:t>$        75,000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r" defTabSz="914400" rtl="0" eaLnBrk="1" fontAlgn="ctr" latinLnBrk="0" hangingPunct="1"/>
                      <a:r>
                        <a:rPr lang="en-US" sz="1350" b="0" i="0" u="none" strike="noStrike" kern="1200" dirty="0">
                          <a:solidFill>
                            <a:srgbClr val="385723"/>
                          </a:solidFill>
                          <a:effectLst/>
                          <a:latin typeface="Calibri" panose="020F0502020204030204" pitchFamily="34" charset="0"/>
                          <a:ea typeface="+mn-ea"/>
                          <a:cs typeface="+mn-cs"/>
                        </a:rPr>
                        <a:t>$        25,000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r" defTabSz="914400" rtl="0" eaLnBrk="1" fontAlgn="ctr" latinLnBrk="0" hangingPunct="1"/>
                      <a:r>
                        <a:rPr lang="en-US" sz="1350" b="0" i="0" u="none" strike="noStrike" kern="1200">
                          <a:solidFill>
                            <a:srgbClr val="385723"/>
                          </a:solidFill>
                          <a:effectLst/>
                          <a:latin typeface="Calibri" panose="020F0502020204030204" pitchFamily="34" charset="0"/>
                          <a:ea typeface="+mn-ea"/>
                          <a:cs typeface="+mn-cs"/>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r" defTabSz="914400" rtl="0" eaLnBrk="1" fontAlgn="ctr" latinLnBrk="0" hangingPunct="1"/>
                      <a:r>
                        <a:rPr lang="en-US" sz="1350" b="0" i="0" u="none" strike="noStrike" kern="1200" dirty="0">
                          <a:solidFill>
                            <a:srgbClr val="385723"/>
                          </a:solidFill>
                          <a:effectLst/>
                          <a:latin typeface="Calibri" panose="020F0502020204030204" pitchFamily="34" charset="0"/>
                          <a:ea typeface="+mn-ea"/>
                          <a:cs typeface="+mn-cs"/>
                        </a:rPr>
                        <a:t>$        96,000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r" defTabSz="914400" rtl="0" eaLnBrk="1" fontAlgn="ctr" latinLnBrk="0" hangingPunct="1"/>
                      <a:endParaRPr lang="en-US" sz="1350" b="0" i="0" u="none" strike="noStrike" kern="1200" dirty="0">
                        <a:solidFill>
                          <a:srgbClr val="385723"/>
                        </a:solidFill>
                        <a:effectLst/>
                        <a:latin typeface="Calibri" panose="020F0502020204030204" pitchFamily="34" charset="0"/>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algn="r" defTabSz="914400" rtl="0" eaLnBrk="1" fontAlgn="ctr" latinLnBrk="0" hangingPunct="1"/>
                      <a:r>
                        <a:rPr lang="en-US" sz="1350" b="0" i="0" u="none" strike="noStrike" kern="1200" dirty="0">
                          <a:solidFill>
                            <a:srgbClr val="385723"/>
                          </a:solidFill>
                          <a:effectLst/>
                          <a:latin typeface="Calibri" panose="020F0502020204030204" pitchFamily="34" charset="0"/>
                          <a:ea typeface="+mn-ea"/>
                          <a:cs typeface="+mn-cs"/>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329639606"/>
                  </a:ext>
                </a:extLst>
              </a:tr>
              <a:tr h="255270">
                <a:tc>
                  <a:txBody>
                    <a:bodyPr/>
                    <a:lstStyle/>
                    <a:p>
                      <a:pPr algn="l" rtl="0" fontAlgn="b"/>
                      <a:r>
                        <a:rPr lang="en-US" sz="1400" b="1" i="0" u="none" strike="noStrike" dirty="0">
                          <a:solidFill>
                            <a:srgbClr val="385723"/>
                          </a:solidFill>
                          <a:effectLst/>
                          <a:latin typeface="Calibri" panose="020F0502020204030204" pitchFamily="34" charset="0"/>
                        </a:rPr>
                        <a:t>PLANNING SERVICES (</a:t>
                      </a:r>
                      <a:r>
                        <a:rPr lang="en-US" sz="1200" b="1" i="0" u="none" strike="noStrike" dirty="0">
                          <a:solidFill>
                            <a:srgbClr val="385723"/>
                          </a:solidFill>
                          <a:effectLst/>
                          <a:latin typeface="Calibri" panose="020F0502020204030204" pitchFamily="34" charset="0"/>
                        </a:rPr>
                        <a:t>LRM</a:t>
                      </a:r>
                      <a:r>
                        <a:rPr lang="en-US" sz="1400" b="1" i="0" u="none" strike="noStrike" dirty="0">
                          <a:solidFill>
                            <a:srgbClr val="385723"/>
                          </a:solidFill>
                          <a:effectLst/>
                          <a:latin typeface="Calibri" panose="020F0502020204030204" pitchFamily="34" charset="0"/>
                        </a:rPr>
                        <a:t>)</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45,000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90,957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45,000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a:solidFill>
                            <a:srgbClr val="385723"/>
                          </a:solidFill>
                          <a:effectLst/>
                          <a:latin typeface="Calibri" panose="020F050202020403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60,280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endParaRPr lang="en-US" sz="1350" b="0" i="0" u="none" strike="noStrike" dirty="0">
                        <a:solidFill>
                          <a:srgbClr val="385723"/>
                        </a:solidFill>
                        <a:effectLst/>
                        <a:latin typeface="Calibri" panose="020F050202020403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45,311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203930783"/>
                  </a:ext>
                </a:extLst>
              </a:tr>
              <a:tr h="255270">
                <a:tc>
                  <a:txBody>
                    <a:bodyPr/>
                    <a:lstStyle/>
                    <a:p>
                      <a:pPr algn="l" rtl="0" fontAlgn="b"/>
                      <a:r>
                        <a:rPr lang="en-US" sz="1400" b="1" i="0" u="none" strike="noStrike" dirty="0">
                          <a:solidFill>
                            <a:srgbClr val="385723"/>
                          </a:solidFill>
                          <a:effectLst/>
                          <a:latin typeface="Calibri" panose="020F0502020204030204" pitchFamily="34" charset="0"/>
                        </a:rPr>
                        <a:t>IT SERVICES</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70,000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a:solidFill>
                            <a:srgbClr val="385723"/>
                          </a:solidFill>
                          <a:effectLst/>
                          <a:latin typeface="Calibri" panose="020F050202020403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54,698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70,000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123,293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endParaRPr lang="en-US" sz="1350" b="0" i="0" u="none" strike="noStrike" dirty="0">
                        <a:solidFill>
                          <a:srgbClr val="385723"/>
                        </a:solidFill>
                        <a:effectLst/>
                        <a:latin typeface="Calibri" panose="020F050202020403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29,694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943493094"/>
                  </a:ext>
                </a:extLst>
              </a:tr>
              <a:tr h="255270">
                <a:tc>
                  <a:txBody>
                    <a:bodyPr/>
                    <a:lstStyle/>
                    <a:p>
                      <a:pPr algn="l" rtl="0" fontAlgn="b"/>
                      <a:r>
                        <a:rPr lang="en-US" sz="1400" b="1" i="0" u="none" strike="noStrike" dirty="0">
                          <a:solidFill>
                            <a:srgbClr val="385723"/>
                          </a:solidFill>
                          <a:effectLst/>
                          <a:latin typeface="Calibri" panose="020F0502020204030204" pitchFamily="34" charset="0"/>
                        </a:rPr>
                        <a:t>INTERNAL AUDIT &amp; ACCOUNTING</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45,000 </a:t>
                      </a:r>
                    </a:p>
                  </a:txBody>
                  <a:tcPr marL="9525" marR="9525" marT="9525" marB="0" anchor="ctr">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sz="1350" b="0" i="0" u="none" strike="noStrike" dirty="0">
                          <a:solidFill>
                            <a:srgbClr val="385723"/>
                          </a:solidFill>
                          <a:effectLst/>
                          <a:latin typeface="Calibri" panose="020F0502020204030204" pitchFamily="34" charset="0"/>
                        </a:rPr>
                        <a:t> $         50,000 </a:t>
                      </a: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45,000 </a:t>
                      </a:r>
                    </a:p>
                  </a:txBody>
                  <a:tcPr marL="9525" marR="9525" marT="9525" marB="0" anchor="ctr">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sz="1350" b="0" i="0" u="none" strike="noStrike" dirty="0">
                          <a:solidFill>
                            <a:srgbClr val="385723"/>
                          </a:solidFill>
                          <a:effectLst/>
                          <a:latin typeface="Calibri" panose="020F0502020204030204" pitchFamily="34" charset="0"/>
                        </a:rPr>
                        <a:t> $         69,300 </a:t>
                      </a: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r" rtl="0" fontAlgn="ctr"/>
                      <a:endParaRPr lang="en-US" sz="1350" b="0" i="0" u="none" strike="noStrike" dirty="0">
                        <a:solidFill>
                          <a:srgbClr val="385723"/>
                        </a:solidFill>
                        <a:effectLst/>
                        <a:latin typeface="Calibri" panose="020F050202020403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22,862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22632782"/>
                  </a:ext>
                </a:extLst>
              </a:tr>
              <a:tr h="255270">
                <a:tc>
                  <a:txBody>
                    <a:bodyPr/>
                    <a:lstStyle/>
                    <a:p>
                      <a:pPr algn="l" rtl="0" fontAlgn="b"/>
                      <a:r>
                        <a:rPr lang="en-US" sz="1400" b="1" i="0" u="none" strike="noStrike" dirty="0">
                          <a:solidFill>
                            <a:srgbClr val="385723"/>
                          </a:solidFill>
                          <a:effectLst/>
                          <a:latin typeface="Calibri" panose="020F0502020204030204" pitchFamily="34" charset="0"/>
                        </a:rPr>
                        <a:t>CODE ENFORCEMENT</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60,000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375623"/>
                      </a:solidFill>
                      <a:prstDash val="solid"/>
                      <a:round/>
                      <a:headEnd type="none" w="med" len="med"/>
                      <a:tailEnd type="none" w="med" len="med"/>
                    </a:lnB>
                  </a:tcPr>
                </a:tc>
                <a:tc>
                  <a:txBody>
                    <a:bodyPr/>
                    <a:lstStyle/>
                    <a:p>
                      <a:pPr algn="r" rtl="0" fontAlgn="ctr"/>
                      <a:r>
                        <a:rPr lang="en-US" sz="1350" b="0" i="0" u="none" strike="noStrike">
                          <a:solidFill>
                            <a:srgbClr val="385723"/>
                          </a:solidFill>
                          <a:effectLst/>
                          <a:latin typeface="Calibri" panose="020F050202020403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lvl="0" indent="0" algn="r" defTabSz="1085850" rtl="0" eaLnBrk="1" fontAlgn="ctr" latinLnBrk="0" hangingPunct="1">
                        <a:lnSpc>
                          <a:spcPct val="100000"/>
                        </a:lnSpc>
                        <a:spcBef>
                          <a:spcPts val="0"/>
                        </a:spcBef>
                        <a:spcAft>
                          <a:spcPts val="0"/>
                        </a:spcAft>
                        <a:buClrTx/>
                        <a:buSzTx/>
                        <a:buFontTx/>
                        <a:buNone/>
                        <a:tabLst/>
                        <a:defRPr/>
                      </a:pPr>
                      <a:r>
                        <a:rPr lang="en-US" sz="1350" b="0" i="0" u="none" strike="noStrike" dirty="0">
                          <a:solidFill>
                            <a:srgbClr val="385723"/>
                          </a:solidFill>
                          <a:effectLst/>
                          <a:latin typeface="Calibri" panose="020F0502020204030204" pitchFamily="34" charset="0"/>
                        </a:rPr>
                        <a:t>$        33,300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375623"/>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100,000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375623"/>
                      </a:solidFill>
                      <a:prstDash val="solid"/>
                      <a:round/>
                      <a:headEnd type="none" w="med" len="med"/>
                      <a:tailEnd type="none" w="med" len="med"/>
                    </a:lnB>
                  </a:tcPr>
                </a:tc>
                <a:tc>
                  <a:txBody>
                    <a:bodyPr/>
                    <a:lstStyle/>
                    <a:p>
                      <a:pPr algn="r" rtl="0" fontAlgn="ctr"/>
                      <a:r>
                        <a:rPr lang="en-US" sz="1350" b="0" i="0" u="none" strike="noStrike">
                          <a:solidFill>
                            <a:srgbClr val="385723"/>
                          </a:solidFill>
                          <a:effectLst/>
                          <a:latin typeface="Calibri" panose="020F050202020403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33,618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375623"/>
                      </a:solidFill>
                      <a:prstDash val="solid"/>
                      <a:round/>
                      <a:headEnd type="none" w="med" len="med"/>
                      <a:tailEnd type="none" w="med" len="med"/>
                    </a:lnB>
                  </a:tcPr>
                </a:tc>
                <a:tc rowSpan="2">
                  <a:txBody>
                    <a:bodyPr/>
                    <a:lstStyle/>
                    <a:p>
                      <a:pPr algn="r" rtl="0" fontAlgn="ctr"/>
                      <a:endParaRPr lang="en-US" sz="1350" b="0" i="0" u="none" strike="noStrike" dirty="0">
                        <a:solidFill>
                          <a:srgbClr val="385723"/>
                        </a:solidFill>
                        <a:effectLst/>
                        <a:latin typeface="Calibri" panose="020F050202020403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111,837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375623"/>
                      </a:solidFill>
                      <a:prstDash val="solid"/>
                      <a:round/>
                      <a:headEnd type="none" w="med" len="med"/>
                      <a:tailEnd type="none" w="med" len="med"/>
                    </a:lnB>
                  </a:tcPr>
                </a:tc>
                <a:extLst>
                  <a:ext uri="{0D108BD9-81ED-4DB2-BD59-A6C34878D82A}">
                    <a16:rowId xmlns:a16="http://schemas.microsoft.com/office/drawing/2014/main" val="2525270095"/>
                  </a:ext>
                </a:extLst>
              </a:tr>
              <a:tr h="255270">
                <a:tc>
                  <a:txBody>
                    <a:bodyPr/>
                    <a:lstStyle/>
                    <a:p>
                      <a:pPr algn="r" rtl="0" fontAlgn="b"/>
                      <a:r>
                        <a:rPr lang="en-US" sz="1400" b="1" i="0" u="none" strike="noStrike" dirty="0">
                          <a:solidFill>
                            <a:srgbClr val="385723"/>
                          </a:solidFill>
                          <a:effectLst/>
                          <a:latin typeface="Calibri" panose="020F0502020204030204" pitchFamily="34" charset="0"/>
                        </a:rPr>
                        <a:t>TOTAL </a:t>
                      </a:r>
                    </a:p>
                  </a:txBody>
                  <a:tcPr marL="9525" marR="857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tcPr>
                </a:tc>
                <a:tc>
                  <a:txBody>
                    <a:bodyPr/>
                    <a:lstStyle/>
                    <a:p>
                      <a:pPr algn="r" rtl="0" fontAlgn="ctr"/>
                      <a:r>
                        <a:rPr lang="en-US" sz="1350" b="0" i="0" u="none" strike="noStrike" dirty="0">
                          <a:solidFill>
                            <a:srgbClr val="385723"/>
                          </a:solidFill>
                          <a:effectLst/>
                          <a:latin typeface="Calibri" panose="020F0502020204030204" pitchFamily="34" charset="0"/>
                        </a:rPr>
                        <a:t> $      1,903,500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375623"/>
                      </a:solidFill>
                      <a:prstDash val="solid"/>
                      <a:round/>
                      <a:headEnd type="none" w="med" len="med"/>
                      <a:tailEnd type="none" w="med" len="med"/>
                    </a:lnT>
                    <a:lnB w="25400" cap="flat" cmpd="dbl" algn="ctr">
                      <a:solidFill>
                        <a:srgbClr val="375623"/>
                      </a:solidFill>
                      <a:prstDash val="solid"/>
                      <a:round/>
                      <a:headEnd type="none" w="med" len="med"/>
                      <a:tailEnd type="none" w="med" len="med"/>
                    </a:lnB>
                  </a:tcPr>
                </a:tc>
                <a:tc>
                  <a:txBody>
                    <a:bodyPr/>
                    <a:lstStyle/>
                    <a:p>
                      <a:pPr algn="r" fontAlgn="ctr"/>
                      <a:r>
                        <a:rPr lang="en-US" sz="1350" b="0" i="0" u="none" strike="noStrike">
                          <a:solidFill>
                            <a:srgbClr val="000000"/>
                          </a:solidFill>
                          <a:effectLst/>
                          <a:latin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tcPr>
                </a:tc>
                <a:tc>
                  <a:txBody>
                    <a:bodyPr/>
                    <a:lstStyle/>
                    <a:p>
                      <a:pPr algn="r" rtl="0" fontAlgn="ctr"/>
                      <a:r>
                        <a:rPr lang="en-US" sz="1350" b="0" i="0" u="none" strike="noStrike" dirty="0">
                          <a:solidFill>
                            <a:srgbClr val="385723"/>
                          </a:solidFill>
                          <a:effectLst/>
                          <a:latin typeface="Calibri" panose="020F0502020204030204" pitchFamily="34" charset="0"/>
                        </a:rPr>
                        <a:t> $   2,048,724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375623"/>
                      </a:solidFill>
                      <a:prstDash val="solid"/>
                      <a:round/>
                      <a:headEnd type="none" w="med" len="med"/>
                      <a:tailEnd type="none" w="med" len="med"/>
                    </a:lnT>
                    <a:lnB w="25400" cap="flat" cmpd="dbl" algn="ctr">
                      <a:solidFill>
                        <a:srgbClr val="375623"/>
                      </a:solid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1,823,000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375623"/>
                      </a:solidFill>
                      <a:prstDash val="solid"/>
                      <a:round/>
                      <a:headEnd type="none" w="med" len="med"/>
                      <a:tailEnd type="none" w="med" len="med"/>
                    </a:lnT>
                    <a:lnB w="25400" cap="flat" cmpd="dbl" algn="ctr">
                      <a:solidFill>
                        <a:srgbClr val="375623"/>
                      </a:solidFill>
                      <a:prstDash val="solid"/>
                      <a:round/>
                      <a:headEnd type="none" w="med" len="med"/>
                      <a:tailEnd type="none" w="med" len="med"/>
                    </a:lnB>
                  </a:tcPr>
                </a:tc>
                <a:tc>
                  <a:txBody>
                    <a:bodyPr/>
                    <a:lstStyle/>
                    <a:p>
                      <a:pPr algn="r" fontAlgn="ctr"/>
                      <a:r>
                        <a:rPr lang="en-US" sz="1350" b="0" i="0" u="none" strike="noStrike">
                          <a:solidFill>
                            <a:srgbClr val="000000"/>
                          </a:solidFill>
                          <a:effectLst/>
                          <a:latin typeface="Arial" panose="020B0604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tcPr>
                </a:tc>
                <a:tc>
                  <a:txBody>
                    <a:bodyPr/>
                    <a:lstStyle/>
                    <a:p>
                      <a:pPr algn="r" rtl="0" fontAlgn="ctr"/>
                      <a:r>
                        <a:rPr lang="en-US" sz="1350" b="0" i="0" u="none" strike="noStrike" dirty="0">
                          <a:solidFill>
                            <a:srgbClr val="385723"/>
                          </a:solidFill>
                          <a:effectLst/>
                          <a:latin typeface="Calibri" panose="020F0502020204030204" pitchFamily="34" charset="0"/>
                        </a:rPr>
                        <a:t> $   2,331,190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375623"/>
                      </a:solidFill>
                      <a:prstDash val="solid"/>
                      <a:round/>
                      <a:headEnd type="none" w="med" len="med"/>
                      <a:tailEnd type="none" w="med" len="med"/>
                    </a:lnT>
                    <a:lnB w="25400" cap="flat" cmpd="dbl" algn="ctr">
                      <a:solidFill>
                        <a:srgbClr val="375623"/>
                      </a:solidFill>
                      <a:prstDash val="solid"/>
                      <a:round/>
                      <a:headEnd type="none" w="med" len="med"/>
                      <a:tailEnd type="none" w="med" len="med"/>
                    </a:lnB>
                  </a:tcPr>
                </a:tc>
                <a:tc vMerge="1">
                  <a:txBody>
                    <a:bodyPr/>
                    <a:lstStyle/>
                    <a:p>
                      <a:pPr algn="r" rtl="0" fontAlgn="ctr"/>
                      <a:endParaRPr lang="en-US" sz="1350" b="0" i="0" u="none" strike="noStrike" dirty="0">
                        <a:solidFill>
                          <a:srgbClr val="385723"/>
                        </a:solidFill>
                        <a:effectLst/>
                        <a:latin typeface="Calibri" panose="020F050202020403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375623"/>
                      </a:solidFill>
                      <a:prstDash val="solid"/>
                      <a:round/>
                      <a:headEnd type="none" w="med" len="med"/>
                      <a:tailEnd type="none" w="med" len="med"/>
                    </a:lnT>
                    <a:lnB w="9525" cap="flat" cmpd="sng" algn="ctr">
                      <a:noFill/>
                      <a:prstDash val="solid"/>
                      <a:round/>
                      <a:headEnd type="none" w="med" len="med"/>
                      <a:tailEnd type="none" w="med" len="med"/>
                    </a:lnB>
                  </a:tcPr>
                </a:tc>
                <a:tc>
                  <a:txBody>
                    <a:bodyPr/>
                    <a:lstStyle/>
                    <a:p>
                      <a:pPr algn="r" rtl="0" fontAlgn="ctr"/>
                      <a:r>
                        <a:rPr lang="en-US" sz="1350" b="0" i="0" u="none" strike="noStrike" dirty="0">
                          <a:solidFill>
                            <a:srgbClr val="385723"/>
                          </a:solidFill>
                          <a:effectLst/>
                          <a:latin typeface="Calibri" panose="020F0502020204030204" pitchFamily="34" charset="0"/>
                        </a:rPr>
                        <a:t> $   2,262,248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375623"/>
                      </a:solidFill>
                      <a:prstDash val="solid"/>
                      <a:round/>
                      <a:headEnd type="none" w="med" len="med"/>
                      <a:tailEnd type="none" w="med" len="med"/>
                    </a:lnT>
                    <a:lnB w="25400" cap="flat" cmpd="dbl" algn="ctr">
                      <a:solidFill>
                        <a:srgbClr val="375623"/>
                      </a:solidFill>
                      <a:prstDash val="solid"/>
                      <a:round/>
                      <a:headEnd type="none" w="med" len="med"/>
                      <a:tailEnd type="none" w="med" len="med"/>
                    </a:lnB>
                  </a:tcPr>
                </a:tc>
                <a:extLst>
                  <a:ext uri="{0D108BD9-81ED-4DB2-BD59-A6C34878D82A}">
                    <a16:rowId xmlns:a16="http://schemas.microsoft.com/office/drawing/2014/main" val="2875909281"/>
                  </a:ext>
                </a:extLst>
              </a:tr>
              <a:tr h="126365">
                <a:tc>
                  <a:txBody>
                    <a:bodyPr/>
                    <a:lstStyle/>
                    <a:p>
                      <a:pPr algn="r" rtl="0" fontAlgn="b"/>
                      <a:r>
                        <a:rPr lang="en-US" sz="1800" b="1" i="0" u="none" strike="noStrike" dirty="0">
                          <a:solidFill>
                            <a:srgbClr val="385723"/>
                          </a:solidFill>
                          <a:effectLst/>
                          <a:latin typeface="Calibri" panose="020F0502020204030204" pitchFamily="34" charset="0"/>
                        </a:rPr>
                        <a:t> </a:t>
                      </a:r>
                    </a:p>
                  </a:txBody>
                  <a:tcPr marL="9525" marR="857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9050" cap="flat" cmpd="sng" algn="ctr">
                      <a:solidFill>
                        <a:srgbClr val="BF9000"/>
                      </a:solidFill>
                      <a:prstDash val="solid"/>
                      <a:round/>
                      <a:headEnd type="none" w="med" len="med"/>
                      <a:tailEnd type="none" w="med" len="med"/>
                    </a:lnB>
                  </a:tcPr>
                </a:tc>
                <a:tc>
                  <a:txBody>
                    <a:bodyPr/>
                    <a:lstStyle/>
                    <a:p>
                      <a:endParaRPr lang="en-US"/>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5400" cap="flat" cmpd="dbl" algn="ctr">
                      <a:solidFill>
                        <a:srgbClr val="375623"/>
                      </a:solidFill>
                      <a:prstDash val="solid"/>
                      <a:round/>
                      <a:headEnd type="none" w="med" len="med"/>
                      <a:tailEnd type="none" w="med" len="med"/>
                    </a:lnT>
                    <a:lnB w="19050" cap="flat" cmpd="sng" algn="ctr">
                      <a:solidFill>
                        <a:srgbClr val="BF9000"/>
                      </a:solidFill>
                      <a:prstDash val="solid"/>
                      <a:round/>
                      <a:headEnd type="none" w="med" len="med"/>
                      <a:tailEnd type="none" w="med" len="med"/>
                    </a:lnB>
                  </a:tcPr>
                </a:tc>
                <a:tc>
                  <a:txBody>
                    <a:bodyPr/>
                    <a:lstStyle/>
                    <a:p>
                      <a:endParaRPr lang="en-US"/>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9050" cap="flat" cmpd="sng" algn="ctr">
                      <a:solidFill>
                        <a:srgbClr val="BF9000"/>
                      </a:solidFill>
                      <a:prstDash val="solid"/>
                      <a:round/>
                      <a:headEnd type="none" w="med" len="med"/>
                      <a:tailEnd type="none" w="med" len="med"/>
                    </a:lnB>
                  </a:tcPr>
                </a:tc>
                <a:tc>
                  <a:txBody>
                    <a:bodyPr/>
                    <a:lstStyle/>
                    <a:p>
                      <a:endParaRPr lang="en-US" dirty="0"/>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5400" cap="flat" cmpd="dbl" algn="ctr">
                      <a:solidFill>
                        <a:srgbClr val="375623"/>
                      </a:solidFill>
                      <a:prstDash val="solid"/>
                      <a:round/>
                      <a:headEnd type="none" w="med" len="med"/>
                      <a:tailEnd type="none" w="med" len="med"/>
                    </a:lnT>
                    <a:lnB w="19050" cap="flat" cmpd="sng" algn="ctr">
                      <a:solidFill>
                        <a:srgbClr val="BF9000"/>
                      </a:solidFill>
                      <a:prstDash val="solid"/>
                      <a:round/>
                      <a:headEnd type="none" w="med" len="med"/>
                      <a:tailEnd type="none" w="med" len="med"/>
                    </a:lnB>
                  </a:tcPr>
                </a:tc>
                <a:tc>
                  <a:txBody>
                    <a:bodyPr/>
                    <a:lstStyle/>
                    <a:p>
                      <a:endParaRPr lang="en-US" dirty="0"/>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5400" cap="flat" cmpd="dbl" algn="ctr">
                      <a:solidFill>
                        <a:srgbClr val="375623"/>
                      </a:solidFill>
                      <a:prstDash val="solid"/>
                      <a:round/>
                      <a:headEnd type="none" w="med" len="med"/>
                      <a:tailEnd type="none" w="med" len="med"/>
                    </a:lnT>
                    <a:lnB w="19050" cap="flat" cmpd="sng" algn="ctr">
                      <a:solidFill>
                        <a:srgbClr val="BF9000"/>
                      </a:solidFill>
                      <a:prstDash val="solid"/>
                      <a:round/>
                      <a:headEnd type="none" w="med" len="med"/>
                      <a:tailEnd type="none" w="med" len="med"/>
                    </a:lnB>
                  </a:tcPr>
                </a:tc>
                <a:tc>
                  <a:txBody>
                    <a:bodyPr/>
                    <a:lstStyle/>
                    <a:p>
                      <a:endParaRPr lang="en-US" dirty="0"/>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9050" cap="flat" cmpd="sng" algn="ctr">
                      <a:solidFill>
                        <a:srgbClr val="BF9000"/>
                      </a:solidFill>
                      <a:prstDash val="solid"/>
                      <a:round/>
                      <a:headEnd type="none" w="med" len="med"/>
                      <a:tailEnd type="none" w="med" len="med"/>
                    </a:lnB>
                  </a:tcPr>
                </a:tc>
                <a:tc>
                  <a:txBody>
                    <a:bodyPr/>
                    <a:lstStyle/>
                    <a:p>
                      <a:endParaRPr lang="en-US" dirty="0"/>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5400" cap="flat" cmpd="dbl" algn="ctr">
                      <a:solidFill>
                        <a:srgbClr val="375623"/>
                      </a:solidFill>
                      <a:prstDash val="solid"/>
                      <a:round/>
                      <a:headEnd type="none" w="med" len="med"/>
                      <a:tailEnd type="none" w="med" len="med"/>
                    </a:lnT>
                    <a:lnB w="19050" cap="flat" cmpd="sng" algn="ctr">
                      <a:solidFill>
                        <a:srgbClr val="BF9000"/>
                      </a:solidFill>
                      <a:prstDash val="solid"/>
                      <a:round/>
                      <a:headEnd type="none" w="med" len="med"/>
                      <a:tailEnd type="none" w="med" len="med"/>
                    </a:lnB>
                  </a:tcPr>
                </a:tc>
                <a:tc>
                  <a:txBody>
                    <a:bodyPr/>
                    <a:lstStyle/>
                    <a:p>
                      <a:endParaRPr lang="en-US" dirty="0"/>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9525" cap="flat" cmpd="sng" algn="ctr">
                      <a:noFill/>
                      <a:prstDash val="solid"/>
                      <a:round/>
                      <a:headEnd type="none" w="med" len="med"/>
                      <a:tailEnd type="none" w="med" len="med"/>
                    </a:lnT>
                    <a:lnB w="19050" cap="flat" cmpd="sng" algn="ctr">
                      <a:solidFill>
                        <a:srgbClr val="BF9000"/>
                      </a:solidFill>
                      <a:prstDash val="solid"/>
                      <a:round/>
                      <a:headEnd type="none" w="med" len="med"/>
                      <a:tailEnd type="none" w="med" len="med"/>
                    </a:lnB>
                  </a:tcPr>
                </a:tc>
                <a:tc>
                  <a:txBody>
                    <a:bodyPr/>
                    <a:lstStyle/>
                    <a:p>
                      <a:endParaRPr lang="en-US" dirty="0"/>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5400" cap="flat" cmpd="dbl" algn="ctr">
                      <a:solidFill>
                        <a:srgbClr val="375623"/>
                      </a:solidFill>
                      <a:prstDash val="solid"/>
                      <a:round/>
                      <a:headEnd type="none" w="med" len="med"/>
                      <a:tailEnd type="none" w="med" len="med"/>
                    </a:lnT>
                    <a:lnB w="19050" cap="flat" cmpd="sng" algn="ctr">
                      <a:solidFill>
                        <a:srgbClr val="BF9000"/>
                      </a:solidFill>
                      <a:prstDash val="solid"/>
                      <a:round/>
                      <a:headEnd type="none" w="med" len="med"/>
                      <a:tailEnd type="none" w="med" len="med"/>
                    </a:lnB>
                  </a:tcPr>
                </a:tc>
                <a:extLst>
                  <a:ext uri="{0D108BD9-81ED-4DB2-BD59-A6C34878D82A}">
                    <a16:rowId xmlns:a16="http://schemas.microsoft.com/office/drawing/2014/main" val="1881864539"/>
                  </a:ext>
                </a:extLst>
              </a:tr>
            </a:tbl>
          </a:graphicData>
        </a:graphic>
      </p:graphicFrame>
    </p:spTree>
    <p:extLst>
      <p:ext uri="{BB962C8B-B14F-4D97-AF65-F5344CB8AC3E}">
        <p14:creationId xmlns:p14="http://schemas.microsoft.com/office/powerpoint/2010/main" val="33503469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5615C58-C48B-462D-A39E-E911CBD28D31}"/>
              </a:ext>
            </a:extLst>
          </p:cNvPr>
          <p:cNvSpPr/>
          <p:nvPr/>
        </p:nvSpPr>
        <p:spPr>
          <a:xfrm>
            <a:off x="0" y="0"/>
            <a:ext cx="3474720" cy="6858000"/>
          </a:xfrm>
          <a:prstGeom prst="rect">
            <a:avLst/>
          </a:prstGeom>
          <a:ln>
            <a:solidFill>
              <a:schemeClr val="accent4">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graphicFrame>
        <p:nvGraphicFramePr>
          <p:cNvPr id="22" name="Table 21">
            <a:extLst>
              <a:ext uri="{FF2B5EF4-FFF2-40B4-BE49-F238E27FC236}">
                <a16:creationId xmlns:a16="http://schemas.microsoft.com/office/drawing/2014/main" id="{F146289A-0396-4CF3-803E-A152C7610DB2}"/>
              </a:ext>
            </a:extLst>
          </p:cNvPr>
          <p:cNvGraphicFramePr>
            <a:graphicFrameLocks noGrp="1"/>
          </p:cNvGraphicFramePr>
          <p:nvPr>
            <p:extLst>
              <p:ext uri="{D42A27DB-BD31-4B8C-83A1-F6EECF244321}">
                <p14:modId xmlns:p14="http://schemas.microsoft.com/office/powerpoint/2010/main" val="3202274150"/>
              </p:ext>
            </p:extLst>
          </p:nvPr>
        </p:nvGraphicFramePr>
        <p:xfrm>
          <a:off x="3789597" y="601190"/>
          <a:ext cx="8122920" cy="5269274"/>
        </p:xfrm>
        <a:graphic>
          <a:graphicData uri="http://schemas.openxmlformats.org/drawingml/2006/table">
            <a:tbl>
              <a:tblPr firstRow="1" bandRow="1">
                <a:tableStyleId>{5C22544A-7EE6-4342-B048-85BDC9FD1C3A}</a:tableStyleId>
              </a:tblPr>
              <a:tblGrid>
                <a:gridCol w="2560320">
                  <a:extLst>
                    <a:ext uri="{9D8B030D-6E8A-4147-A177-3AD203B41FA5}">
                      <a16:colId xmlns:a16="http://schemas.microsoft.com/office/drawing/2014/main" val="3036120755"/>
                    </a:ext>
                  </a:extLst>
                </a:gridCol>
                <a:gridCol w="208280">
                  <a:extLst>
                    <a:ext uri="{9D8B030D-6E8A-4147-A177-3AD203B41FA5}">
                      <a16:colId xmlns:a16="http://schemas.microsoft.com/office/drawing/2014/main" val="3665071164"/>
                    </a:ext>
                  </a:extLst>
                </a:gridCol>
                <a:gridCol w="1005840">
                  <a:extLst>
                    <a:ext uri="{9D8B030D-6E8A-4147-A177-3AD203B41FA5}">
                      <a16:colId xmlns:a16="http://schemas.microsoft.com/office/drawing/2014/main" val="3175446516"/>
                    </a:ext>
                  </a:extLst>
                </a:gridCol>
                <a:gridCol w="162560">
                  <a:extLst>
                    <a:ext uri="{9D8B030D-6E8A-4147-A177-3AD203B41FA5}">
                      <a16:colId xmlns:a16="http://schemas.microsoft.com/office/drawing/2014/main" val="1296274528"/>
                    </a:ext>
                  </a:extLst>
                </a:gridCol>
                <a:gridCol w="1005840">
                  <a:extLst>
                    <a:ext uri="{9D8B030D-6E8A-4147-A177-3AD203B41FA5}">
                      <a16:colId xmlns:a16="http://schemas.microsoft.com/office/drawing/2014/main" val="3379279428"/>
                    </a:ext>
                  </a:extLst>
                </a:gridCol>
                <a:gridCol w="1005840">
                  <a:extLst>
                    <a:ext uri="{9D8B030D-6E8A-4147-A177-3AD203B41FA5}">
                      <a16:colId xmlns:a16="http://schemas.microsoft.com/office/drawing/2014/main" val="2977225077"/>
                    </a:ext>
                  </a:extLst>
                </a:gridCol>
                <a:gridCol w="162560">
                  <a:extLst>
                    <a:ext uri="{9D8B030D-6E8A-4147-A177-3AD203B41FA5}">
                      <a16:colId xmlns:a16="http://schemas.microsoft.com/office/drawing/2014/main" val="1149451666"/>
                    </a:ext>
                  </a:extLst>
                </a:gridCol>
                <a:gridCol w="1005840">
                  <a:extLst>
                    <a:ext uri="{9D8B030D-6E8A-4147-A177-3AD203B41FA5}">
                      <a16:colId xmlns:a16="http://schemas.microsoft.com/office/drawing/2014/main" val="3911380809"/>
                    </a:ext>
                  </a:extLst>
                </a:gridCol>
                <a:gridCol w="1005840">
                  <a:extLst>
                    <a:ext uri="{9D8B030D-6E8A-4147-A177-3AD203B41FA5}">
                      <a16:colId xmlns:a16="http://schemas.microsoft.com/office/drawing/2014/main" val="2329183050"/>
                    </a:ext>
                  </a:extLst>
                </a:gridCol>
              </a:tblGrid>
              <a:tr h="349382">
                <a:tc>
                  <a:txBody>
                    <a:bodyPr/>
                    <a:lstStyle/>
                    <a:p>
                      <a:pPr marL="0" lvl="1" algn="l" defTabSz="914400" rtl="0" eaLnBrk="1" latinLnBrk="0" hangingPunct="1"/>
                      <a:endParaRPr lang="en-US" sz="1600" u="none" kern="1200" dirty="0">
                        <a:solidFill>
                          <a:schemeClr val="accent6">
                            <a:lumMod val="50000"/>
                          </a:schemeClr>
                        </a:solidFill>
                        <a:latin typeface="+mn-lt"/>
                        <a:ea typeface="+mn-ea"/>
                        <a:cs typeface="+mn-cs"/>
                      </a:endParaRPr>
                    </a:p>
                  </a:txBody>
                  <a:tcPr anchor="ctr">
                    <a:lnT w="19050" cap="flat" cmpd="sng" algn="ctr">
                      <a:solidFill>
                        <a:schemeClr val="accent4">
                          <a:lumMod val="75000"/>
                        </a:schemeClr>
                      </a:solidFill>
                      <a:prstDash val="solid"/>
                      <a:round/>
                      <a:headEnd type="none" w="med" len="med"/>
                      <a:tailEnd type="none" w="med" len="med"/>
                    </a:lnT>
                    <a:noFill/>
                  </a:tcPr>
                </a:tc>
                <a:tc>
                  <a:txBody>
                    <a:bodyPr/>
                    <a:lstStyle/>
                    <a:p>
                      <a:pPr marL="0" lvl="1" algn="l" defTabSz="914400" rtl="0" eaLnBrk="1" latinLnBrk="0" hangingPunct="1"/>
                      <a:endParaRPr lang="en-US" sz="1600" u="none" kern="1200" dirty="0">
                        <a:solidFill>
                          <a:schemeClr val="accent6">
                            <a:lumMod val="50000"/>
                          </a:schemeClr>
                        </a:solidFill>
                        <a:latin typeface="+mn-lt"/>
                        <a:ea typeface="+mn-ea"/>
                        <a:cs typeface="+mn-cs"/>
                      </a:endParaRPr>
                    </a:p>
                  </a:txBody>
                  <a:tcPr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b="1" u="none" kern="1200" dirty="0">
                          <a:solidFill>
                            <a:schemeClr val="accent6">
                              <a:lumMod val="50000"/>
                            </a:schemeClr>
                          </a:solidFill>
                          <a:latin typeface="+mn-lt"/>
                          <a:ea typeface="+mn-ea"/>
                          <a:cs typeface="+mn-cs"/>
                        </a:rPr>
                        <a:t>2021</a:t>
                      </a: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600" b="1" u="none" kern="1200" dirty="0">
                        <a:solidFill>
                          <a:schemeClr val="accent6">
                            <a:lumMod val="50000"/>
                          </a:schemeClr>
                        </a:solidFill>
                        <a:latin typeface="+mn-lt"/>
                        <a:ea typeface="+mn-ea"/>
                        <a:cs typeface="+mn-cs"/>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noFill/>
                      <a:prstDash val="solid"/>
                      <a:round/>
                      <a:headEnd type="none" w="med" len="med"/>
                      <a:tailEnd type="none" w="med" len="med"/>
                    </a:lnB>
                    <a:noFill/>
                  </a:tcPr>
                </a:tc>
                <a:tc gridSpan="2">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b="1" u="none" kern="1200" dirty="0">
                          <a:solidFill>
                            <a:schemeClr val="accent6">
                              <a:lumMod val="50000"/>
                            </a:schemeClr>
                          </a:solidFill>
                          <a:latin typeface="+mn-lt"/>
                          <a:ea typeface="+mn-ea"/>
                          <a:cs typeface="+mn-cs"/>
                        </a:rPr>
                        <a:t>2020</a:t>
                      </a: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800" b="1" u="none" kern="1200" dirty="0">
                        <a:solidFill>
                          <a:schemeClr val="accent6">
                            <a:lumMod val="50000"/>
                          </a:schemeClr>
                        </a:solidFill>
                        <a:latin typeface="+mn-lt"/>
                        <a:ea typeface="+mn-ea"/>
                        <a:cs typeface="+mn-cs"/>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600" b="1" u="none" kern="1200" dirty="0">
                        <a:solidFill>
                          <a:schemeClr val="accent6">
                            <a:lumMod val="50000"/>
                          </a:schemeClr>
                        </a:solidFill>
                        <a:latin typeface="+mn-lt"/>
                        <a:ea typeface="+mn-ea"/>
                        <a:cs typeface="+mn-cs"/>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b="1" u="none" kern="1200" dirty="0">
                          <a:solidFill>
                            <a:schemeClr val="accent6">
                              <a:lumMod val="50000"/>
                            </a:schemeClr>
                          </a:solidFill>
                          <a:latin typeface="+mn-lt"/>
                          <a:ea typeface="+mn-ea"/>
                          <a:cs typeface="+mn-cs"/>
                        </a:rPr>
                        <a:t>2019</a:t>
                      </a: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b="1" u="none" kern="1200" dirty="0">
                          <a:solidFill>
                            <a:schemeClr val="accent6">
                              <a:lumMod val="50000"/>
                            </a:schemeClr>
                          </a:solidFill>
                          <a:latin typeface="+mn-lt"/>
                          <a:ea typeface="+mn-ea"/>
                          <a:cs typeface="+mn-cs"/>
                        </a:rPr>
                        <a:t>2018</a:t>
                      </a: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2764754749"/>
                  </a:ext>
                </a:extLst>
              </a:tr>
              <a:tr h="548640">
                <a:tc>
                  <a:txBody>
                    <a:bodyPr/>
                    <a:lstStyle/>
                    <a:p>
                      <a:pPr marL="0" lvl="1" algn="l" defTabSz="914400" rtl="0" eaLnBrk="1" latinLnBrk="0" hangingPunct="1"/>
                      <a:endParaRPr lang="en-US" sz="1400" b="1" u="none" kern="1200" dirty="0">
                        <a:solidFill>
                          <a:schemeClr val="accent6">
                            <a:lumMod val="50000"/>
                          </a:schemeClr>
                        </a:solidFill>
                        <a:latin typeface="+mn-lt"/>
                        <a:ea typeface="+mn-ea"/>
                        <a:cs typeface="+mn-cs"/>
                      </a:endParaRPr>
                    </a:p>
                  </a:txBody>
                  <a:tcPr anchor="ctr">
                    <a:lnB w="12700" cap="flat" cmpd="sng" algn="ctr">
                      <a:solidFill>
                        <a:schemeClr val="accent4">
                          <a:lumMod val="75000"/>
                        </a:schemeClr>
                      </a:solidFill>
                      <a:prstDash val="solid"/>
                      <a:round/>
                      <a:headEnd type="none" w="med" len="med"/>
                      <a:tailEnd type="none" w="med" len="med"/>
                    </a:lnB>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b="1" u="none" kern="1200" dirty="0">
                          <a:solidFill>
                            <a:schemeClr val="accent6">
                              <a:lumMod val="50000"/>
                            </a:schemeClr>
                          </a:solidFill>
                          <a:latin typeface="+mn-lt"/>
                          <a:ea typeface="+mn-ea"/>
                          <a:cs typeface="+mn-cs"/>
                        </a:rPr>
                        <a:t>P</a:t>
                      </a:r>
                      <a:r>
                        <a:rPr lang="en-US" sz="1200" b="1" u="none" kern="1200" dirty="0">
                          <a:solidFill>
                            <a:schemeClr val="accent6">
                              <a:lumMod val="50000"/>
                            </a:schemeClr>
                          </a:solidFill>
                          <a:latin typeface="+mn-lt"/>
                          <a:ea typeface="+mn-ea"/>
                          <a:cs typeface="+mn-cs"/>
                        </a:rPr>
                        <a:t>ROPOSED</a:t>
                      </a:r>
                      <a:r>
                        <a:rPr lang="en-US" sz="1400" b="1" u="none" kern="1200" dirty="0">
                          <a:solidFill>
                            <a:schemeClr val="accent6">
                              <a:lumMod val="50000"/>
                            </a:schemeClr>
                          </a:solidFill>
                          <a:latin typeface="+mn-lt"/>
                          <a:ea typeface="+mn-ea"/>
                          <a:cs typeface="+mn-cs"/>
                        </a:rPr>
                        <a:t> B</a:t>
                      </a:r>
                      <a:r>
                        <a:rPr lang="en-US" sz="1200" b="1" u="none" kern="1200" dirty="0">
                          <a:solidFill>
                            <a:schemeClr val="accent6">
                              <a:lumMod val="50000"/>
                            </a:schemeClr>
                          </a:solidFill>
                          <a:latin typeface="+mn-lt"/>
                          <a:ea typeface="+mn-ea"/>
                          <a:cs typeface="+mn-cs"/>
                        </a:rPr>
                        <a:t>UDGET</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400" b="1" u="none" kern="1200" dirty="0">
                        <a:solidFill>
                          <a:schemeClr val="accent6">
                            <a:lumMod val="50000"/>
                          </a:schemeClr>
                        </a:solidFill>
                        <a:latin typeface="+mn-lt"/>
                        <a:ea typeface="+mn-ea"/>
                        <a:cs typeface="+mn-cs"/>
                      </a:endParaRPr>
                    </a:p>
                  </a:txBody>
                  <a:tcPr marL="68580" marR="68580" marT="0" marB="0" anchor="ctr">
                    <a:lnT w="12700" cap="flat" cmpd="sng" algn="ctr">
                      <a:no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b="1" u="none" kern="1200" dirty="0">
                          <a:solidFill>
                            <a:schemeClr val="accent6">
                              <a:lumMod val="50000"/>
                            </a:schemeClr>
                          </a:solidFill>
                          <a:latin typeface="+mn-lt"/>
                          <a:ea typeface="+mn-ea"/>
                          <a:cs typeface="+mn-cs"/>
                        </a:rPr>
                        <a:t>P</a:t>
                      </a:r>
                      <a:r>
                        <a:rPr lang="en-US" sz="1200" b="1" u="none" kern="1200" dirty="0">
                          <a:solidFill>
                            <a:schemeClr val="accent6">
                              <a:lumMod val="50000"/>
                            </a:schemeClr>
                          </a:solidFill>
                          <a:latin typeface="+mn-lt"/>
                          <a:ea typeface="+mn-ea"/>
                          <a:cs typeface="+mn-cs"/>
                        </a:rPr>
                        <a:t>ROJECTED </a:t>
                      </a:r>
                      <a:r>
                        <a:rPr lang="en-US" sz="1400" b="1" u="none" kern="1200" dirty="0">
                          <a:solidFill>
                            <a:schemeClr val="accent6">
                              <a:lumMod val="50000"/>
                            </a:schemeClr>
                          </a:solidFill>
                          <a:latin typeface="+mn-lt"/>
                          <a:ea typeface="+mn-ea"/>
                          <a:cs typeface="+mn-cs"/>
                        </a:rPr>
                        <a:t>A</a:t>
                      </a:r>
                      <a:r>
                        <a:rPr lang="en-US" sz="1200" b="1" u="none" kern="1200" dirty="0">
                          <a:solidFill>
                            <a:schemeClr val="accent6">
                              <a:lumMod val="50000"/>
                            </a:schemeClr>
                          </a:solidFill>
                          <a:latin typeface="+mn-lt"/>
                          <a:ea typeface="+mn-ea"/>
                          <a:cs typeface="+mn-cs"/>
                        </a:rPr>
                        <a:t>CTUAL</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b="1" u="none" kern="1200" dirty="0">
                          <a:solidFill>
                            <a:schemeClr val="accent6">
                              <a:lumMod val="50000"/>
                            </a:schemeClr>
                          </a:solidFill>
                          <a:latin typeface="+mn-lt"/>
                          <a:ea typeface="+mn-ea"/>
                          <a:cs typeface="+mn-cs"/>
                        </a:rPr>
                        <a:t>B</a:t>
                      </a:r>
                      <a:r>
                        <a:rPr lang="en-US" sz="1200" b="1" u="none" kern="1200" dirty="0">
                          <a:solidFill>
                            <a:schemeClr val="accent6">
                              <a:lumMod val="50000"/>
                            </a:schemeClr>
                          </a:solidFill>
                          <a:latin typeface="+mn-lt"/>
                          <a:ea typeface="+mn-ea"/>
                          <a:cs typeface="+mn-cs"/>
                        </a:rPr>
                        <a:t>UDGET</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400" b="1" u="none" kern="1200" dirty="0">
                        <a:solidFill>
                          <a:schemeClr val="accent6">
                            <a:lumMod val="50000"/>
                          </a:schemeClr>
                        </a:solidFill>
                        <a:latin typeface="+mn-lt"/>
                        <a:ea typeface="+mn-ea"/>
                        <a:cs typeface="+mn-cs"/>
                      </a:endParaRPr>
                    </a:p>
                  </a:txBody>
                  <a:tcPr marL="68580" marR="68580" marT="0" marB="0" anchor="ctr">
                    <a:lnT w="12700" cap="flat" cmpd="sng" algn="ctr">
                      <a:no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b="1" u="none" kern="1200" dirty="0">
                          <a:solidFill>
                            <a:schemeClr val="accent6">
                              <a:lumMod val="50000"/>
                            </a:schemeClr>
                          </a:solidFill>
                          <a:latin typeface="+mn-lt"/>
                          <a:ea typeface="+mn-ea"/>
                          <a:cs typeface="+mn-cs"/>
                        </a:rPr>
                        <a:t>A</a:t>
                      </a:r>
                      <a:r>
                        <a:rPr lang="en-US" sz="1200" b="1" u="none" kern="1200" dirty="0">
                          <a:solidFill>
                            <a:schemeClr val="accent6">
                              <a:lumMod val="50000"/>
                            </a:schemeClr>
                          </a:solidFill>
                          <a:latin typeface="+mn-lt"/>
                          <a:ea typeface="+mn-ea"/>
                          <a:cs typeface="+mn-cs"/>
                        </a:rPr>
                        <a:t>CTUAL</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b="1" u="none" kern="1200" dirty="0">
                          <a:solidFill>
                            <a:schemeClr val="accent6">
                              <a:lumMod val="50000"/>
                            </a:schemeClr>
                          </a:solidFill>
                          <a:latin typeface="+mn-lt"/>
                          <a:ea typeface="+mn-ea"/>
                          <a:cs typeface="+mn-cs"/>
                        </a:rPr>
                        <a:t>A</a:t>
                      </a:r>
                      <a:r>
                        <a:rPr lang="en-US" sz="1200" b="1" u="none" kern="1200" dirty="0">
                          <a:solidFill>
                            <a:schemeClr val="accent6">
                              <a:lumMod val="50000"/>
                            </a:schemeClr>
                          </a:solidFill>
                          <a:latin typeface="+mn-lt"/>
                          <a:ea typeface="+mn-ea"/>
                          <a:cs typeface="+mn-cs"/>
                        </a:rPr>
                        <a:t>CTUAL</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423968939"/>
                  </a:ext>
                </a:extLst>
              </a:tr>
              <a:tr h="274320">
                <a:tc>
                  <a:txBody>
                    <a:bodyPr/>
                    <a:lstStyle/>
                    <a:p>
                      <a:pPr marL="0" marR="0">
                        <a:lnSpc>
                          <a:spcPct val="115000"/>
                        </a:lnSpc>
                        <a:spcBef>
                          <a:spcPts val="0"/>
                        </a:spcBef>
                        <a:spcAft>
                          <a:spcPts val="0"/>
                        </a:spcAft>
                      </a:pPr>
                      <a:r>
                        <a:rPr lang="en-US" sz="1400" b="1" kern="1200" baseline="0" dirty="0">
                          <a:solidFill>
                            <a:schemeClr val="accent6">
                              <a:lumMod val="50000"/>
                            </a:schemeClr>
                          </a:solidFill>
                          <a:latin typeface="+mn-lt"/>
                          <a:ea typeface="+mn-ea"/>
                          <a:cs typeface="+mn-cs"/>
                        </a:rPr>
                        <a:t>REGULAR SALARIES</a:t>
                      </a: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lnT w="12700" cap="flat" cmpd="sng" algn="ctr">
                      <a:solidFill>
                        <a:schemeClr val="accent4">
                          <a:lumMod val="75000"/>
                        </a:schemeClr>
                      </a:solidFill>
                      <a:prstDash val="solid"/>
                      <a:round/>
                      <a:headEnd type="none" w="med" len="med"/>
                      <a:tailEnd type="none" w="med" len="med"/>
                    </a:lnT>
                    <a:noFill/>
                  </a:tcPr>
                </a:tc>
                <a:tc>
                  <a:txBody>
                    <a:bodyPr/>
                    <a:lstStyle/>
                    <a:p>
                      <a:pPr algn="r" rtl="0" fontAlgn="ctr"/>
                      <a:r>
                        <a:rPr lang="en-US" sz="1400" b="0" i="0" u="none" strike="noStrike" dirty="0">
                          <a:solidFill>
                            <a:srgbClr val="385723"/>
                          </a:solidFill>
                          <a:effectLst/>
                          <a:latin typeface="Calibri" panose="020F0502020204030204" pitchFamily="34" charset="0"/>
                        </a:rPr>
                        <a:t> $     460,000 </a:t>
                      </a:r>
                    </a:p>
                  </a:txBody>
                  <a:tcPr marL="9525" marR="9525" marT="9525"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r" defTabSz="914400" rtl="0" eaLnBrk="1" latinLnBrk="0" hangingPunct="1">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algn="r" rtl="0" fontAlgn="ctr"/>
                      <a:r>
                        <a:rPr lang="en-US" sz="1400" b="0" i="0" u="none" strike="noStrike" dirty="0">
                          <a:solidFill>
                            <a:srgbClr val="385723"/>
                          </a:solidFill>
                          <a:effectLst/>
                          <a:latin typeface="Calibri" panose="020F0502020204030204" pitchFamily="34" charset="0"/>
                        </a:rPr>
                        <a:t> $     401,217 </a:t>
                      </a:r>
                    </a:p>
                  </a:txBody>
                  <a:tcPr marL="9525" marR="9525" marT="9525" marB="0" anchor="ctr">
                    <a:lnT w="12700" cap="flat" cmpd="sng" algn="ctr">
                      <a:solidFill>
                        <a:schemeClr val="accent4">
                          <a:lumMod val="75000"/>
                        </a:schemeClr>
                      </a:solidFill>
                      <a:prstDash val="solid"/>
                      <a:round/>
                      <a:headEnd type="none" w="med" len="med"/>
                      <a:tailEnd type="none" w="med" len="med"/>
                    </a:lnT>
                    <a:noFill/>
                  </a:tcPr>
                </a:tc>
                <a:tc>
                  <a:txBody>
                    <a:bodyPr/>
                    <a:lstStyle/>
                    <a:p>
                      <a:pPr algn="r" rtl="0" fontAlgn="ctr"/>
                      <a:r>
                        <a:rPr lang="en-US" sz="1400" b="0" i="0" u="none" strike="noStrike" dirty="0">
                          <a:solidFill>
                            <a:srgbClr val="385723"/>
                          </a:solidFill>
                          <a:effectLst/>
                          <a:latin typeface="Calibri" panose="020F0502020204030204" pitchFamily="34" charset="0"/>
                        </a:rPr>
                        <a:t> $     260,000 </a:t>
                      </a:r>
                    </a:p>
                  </a:txBody>
                  <a:tcPr marL="9525" marR="9525" marT="9525"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algn="r" rtl="0" fontAlgn="ctr"/>
                      <a:r>
                        <a:rPr lang="en-US" sz="1400" b="0" i="0" u="none" strike="noStrike" dirty="0">
                          <a:solidFill>
                            <a:srgbClr val="385723"/>
                          </a:solidFill>
                          <a:effectLst/>
                          <a:latin typeface="Calibri" panose="020F0502020204030204" pitchFamily="34" charset="0"/>
                        </a:rPr>
                        <a:t> $     290,814 </a:t>
                      </a:r>
                    </a:p>
                  </a:txBody>
                  <a:tcPr marL="9525" marR="9525" marT="9525" marB="0" anchor="ctr">
                    <a:lnT w="12700" cap="flat" cmpd="sng" algn="ctr">
                      <a:solidFill>
                        <a:schemeClr val="accent4">
                          <a:lumMod val="75000"/>
                        </a:schemeClr>
                      </a:solidFill>
                      <a:prstDash val="solid"/>
                      <a:round/>
                      <a:headEnd type="none" w="med" len="med"/>
                      <a:tailEnd type="none" w="med" len="med"/>
                    </a:lnT>
                    <a:noFill/>
                  </a:tcPr>
                </a:tc>
                <a:tc>
                  <a:txBody>
                    <a:bodyPr/>
                    <a:lstStyle/>
                    <a:p>
                      <a:pPr algn="r" rtl="0" fontAlgn="ctr"/>
                      <a:r>
                        <a:rPr lang="en-US" sz="1400" b="0" i="0" u="none" strike="noStrike" dirty="0">
                          <a:solidFill>
                            <a:srgbClr val="385723"/>
                          </a:solidFill>
                          <a:effectLst/>
                          <a:latin typeface="Calibri" panose="020F0502020204030204" pitchFamily="34" charset="0"/>
                        </a:rPr>
                        <a:t> $                 -   </a:t>
                      </a:r>
                    </a:p>
                  </a:txBody>
                  <a:tcPr marL="9525" marR="9525" marT="9525" marB="0" anchor="ctr">
                    <a:lnT w="12700" cap="flat" cmpd="sng" algn="ctr">
                      <a:solidFill>
                        <a:schemeClr val="accent4">
                          <a:lumMod val="75000"/>
                        </a:schemeClr>
                      </a:solidFill>
                      <a:prstDash val="solid"/>
                      <a:round/>
                      <a:headEnd type="none" w="med" len="med"/>
                      <a:tailEnd type="none" w="med" len="med"/>
                    </a:lnT>
                    <a:noFill/>
                  </a:tcPr>
                </a:tc>
                <a:extLst>
                  <a:ext uri="{0D108BD9-81ED-4DB2-BD59-A6C34878D82A}">
                    <a16:rowId xmlns:a16="http://schemas.microsoft.com/office/drawing/2014/main" val="1510908587"/>
                  </a:ext>
                </a:extLst>
              </a:tr>
              <a:tr h="274320">
                <a:tc>
                  <a:txBody>
                    <a:bodyPr/>
                    <a:lstStyle/>
                    <a:p>
                      <a:pPr marL="0" marR="0">
                        <a:lnSpc>
                          <a:spcPct val="115000"/>
                        </a:lnSpc>
                        <a:spcBef>
                          <a:spcPts val="0"/>
                        </a:spcBef>
                        <a:spcAft>
                          <a:spcPts val="0"/>
                        </a:spcAft>
                      </a:pPr>
                      <a:r>
                        <a:rPr lang="en-US" sz="1400" b="1" kern="1200" baseline="0" dirty="0">
                          <a:solidFill>
                            <a:schemeClr val="accent6">
                              <a:lumMod val="50000"/>
                            </a:schemeClr>
                          </a:solidFill>
                          <a:latin typeface="+mn-lt"/>
                          <a:ea typeface="+mn-ea"/>
                          <a:cs typeface="+mn-cs"/>
                        </a:rPr>
                        <a:t>FICA &amp; MEDICARE</a:t>
                      </a:r>
                    </a:p>
                  </a:txBody>
                  <a:tcPr marL="68580" marR="68580" marT="0" marB="0" anchor="ctr">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35,000 </a:t>
                      </a:r>
                    </a:p>
                  </a:txBody>
                  <a:tcPr marL="9525" marR="9525" marT="9525" marB="0" anchor="ctr">
                    <a:noFill/>
                  </a:tcPr>
                </a:tc>
                <a:tc>
                  <a:txBody>
                    <a:bodyPr/>
                    <a:lstStyle/>
                    <a:p>
                      <a:endParaRPr lang="en-US" sz="1400" dirty="0"/>
                    </a:p>
                  </a:txBody>
                  <a:tcPr marL="68580" marR="68580" marT="0" marB="0" anchor="ctr">
                    <a:noFill/>
                  </a:tcPr>
                </a:tc>
                <a:tc>
                  <a:txBody>
                    <a:bodyPr/>
                    <a:lstStyle/>
                    <a:p>
                      <a:pPr algn="r" rtl="0" fontAlgn="ctr"/>
                      <a:r>
                        <a:rPr lang="en-US" sz="1400" b="0" i="0" u="none" strike="noStrike">
                          <a:solidFill>
                            <a:srgbClr val="385723"/>
                          </a:solidFill>
                          <a:effectLst/>
                          <a:latin typeface="Calibri" panose="020F0502020204030204" pitchFamily="34" charset="0"/>
                        </a:rPr>
                        <a:t> $       31,718 </a:t>
                      </a:r>
                    </a:p>
                  </a:txBody>
                  <a:tcPr marL="9525" marR="9525" marT="9525" marB="0" anchor="ctr">
                    <a:noFill/>
                  </a:tcPr>
                </a:tc>
                <a:tc>
                  <a:txBody>
                    <a:bodyPr/>
                    <a:lstStyle/>
                    <a:p>
                      <a:pPr algn="r" rtl="0" fontAlgn="ctr"/>
                      <a:r>
                        <a:rPr lang="en-US" sz="1400" b="0" i="0" u="none" strike="noStrike">
                          <a:solidFill>
                            <a:srgbClr val="385723"/>
                          </a:solidFill>
                          <a:effectLst/>
                          <a:latin typeface="Calibri" panose="020F0502020204030204" pitchFamily="34" charset="0"/>
                        </a:rPr>
                        <a:t> $       22,000 </a:t>
                      </a:r>
                    </a:p>
                  </a:txBody>
                  <a:tcPr marL="9525" marR="9525" marT="9525" marB="0" anchor="ctr">
                    <a:noFill/>
                  </a:tcPr>
                </a:tc>
                <a:tc>
                  <a:txBody>
                    <a:bodyPr/>
                    <a:lstStyle/>
                    <a:p>
                      <a:endParaRPr lang="en-US" sz="1400"/>
                    </a:p>
                  </a:txBody>
                  <a:tcPr marL="68580" marR="68580" marT="0" marB="0" anchor="ctr">
                    <a:noFill/>
                  </a:tcPr>
                </a:tc>
                <a:tc>
                  <a:txBody>
                    <a:bodyPr/>
                    <a:lstStyle/>
                    <a:p>
                      <a:pPr algn="r" rtl="0" fontAlgn="ctr"/>
                      <a:r>
                        <a:rPr lang="en-US" sz="1400" b="0" i="0" u="none" strike="noStrike">
                          <a:solidFill>
                            <a:srgbClr val="385723"/>
                          </a:solidFill>
                          <a:effectLst/>
                          <a:latin typeface="Calibri" panose="020F0502020204030204" pitchFamily="34" charset="0"/>
                        </a:rPr>
                        <a:t> $       18,561 </a:t>
                      </a:r>
                    </a:p>
                  </a:txBody>
                  <a:tcPr marL="9525" marR="9525" marT="9525" marB="0"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   </a:t>
                      </a:r>
                    </a:p>
                  </a:txBody>
                  <a:tcPr marL="9525" marR="9525" marT="9525" marB="0" anchor="ctr">
                    <a:noFill/>
                  </a:tcPr>
                </a:tc>
                <a:extLst>
                  <a:ext uri="{0D108BD9-81ED-4DB2-BD59-A6C34878D82A}">
                    <a16:rowId xmlns:a16="http://schemas.microsoft.com/office/drawing/2014/main" val="3400293793"/>
                  </a:ext>
                </a:extLst>
              </a:tr>
              <a:tr h="274320">
                <a:tc>
                  <a:txBody>
                    <a:bodyPr/>
                    <a:lstStyle/>
                    <a:p>
                      <a:pPr marL="0" marR="0">
                        <a:lnSpc>
                          <a:spcPct val="115000"/>
                        </a:lnSpc>
                        <a:spcBef>
                          <a:spcPts val="0"/>
                        </a:spcBef>
                        <a:spcAft>
                          <a:spcPts val="0"/>
                        </a:spcAft>
                      </a:pPr>
                      <a:r>
                        <a:rPr lang="en-US" sz="1400" b="1" kern="1200" baseline="0" dirty="0">
                          <a:solidFill>
                            <a:schemeClr val="accent6">
                              <a:lumMod val="50000"/>
                            </a:schemeClr>
                          </a:solidFill>
                          <a:latin typeface="+mn-lt"/>
                          <a:ea typeface="+mn-ea"/>
                          <a:cs typeface="+mn-cs"/>
                        </a:rPr>
                        <a:t>FRS</a:t>
                      </a:r>
                    </a:p>
                  </a:txBody>
                  <a:tcPr marL="68580" marR="68580" marT="0" marB="0" anchor="ctr">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50,000 </a:t>
                      </a:r>
                    </a:p>
                  </a:txBody>
                  <a:tcPr marL="9525" marR="9525" marT="9525" marB="0" anchor="ctr">
                    <a:noFill/>
                  </a:tcPr>
                </a:tc>
                <a:tc>
                  <a:txBody>
                    <a:bodyPr/>
                    <a:lstStyle/>
                    <a:p>
                      <a:endParaRPr lang="en-US" sz="1400"/>
                    </a:p>
                  </a:txBody>
                  <a:tcPr marL="68580" marR="68580" marT="0" marB="0"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48,682 </a:t>
                      </a:r>
                    </a:p>
                  </a:txBody>
                  <a:tcPr marL="9525" marR="9525" marT="9525" marB="0" anchor="ctr">
                    <a:noFill/>
                  </a:tcPr>
                </a:tc>
                <a:tc>
                  <a:txBody>
                    <a:bodyPr/>
                    <a:lstStyle/>
                    <a:p>
                      <a:pPr algn="r" rtl="0" fontAlgn="ctr"/>
                      <a:r>
                        <a:rPr lang="en-US" sz="1400" b="0" i="0" u="none" strike="noStrike">
                          <a:solidFill>
                            <a:srgbClr val="385723"/>
                          </a:solidFill>
                          <a:effectLst/>
                          <a:latin typeface="Calibri" panose="020F0502020204030204" pitchFamily="34" charset="0"/>
                        </a:rPr>
                        <a:t> $       50,000 </a:t>
                      </a:r>
                    </a:p>
                  </a:txBody>
                  <a:tcPr marL="9525" marR="9525" marT="9525" marB="0" anchor="ctr">
                    <a:noFill/>
                  </a:tcPr>
                </a:tc>
                <a:tc>
                  <a:txBody>
                    <a:bodyPr/>
                    <a:lstStyle/>
                    <a:p>
                      <a:endParaRPr lang="en-US" sz="1400"/>
                    </a:p>
                  </a:txBody>
                  <a:tcPr marL="68580" marR="68580" marT="0" marB="0" anchor="ctr">
                    <a:noFill/>
                  </a:tcPr>
                </a:tc>
                <a:tc>
                  <a:txBody>
                    <a:bodyPr/>
                    <a:lstStyle/>
                    <a:p>
                      <a:pPr algn="r" rtl="0" fontAlgn="ctr"/>
                      <a:r>
                        <a:rPr lang="en-US" sz="1400" b="0" i="0" u="none" strike="noStrike">
                          <a:solidFill>
                            <a:srgbClr val="385723"/>
                          </a:solidFill>
                          <a:effectLst/>
                          <a:latin typeface="Calibri" panose="020F0502020204030204" pitchFamily="34" charset="0"/>
                        </a:rPr>
                        <a:t> $       66,236 </a:t>
                      </a:r>
                    </a:p>
                  </a:txBody>
                  <a:tcPr marL="9525" marR="9525" marT="9525" marB="0"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   </a:t>
                      </a:r>
                    </a:p>
                  </a:txBody>
                  <a:tcPr marL="9525" marR="9525" marT="9525" marB="0" anchor="ctr">
                    <a:noFill/>
                  </a:tcPr>
                </a:tc>
                <a:extLst>
                  <a:ext uri="{0D108BD9-81ED-4DB2-BD59-A6C34878D82A}">
                    <a16:rowId xmlns:a16="http://schemas.microsoft.com/office/drawing/2014/main" val="1648641679"/>
                  </a:ext>
                </a:extLst>
              </a:tr>
              <a:tr h="274320">
                <a:tc>
                  <a:txBody>
                    <a:bodyPr/>
                    <a:lstStyle/>
                    <a:p>
                      <a:pPr marL="0" marR="0">
                        <a:lnSpc>
                          <a:spcPct val="115000"/>
                        </a:lnSpc>
                        <a:spcBef>
                          <a:spcPts val="0"/>
                        </a:spcBef>
                        <a:spcAft>
                          <a:spcPts val="0"/>
                        </a:spcAft>
                      </a:pPr>
                      <a:r>
                        <a:rPr lang="en-US" sz="1400" b="1" kern="1200" baseline="0" dirty="0">
                          <a:solidFill>
                            <a:schemeClr val="accent6">
                              <a:lumMod val="50000"/>
                            </a:schemeClr>
                          </a:solidFill>
                          <a:latin typeface="+mn-lt"/>
                          <a:ea typeface="+mn-ea"/>
                          <a:cs typeface="+mn-cs"/>
                        </a:rPr>
                        <a:t>HEALTH, LIFE &amp; DISABILITY </a:t>
                      </a:r>
                    </a:p>
                  </a:txBody>
                  <a:tcPr marL="68580" marR="68580" marT="0" marB="0" anchor="ctr">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40,000 </a:t>
                      </a:r>
                    </a:p>
                  </a:txBody>
                  <a:tcPr marL="9525" marR="9525" marT="9525" marB="0" anchor="ctr">
                    <a:lnB w="12700" cap="flat" cmpd="sng" algn="ctr">
                      <a:noFill/>
                      <a:prstDash val="solid"/>
                      <a:round/>
                      <a:headEnd type="none" w="med" len="med"/>
                      <a:tailEnd type="none" w="med" len="med"/>
                    </a:lnB>
                    <a:noFill/>
                  </a:tcPr>
                </a:tc>
                <a:tc>
                  <a:txBody>
                    <a:bodyPr/>
                    <a:lstStyle/>
                    <a:p>
                      <a:endParaRPr lang="en-US" sz="1400"/>
                    </a:p>
                  </a:txBody>
                  <a:tcPr marL="68580" marR="68580" marT="0" marB="0" anchor="ctr">
                    <a:lnB w="12700" cap="flat" cmpd="sng" algn="ctr">
                      <a:noFill/>
                      <a:prstDash val="solid"/>
                      <a:round/>
                      <a:headEnd type="none" w="med" len="med"/>
                      <a:tailEnd type="none" w="med" len="med"/>
                    </a:lnB>
                    <a:noFill/>
                  </a:tcPr>
                </a:tc>
                <a:tc>
                  <a:txBody>
                    <a:bodyPr/>
                    <a:lstStyle/>
                    <a:p>
                      <a:pPr algn="r" rtl="0" fontAlgn="ctr"/>
                      <a:r>
                        <a:rPr lang="en-US" sz="1400" b="0" i="0" u="none" strike="noStrike" dirty="0">
                          <a:solidFill>
                            <a:srgbClr val="385723"/>
                          </a:solidFill>
                          <a:effectLst/>
                          <a:latin typeface="Calibri" panose="020F0502020204030204" pitchFamily="34" charset="0"/>
                        </a:rPr>
                        <a:t> $       39,980 </a:t>
                      </a:r>
                    </a:p>
                  </a:txBody>
                  <a:tcPr marL="9525" marR="9525" marT="9525" marB="0" anchor="ctr">
                    <a:lnB w="12700" cap="flat" cmpd="sng" algn="ctr">
                      <a:noFill/>
                      <a:prstDash val="solid"/>
                      <a:round/>
                      <a:headEnd type="none" w="med" len="med"/>
                      <a:tailEnd type="none" w="med" len="med"/>
                    </a:lnB>
                    <a:noFill/>
                  </a:tcPr>
                </a:tc>
                <a:tc>
                  <a:txBody>
                    <a:bodyPr/>
                    <a:lstStyle/>
                    <a:p>
                      <a:pPr algn="r" rtl="0" fontAlgn="ctr"/>
                      <a:r>
                        <a:rPr lang="en-US" sz="1400" b="0" i="0" u="none" strike="noStrike" dirty="0">
                          <a:solidFill>
                            <a:srgbClr val="385723"/>
                          </a:solidFill>
                          <a:effectLst/>
                          <a:latin typeface="Calibri" panose="020F0502020204030204" pitchFamily="34" charset="0"/>
                        </a:rPr>
                        <a:t> $       26,000 </a:t>
                      </a:r>
                    </a:p>
                  </a:txBody>
                  <a:tcPr marL="9525" marR="9525" marT="9525" marB="0" anchor="ctr">
                    <a:lnB w="12700" cap="flat" cmpd="sng" algn="ctr">
                      <a:noFill/>
                      <a:prstDash val="solid"/>
                      <a:round/>
                      <a:headEnd type="none" w="med" len="med"/>
                      <a:tailEnd type="none" w="med" len="med"/>
                    </a:lnB>
                    <a:noFill/>
                  </a:tcPr>
                </a:tc>
                <a:tc>
                  <a:txBody>
                    <a:bodyPr/>
                    <a:lstStyle/>
                    <a:p>
                      <a:endParaRPr lang="en-US" sz="1400" dirty="0"/>
                    </a:p>
                  </a:txBody>
                  <a:tcPr marL="68580" marR="68580" marT="0" marB="0" anchor="ctr">
                    <a:lnB w="12700" cap="flat" cmpd="sng" algn="ctr">
                      <a:noFill/>
                      <a:prstDash val="solid"/>
                      <a:round/>
                      <a:headEnd type="none" w="med" len="med"/>
                      <a:tailEnd type="none" w="med" len="med"/>
                    </a:lnB>
                    <a:noFill/>
                  </a:tcPr>
                </a:tc>
                <a:tc>
                  <a:txBody>
                    <a:bodyPr/>
                    <a:lstStyle/>
                    <a:p>
                      <a:pPr algn="r" rtl="0" fontAlgn="ctr"/>
                      <a:r>
                        <a:rPr lang="en-US" sz="1400" b="0" i="0" u="none" strike="noStrike">
                          <a:solidFill>
                            <a:srgbClr val="385723"/>
                          </a:solidFill>
                          <a:effectLst/>
                          <a:latin typeface="Calibri" panose="020F0502020204030204" pitchFamily="34" charset="0"/>
                        </a:rPr>
                        <a:t> $       56,411 </a:t>
                      </a:r>
                    </a:p>
                  </a:txBody>
                  <a:tcPr marL="9525" marR="9525" marT="9525" marB="0" anchor="ctr">
                    <a:lnB w="12700" cap="flat" cmpd="sng" algn="ctr">
                      <a:noFill/>
                      <a:prstDash val="solid"/>
                      <a:round/>
                      <a:headEnd type="none" w="med" len="med"/>
                      <a:tailEnd type="none" w="med" len="med"/>
                    </a:lnB>
                    <a:noFill/>
                  </a:tcPr>
                </a:tc>
                <a:tc>
                  <a:txBody>
                    <a:bodyPr/>
                    <a:lstStyle/>
                    <a:p>
                      <a:pPr algn="r" rtl="0" fontAlgn="ctr"/>
                      <a:r>
                        <a:rPr lang="en-US" sz="1400" b="0" i="0" u="none" strike="noStrike" dirty="0">
                          <a:solidFill>
                            <a:srgbClr val="385723"/>
                          </a:solidFill>
                          <a:effectLst/>
                          <a:latin typeface="Calibri" panose="020F0502020204030204" pitchFamily="34" charset="0"/>
                        </a:rPr>
                        <a:t> $                 -   </a:t>
                      </a:r>
                    </a:p>
                  </a:txBody>
                  <a:tcPr marL="9525" marR="9525" marT="9525" marB="0" anchor="ctr">
                    <a:lnB w="12700" cap="flat" cmpd="sng" algn="ctr">
                      <a:noFill/>
                      <a:prstDash val="solid"/>
                      <a:round/>
                      <a:headEnd type="none" w="med" len="med"/>
                      <a:tailEnd type="none" w="med" len="med"/>
                    </a:lnB>
                    <a:noFill/>
                  </a:tcPr>
                </a:tc>
                <a:extLst>
                  <a:ext uri="{0D108BD9-81ED-4DB2-BD59-A6C34878D82A}">
                    <a16:rowId xmlns:a16="http://schemas.microsoft.com/office/drawing/2014/main" val="2607052125"/>
                  </a:ext>
                </a:extLst>
              </a:tr>
              <a:tr h="274320">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400" b="1" kern="1200" baseline="0" dirty="0">
                          <a:solidFill>
                            <a:schemeClr val="accent6">
                              <a:lumMod val="50000"/>
                            </a:schemeClr>
                          </a:solidFill>
                          <a:latin typeface="+mn-lt"/>
                          <a:ea typeface="+mn-ea"/>
                          <a:cs typeface="+mn-cs"/>
                        </a:rPr>
                        <a:t>WORKERS’ COMPENSATION</a:t>
                      </a:r>
                    </a:p>
                  </a:txBody>
                  <a:tcPr marL="68580" marR="68580" marT="0" marB="0" anchor="ctr">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a:t>
                      </a:r>
                      <a:r>
                        <a:rPr lang="en-US" sz="1400" b="0" i="0" u="sng" strike="noStrike" dirty="0">
                          <a:solidFill>
                            <a:srgbClr val="385723"/>
                          </a:solidFill>
                          <a:effectLst/>
                          <a:latin typeface="Calibri" panose="020F0502020204030204" pitchFamily="34" charset="0"/>
                        </a:rPr>
                        <a:t>$          1,500 </a:t>
                      </a:r>
                    </a:p>
                  </a:txBody>
                  <a:tcPr marL="9525" marR="9525" marT="9525" marB="0" anchor="ctr">
                    <a:lnT w="12700" cmpd="sng">
                      <a:noFill/>
                    </a:lnT>
                    <a:lnB w="12700" cap="flat" cmpd="sng" algn="ctr">
                      <a:noFill/>
                      <a:prstDash val="solid"/>
                      <a:round/>
                      <a:headEnd type="none" w="med" len="med"/>
                      <a:tailEnd type="none" w="med" len="med"/>
                    </a:lnB>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400" u="sng" kern="1200" dirty="0">
                        <a:solidFill>
                          <a:schemeClr val="accent6">
                            <a:lumMod val="50000"/>
                          </a:schemeClr>
                        </a:solidFill>
                        <a:latin typeface="+mn-lt"/>
                        <a:ea typeface="+mn-ea"/>
                        <a:cs typeface="+mn-cs"/>
                      </a:endParaRPr>
                    </a:p>
                  </a:txBody>
                  <a:tcPr marL="68580" marR="68580" marT="0" marB="0" anchor="ctr">
                    <a:lnT w="12700" cmpd="sng">
                      <a:noFill/>
                    </a:lnT>
                    <a:lnB w="12700" cap="flat" cmpd="sng" algn="ctr">
                      <a:noFill/>
                      <a:prstDash val="solid"/>
                      <a:round/>
                      <a:headEnd type="none" w="med" len="med"/>
                      <a:tailEnd type="none" w="med" len="med"/>
                    </a:lnB>
                    <a:noFill/>
                  </a:tcPr>
                </a:tc>
                <a:tc>
                  <a:txBody>
                    <a:bodyPr/>
                    <a:lstStyle/>
                    <a:p>
                      <a:pPr marL="0" algn="r" defTabSz="914400" rtl="0" eaLnBrk="1" fontAlgn="ctr" latinLnBrk="0" hangingPunct="1"/>
                      <a:r>
                        <a:rPr lang="en-US" sz="1400" b="0" i="0" u="sng" strike="noStrike" kern="1200" dirty="0">
                          <a:solidFill>
                            <a:srgbClr val="385723"/>
                          </a:solidFill>
                          <a:effectLst/>
                          <a:latin typeface="Calibri" panose="020F0502020204030204" pitchFamily="34" charset="0"/>
                          <a:ea typeface="+mn-ea"/>
                          <a:cs typeface="+mn-cs"/>
                        </a:rPr>
                        <a:t> $             188 </a:t>
                      </a:r>
                    </a:p>
                  </a:txBody>
                  <a:tcPr marL="9525" marR="9525" marT="9525" marB="0" anchor="ctr">
                    <a:lnT w="12700" cmpd="sng">
                      <a:noFill/>
                    </a:lnT>
                    <a:lnB w="12700" cap="flat" cmpd="sng" algn="ctr">
                      <a:noFill/>
                      <a:prstDash val="solid"/>
                      <a:round/>
                      <a:headEnd type="none" w="med" len="med"/>
                      <a:tailEnd type="none" w="med" len="med"/>
                    </a:lnB>
                    <a:noFill/>
                  </a:tcPr>
                </a:tc>
                <a:tc>
                  <a:txBody>
                    <a:bodyPr/>
                    <a:lstStyle/>
                    <a:p>
                      <a:pPr algn="r" rtl="0" fontAlgn="ctr"/>
                      <a:r>
                        <a:rPr lang="en-US" sz="1400" b="0" i="0" u="sng" strike="noStrike" dirty="0">
                          <a:solidFill>
                            <a:srgbClr val="385723"/>
                          </a:solidFill>
                          <a:effectLst/>
                          <a:latin typeface="Calibri" panose="020F0502020204030204" pitchFamily="34" charset="0"/>
                        </a:rPr>
                        <a:t> $          1,500 </a:t>
                      </a:r>
                    </a:p>
                  </a:txBody>
                  <a:tcPr marL="9525" marR="9525" marT="9525" marB="0" anchor="ctr">
                    <a:lnT w="12700" cmpd="sng">
                      <a:noFill/>
                    </a:lnT>
                    <a:lnB w="12700" cap="flat" cmpd="sng" algn="ctr">
                      <a:noFill/>
                      <a:prstDash val="solid"/>
                      <a:round/>
                      <a:headEnd type="none" w="med" len="med"/>
                      <a:tailEnd type="none" w="med" len="med"/>
                    </a:lnB>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400" u="sng" kern="1200" dirty="0">
                        <a:solidFill>
                          <a:schemeClr val="accent6">
                            <a:lumMod val="50000"/>
                          </a:schemeClr>
                        </a:solidFill>
                        <a:latin typeface="+mn-lt"/>
                        <a:ea typeface="+mn-ea"/>
                        <a:cs typeface="+mn-cs"/>
                      </a:endParaRPr>
                    </a:p>
                  </a:txBody>
                  <a:tcPr marL="68580" marR="68580" marT="0" marB="0" anchor="ctr">
                    <a:lnT w="12700" cmpd="sng">
                      <a:noFill/>
                    </a:lnT>
                    <a:lnB w="12700" cap="flat" cmpd="sng" algn="ctr">
                      <a:noFill/>
                      <a:prstDash val="solid"/>
                      <a:round/>
                      <a:headEnd type="none" w="med" len="med"/>
                      <a:tailEnd type="none" w="med" len="med"/>
                    </a:lnB>
                    <a:noFill/>
                  </a:tcPr>
                </a:tc>
                <a:tc>
                  <a:txBody>
                    <a:bodyPr/>
                    <a:lstStyle/>
                    <a:p>
                      <a:pPr algn="r" rtl="0" fontAlgn="ctr"/>
                      <a:r>
                        <a:rPr lang="en-US" sz="1400" b="0" i="0" u="sng" strike="noStrike">
                          <a:solidFill>
                            <a:srgbClr val="385723"/>
                          </a:solidFill>
                          <a:effectLst/>
                          <a:latin typeface="Calibri" panose="020F0502020204030204" pitchFamily="34" charset="0"/>
                        </a:rPr>
                        <a:t> $        (3,885)</a:t>
                      </a:r>
                    </a:p>
                  </a:txBody>
                  <a:tcPr marL="9525" marR="9525" marT="9525" marB="0" anchor="ctr">
                    <a:lnT w="12700" cmpd="sng">
                      <a:noFill/>
                    </a:lnT>
                    <a:lnB w="12700" cap="flat" cmpd="sng" algn="ctr">
                      <a:noFill/>
                      <a:prstDash val="solid"/>
                      <a:round/>
                      <a:headEnd type="none" w="med" len="med"/>
                      <a:tailEnd type="none" w="med" len="med"/>
                    </a:lnB>
                    <a:noFill/>
                  </a:tcPr>
                </a:tc>
                <a:tc>
                  <a:txBody>
                    <a:bodyPr/>
                    <a:lstStyle/>
                    <a:p>
                      <a:pPr algn="r" rtl="0" fontAlgn="ctr"/>
                      <a:r>
                        <a:rPr lang="en-US" sz="1400" b="0" i="0" u="sng" strike="noStrike" dirty="0">
                          <a:solidFill>
                            <a:srgbClr val="385723"/>
                          </a:solidFill>
                          <a:effectLst/>
                          <a:latin typeface="Calibri" panose="020F0502020204030204" pitchFamily="34" charset="0"/>
                        </a:rPr>
                        <a:t> $                 -   </a:t>
                      </a:r>
                    </a:p>
                  </a:txBody>
                  <a:tcPr marL="9525" marR="9525" marT="9525" marB="0" anchor="ctr">
                    <a:lnT w="12700" cmpd="sng">
                      <a:noFill/>
                    </a:lnT>
                    <a:lnB w="12700" cap="flat" cmpd="sng" algn="ctr">
                      <a:noFill/>
                      <a:prstDash val="solid"/>
                      <a:round/>
                      <a:headEnd type="none" w="med" len="med"/>
                      <a:tailEnd type="none" w="med" len="med"/>
                    </a:lnB>
                    <a:noFill/>
                  </a:tcPr>
                </a:tc>
                <a:extLst>
                  <a:ext uri="{0D108BD9-81ED-4DB2-BD59-A6C34878D82A}">
                    <a16:rowId xmlns:a16="http://schemas.microsoft.com/office/drawing/2014/main" val="3711379164"/>
                  </a:ext>
                </a:extLst>
              </a:tr>
              <a:tr h="387306">
                <a:tc>
                  <a:txBody>
                    <a:bodyPr/>
                    <a:lstStyle/>
                    <a:p>
                      <a:pPr marL="0" marR="0" algn="r">
                        <a:lnSpc>
                          <a:spcPct val="115000"/>
                        </a:lnSpc>
                        <a:spcBef>
                          <a:spcPts val="0"/>
                        </a:spcBef>
                        <a:spcAft>
                          <a:spcPts val="0"/>
                        </a:spcAft>
                      </a:pPr>
                      <a:r>
                        <a:rPr lang="en-US" sz="1400" b="1" i="0" kern="1200" baseline="0" dirty="0">
                          <a:solidFill>
                            <a:schemeClr val="accent6">
                              <a:lumMod val="50000"/>
                            </a:schemeClr>
                          </a:solidFill>
                          <a:latin typeface="+mn-lt"/>
                          <a:ea typeface="+mn-ea"/>
                          <a:cs typeface="+mn-cs"/>
                        </a:rPr>
                        <a:t>GENERAL FUND</a:t>
                      </a:r>
                    </a:p>
                  </a:txBody>
                  <a:tcPr marL="68580" marR="68580" marT="0" marB="0" anchor="ctr">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lnR w="12700" cmpd="sng">
                      <a:noFill/>
                    </a:lnR>
                    <a:noFill/>
                  </a:tcPr>
                </a:tc>
                <a:tc>
                  <a:txBody>
                    <a:bodyPr/>
                    <a:lstStyle/>
                    <a:p>
                      <a:pPr algn="r" rtl="0" fontAlgn="ctr"/>
                      <a:r>
                        <a:rPr lang="en-US" sz="1400" b="0" i="0" u="sng" strike="noStrike" dirty="0">
                          <a:solidFill>
                            <a:srgbClr val="385723"/>
                          </a:solidFill>
                          <a:effectLst/>
                          <a:latin typeface="Calibri" panose="020F0502020204030204" pitchFamily="34" charset="0"/>
                        </a:rPr>
                        <a:t> $     586,500 </a:t>
                      </a: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400" u="sng" kern="1200" dirty="0">
                        <a:solidFill>
                          <a:schemeClr val="accent6">
                            <a:lumMod val="50000"/>
                          </a:schemeClr>
                        </a:solidFill>
                        <a:latin typeface="+mn-lt"/>
                        <a:ea typeface="+mn-ea"/>
                        <a:cs typeface="+mn-cs"/>
                      </a:endParaRPr>
                    </a:p>
                  </a:txBody>
                  <a:tcPr marL="68580" marR="6858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r" defTabSz="914400" rtl="0" eaLnBrk="1" fontAlgn="ctr" latinLnBrk="0" hangingPunct="1"/>
                      <a:r>
                        <a:rPr lang="en-US" sz="1400" b="0" i="0" u="sng" strike="noStrike" kern="1200" dirty="0">
                          <a:solidFill>
                            <a:srgbClr val="385723"/>
                          </a:solidFill>
                          <a:effectLst/>
                          <a:latin typeface="Calibri" panose="020F0502020204030204" pitchFamily="34" charset="0"/>
                          <a:ea typeface="+mn-ea"/>
                          <a:cs typeface="+mn-cs"/>
                        </a:rPr>
                        <a:t> $     521,784 </a:t>
                      </a: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sz="1400" b="0" i="0" u="sng" strike="noStrike" dirty="0">
                          <a:solidFill>
                            <a:srgbClr val="385723"/>
                          </a:solidFill>
                          <a:effectLst/>
                          <a:latin typeface="Calibri" panose="020F0502020204030204" pitchFamily="34" charset="0"/>
                        </a:rPr>
                        <a:t> $     359,500 </a:t>
                      </a: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400" u="sng" kern="1200" dirty="0">
                        <a:solidFill>
                          <a:schemeClr val="accent6">
                            <a:lumMod val="50000"/>
                          </a:schemeClr>
                        </a:solidFill>
                        <a:latin typeface="+mn-lt"/>
                        <a:ea typeface="+mn-ea"/>
                        <a:cs typeface="+mn-cs"/>
                      </a:endParaRPr>
                    </a:p>
                  </a:txBody>
                  <a:tcPr marL="68580" marR="6858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sz="1400" b="0" i="0" u="sng" strike="noStrike" dirty="0">
                          <a:solidFill>
                            <a:srgbClr val="385723"/>
                          </a:solidFill>
                          <a:effectLst/>
                          <a:latin typeface="Calibri" panose="020F0502020204030204" pitchFamily="34" charset="0"/>
                        </a:rPr>
                        <a:t> $     428,138 </a:t>
                      </a: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sz="1400" b="0" i="0" u="sng" strike="noStrike" dirty="0">
                          <a:solidFill>
                            <a:srgbClr val="385723"/>
                          </a:solidFill>
                          <a:effectLst/>
                          <a:latin typeface="Calibri" panose="020F0502020204030204" pitchFamily="34" charset="0"/>
                        </a:rPr>
                        <a:t> $                 -   </a:t>
                      </a: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55621084"/>
                  </a:ext>
                </a:extLst>
              </a:tr>
              <a:tr h="274320">
                <a:tc>
                  <a:txBody>
                    <a:bodyPr/>
                    <a:lstStyle/>
                    <a:p>
                      <a:pPr marL="0" marR="0">
                        <a:lnSpc>
                          <a:spcPct val="115000"/>
                        </a:lnSpc>
                        <a:spcBef>
                          <a:spcPts val="0"/>
                        </a:spcBef>
                        <a:spcAft>
                          <a:spcPts val="0"/>
                        </a:spcAft>
                      </a:pPr>
                      <a:r>
                        <a:rPr lang="en-US" sz="1400" b="1" kern="1200" baseline="0" dirty="0">
                          <a:solidFill>
                            <a:schemeClr val="accent6">
                              <a:lumMod val="50000"/>
                            </a:schemeClr>
                          </a:solidFill>
                          <a:latin typeface="+mn-lt"/>
                          <a:ea typeface="+mn-ea"/>
                          <a:cs typeface="+mn-cs"/>
                        </a:rPr>
                        <a:t>REGULAR SALARIES</a:t>
                      </a:r>
                    </a:p>
                  </a:txBody>
                  <a:tcPr marL="68580" marR="68580" marT="0" marB="0" anchor="ctr">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352,500 </a:t>
                      </a:r>
                    </a:p>
                  </a:txBody>
                  <a:tcPr marL="9525" marR="9525" marT="9525" marB="0" anchor="ctr">
                    <a:lnT w="12700" cap="flat" cmpd="sng" algn="ctr">
                      <a:noFill/>
                      <a:prstDash val="solid"/>
                      <a:round/>
                      <a:headEnd type="none" w="med" len="med"/>
                      <a:tailEnd type="none" w="med" len="med"/>
                    </a:lnT>
                    <a:noFill/>
                  </a:tcPr>
                </a:tc>
                <a:tc>
                  <a:txBody>
                    <a:bodyPr/>
                    <a:lstStyle/>
                    <a:p>
                      <a:pPr marL="0" marR="0" algn="r" defTabSz="914400" rtl="0" eaLnBrk="1" latinLnBrk="0" hangingPunct="1">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68580" marR="68580" marT="0" marB="0" anchor="ctr">
                    <a:lnT w="12700" cap="flat" cmpd="sng" algn="ctr">
                      <a:noFill/>
                      <a:prstDash val="solid"/>
                      <a:round/>
                      <a:headEnd type="none" w="med" len="med"/>
                      <a:tailEnd type="none" w="med" len="med"/>
                    </a:lnT>
                    <a:noFill/>
                  </a:tcPr>
                </a:tc>
                <a:tc>
                  <a:txBody>
                    <a:bodyPr/>
                    <a:lstStyle/>
                    <a:p>
                      <a:pPr marL="0" algn="r" defTabSz="914400" rtl="0" eaLnBrk="1" fontAlgn="ctr" latinLnBrk="0" hangingPunct="1"/>
                      <a:r>
                        <a:rPr lang="en-US" sz="1400" b="0" i="0" u="none" strike="noStrike" kern="1200" dirty="0">
                          <a:solidFill>
                            <a:srgbClr val="385723"/>
                          </a:solidFill>
                          <a:effectLst/>
                          <a:latin typeface="Calibri" panose="020F0502020204030204" pitchFamily="34" charset="0"/>
                          <a:ea typeface="+mn-ea"/>
                          <a:cs typeface="+mn-cs"/>
                        </a:rPr>
                        <a:t> $     289,884 </a:t>
                      </a:r>
                    </a:p>
                  </a:txBody>
                  <a:tcPr marL="9525" marR="9525" marT="9525" marB="0" anchor="ctr">
                    <a:lnT w="12700" cap="flat" cmpd="sng" algn="ctr">
                      <a:noFill/>
                      <a:prstDash val="solid"/>
                      <a:round/>
                      <a:headEnd type="none" w="med" len="med"/>
                      <a:tailEnd type="none" w="med" len="med"/>
                    </a:lnT>
                    <a:noFill/>
                  </a:tcPr>
                </a:tc>
                <a:tc>
                  <a:txBody>
                    <a:bodyPr/>
                    <a:lstStyle/>
                    <a:p>
                      <a:pPr algn="r" rtl="0" fontAlgn="ctr"/>
                      <a:r>
                        <a:rPr lang="en-US" sz="1400" b="0" i="0" u="none" strike="noStrike">
                          <a:solidFill>
                            <a:srgbClr val="385723"/>
                          </a:solidFill>
                          <a:effectLst/>
                          <a:latin typeface="Calibri" panose="020F0502020204030204" pitchFamily="34" charset="0"/>
                        </a:rPr>
                        <a:t> $     365,750 </a:t>
                      </a:r>
                    </a:p>
                  </a:txBody>
                  <a:tcPr marL="9525" marR="9525" marT="9525" marB="0" anchor="ctr">
                    <a:lnT w="12700" cap="flat" cmpd="sng" algn="ctr">
                      <a:noFill/>
                      <a:prstDash val="solid"/>
                      <a:round/>
                      <a:headEnd type="none" w="med" len="med"/>
                      <a:tailEnd type="none" w="med" len="med"/>
                    </a:lnT>
                    <a:noFill/>
                  </a:tcPr>
                </a:tc>
                <a:tc>
                  <a:txBody>
                    <a:bodyPr/>
                    <a:lstStyle/>
                    <a:p>
                      <a:pPr marL="0" marR="0" algn="r" defTabSz="914400" rtl="0" eaLnBrk="1" latinLnBrk="0" hangingPunct="1">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68580" marR="68580" marT="0" marB="0" anchor="ctr">
                    <a:lnT w="12700" cap="flat" cmpd="sng" algn="ctr">
                      <a:noFill/>
                      <a:prstDash val="solid"/>
                      <a:round/>
                      <a:headEnd type="none" w="med" len="med"/>
                      <a:tailEnd type="none" w="med" len="med"/>
                    </a:lnT>
                    <a:noFill/>
                  </a:tcPr>
                </a:tc>
                <a:tc>
                  <a:txBody>
                    <a:bodyPr/>
                    <a:lstStyle/>
                    <a:p>
                      <a:pPr algn="r" rtl="0" fontAlgn="ctr"/>
                      <a:r>
                        <a:rPr lang="en-US" sz="1400" b="0" i="0" u="none" strike="noStrike" dirty="0">
                          <a:solidFill>
                            <a:srgbClr val="385723"/>
                          </a:solidFill>
                          <a:effectLst/>
                          <a:latin typeface="Calibri" panose="020F0502020204030204" pitchFamily="34" charset="0"/>
                        </a:rPr>
                        <a:t> $     279,918 </a:t>
                      </a:r>
                    </a:p>
                  </a:txBody>
                  <a:tcPr marL="9525" marR="9525" marT="9525" marB="0" anchor="ctr">
                    <a:lnT w="12700" cap="flat" cmpd="sng" algn="ctr">
                      <a:noFill/>
                      <a:prstDash val="solid"/>
                      <a:round/>
                      <a:headEnd type="none" w="med" len="med"/>
                      <a:tailEnd type="none" w="med" len="med"/>
                    </a:lnT>
                    <a:noFill/>
                  </a:tcPr>
                </a:tc>
                <a:tc>
                  <a:txBody>
                    <a:bodyPr/>
                    <a:lstStyle/>
                    <a:p>
                      <a:pPr algn="r" rtl="0" fontAlgn="ctr"/>
                      <a:r>
                        <a:rPr lang="en-US" sz="1400" b="0" i="0" u="none" strike="noStrike" dirty="0">
                          <a:solidFill>
                            <a:srgbClr val="385723"/>
                          </a:solidFill>
                          <a:effectLst/>
                          <a:latin typeface="Calibri" panose="020F0502020204030204" pitchFamily="34" charset="0"/>
                        </a:rPr>
                        <a:t> $     388,209 </a:t>
                      </a:r>
                    </a:p>
                  </a:txBody>
                  <a:tcPr marL="9525" marR="9525" marT="9525" marB="0" anchor="ctr">
                    <a:lnT w="12700" cap="flat" cmpd="sng" algn="ctr">
                      <a:noFill/>
                      <a:prstDash val="solid"/>
                      <a:round/>
                      <a:headEnd type="none" w="med" len="med"/>
                      <a:tailEnd type="none" w="med" len="med"/>
                    </a:lnT>
                    <a:noFill/>
                  </a:tcPr>
                </a:tc>
                <a:extLst>
                  <a:ext uri="{0D108BD9-81ED-4DB2-BD59-A6C34878D82A}">
                    <a16:rowId xmlns:a16="http://schemas.microsoft.com/office/drawing/2014/main" val="1380676781"/>
                  </a:ext>
                </a:extLst>
              </a:tr>
              <a:tr h="274320">
                <a:tc>
                  <a:txBody>
                    <a:bodyPr/>
                    <a:lstStyle/>
                    <a:p>
                      <a:pPr marL="0" marR="0">
                        <a:lnSpc>
                          <a:spcPct val="115000"/>
                        </a:lnSpc>
                        <a:spcBef>
                          <a:spcPts val="0"/>
                        </a:spcBef>
                        <a:spcAft>
                          <a:spcPts val="0"/>
                        </a:spcAft>
                      </a:pPr>
                      <a:r>
                        <a:rPr lang="en-US" sz="1400" b="1" kern="1200" baseline="0" dirty="0">
                          <a:solidFill>
                            <a:schemeClr val="accent6">
                              <a:lumMod val="50000"/>
                            </a:schemeClr>
                          </a:solidFill>
                          <a:latin typeface="+mn-lt"/>
                          <a:ea typeface="+mn-ea"/>
                          <a:cs typeface="+mn-cs"/>
                        </a:rPr>
                        <a:t>FICA &amp; MEDICARE</a:t>
                      </a:r>
                    </a:p>
                  </a:txBody>
                  <a:tcPr marL="68580" marR="68580" marT="0" marB="0" anchor="ctr">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25,000 </a:t>
                      </a:r>
                    </a:p>
                  </a:txBody>
                  <a:tcPr marL="9525" marR="9525" marT="9525" marB="0" anchor="ctr">
                    <a:noFill/>
                  </a:tcPr>
                </a:tc>
                <a:tc>
                  <a:txBody>
                    <a:bodyPr/>
                    <a:lstStyle/>
                    <a:p>
                      <a:pPr marL="0" marR="0" algn="r" defTabSz="914400" rtl="0" eaLnBrk="1" latinLnBrk="0" hangingPunct="1">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68580" marR="68580" marT="0" marB="0" anchor="ctr">
                    <a:noFill/>
                  </a:tcPr>
                </a:tc>
                <a:tc>
                  <a:txBody>
                    <a:bodyPr/>
                    <a:lstStyle/>
                    <a:p>
                      <a:pPr marL="0" algn="r" defTabSz="914400" rtl="0" eaLnBrk="1" fontAlgn="ctr" latinLnBrk="0" hangingPunct="1"/>
                      <a:r>
                        <a:rPr lang="en-US" sz="1400" b="0" i="0" u="none" strike="noStrike" kern="1200" dirty="0">
                          <a:solidFill>
                            <a:srgbClr val="385723"/>
                          </a:solidFill>
                          <a:effectLst/>
                          <a:latin typeface="Calibri" panose="020F0502020204030204" pitchFamily="34" charset="0"/>
                          <a:ea typeface="+mn-ea"/>
                          <a:cs typeface="+mn-cs"/>
                        </a:rPr>
                        <a:t> $       21,143 </a:t>
                      </a:r>
                    </a:p>
                  </a:txBody>
                  <a:tcPr marL="9525" marR="9525" marT="9525" marB="0" anchor="ctr">
                    <a:noFill/>
                  </a:tcPr>
                </a:tc>
                <a:tc>
                  <a:txBody>
                    <a:bodyPr/>
                    <a:lstStyle/>
                    <a:p>
                      <a:pPr algn="r" rtl="0" fontAlgn="ctr"/>
                      <a:r>
                        <a:rPr lang="en-US" sz="1400" b="0" i="0" u="none" strike="noStrike">
                          <a:solidFill>
                            <a:srgbClr val="385723"/>
                          </a:solidFill>
                          <a:effectLst/>
                          <a:latin typeface="Calibri" panose="020F0502020204030204" pitchFamily="34" charset="0"/>
                        </a:rPr>
                        <a:t> $       30,000 </a:t>
                      </a:r>
                    </a:p>
                  </a:txBody>
                  <a:tcPr marL="9525" marR="9525" marT="9525" marB="0" anchor="ctr">
                    <a:noFill/>
                  </a:tcPr>
                </a:tc>
                <a:tc>
                  <a:txBody>
                    <a:bodyPr/>
                    <a:lstStyle/>
                    <a:p>
                      <a:pPr marL="0" marR="0" algn="r" defTabSz="914400" rtl="0" eaLnBrk="1" latinLnBrk="0" hangingPunct="1">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68580" marR="68580" marT="0" marB="0"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14,430 </a:t>
                      </a:r>
                    </a:p>
                  </a:txBody>
                  <a:tcPr marL="9525" marR="9525" marT="9525" marB="0"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30,456 </a:t>
                      </a:r>
                    </a:p>
                  </a:txBody>
                  <a:tcPr marL="9525" marR="9525" marT="9525" marB="0" anchor="ctr">
                    <a:noFill/>
                  </a:tcPr>
                </a:tc>
                <a:extLst>
                  <a:ext uri="{0D108BD9-81ED-4DB2-BD59-A6C34878D82A}">
                    <a16:rowId xmlns:a16="http://schemas.microsoft.com/office/drawing/2014/main" val="1395973295"/>
                  </a:ext>
                </a:extLst>
              </a:tr>
              <a:tr h="274320">
                <a:tc>
                  <a:txBody>
                    <a:bodyPr/>
                    <a:lstStyle/>
                    <a:p>
                      <a:pPr marL="0" marR="0">
                        <a:lnSpc>
                          <a:spcPct val="115000"/>
                        </a:lnSpc>
                        <a:spcBef>
                          <a:spcPts val="0"/>
                        </a:spcBef>
                        <a:spcAft>
                          <a:spcPts val="0"/>
                        </a:spcAft>
                      </a:pPr>
                      <a:r>
                        <a:rPr lang="en-US" sz="1400" b="1" kern="1200" baseline="0" dirty="0">
                          <a:solidFill>
                            <a:schemeClr val="accent6">
                              <a:lumMod val="50000"/>
                            </a:schemeClr>
                          </a:solidFill>
                          <a:latin typeface="+mn-lt"/>
                          <a:ea typeface="+mn-ea"/>
                          <a:cs typeface="+mn-cs"/>
                        </a:rPr>
                        <a:t>FRS</a:t>
                      </a:r>
                    </a:p>
                  </a:txBody>
                  <a:tcPr marL="68580" marR="68580" marT="0" marB="0" anchor="ctr">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45,000 </a:t>
                      </a:r>
                    </a:p>
                  </a:txBody>
                  <a:tcPr marL="9525" marR="9525" marT="9525" marB="0" anchor="ctr">
                    <a:noFill/>
                  </a:tcPr>
                </a:tc>
                <a:tc>
                  <a:txBody>
                    <a:bodyPr/>
                    <a:lstStyle/>
                    <a:p>
                      <a:pPr marL="0" marR="0" algn="r" defTabSz="914400" rtl="0" eaLnBrk="1" latinLnBrk="0" hangingPunct="1">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68580" marR="68580" marT="0" marB="0" anchor="ctr">
                    <a:noFill/>
                  </a:tcPr>
                </a:tc>
                <a:tc>
                  <a:txBody>
                    <a:bodyPr/>
                    <a:lstStyle/>
                    <a:p>
                      <a:pPr marL="0" algn="r" defTabSz="914400" rtl="0" eaLnBrk="1" fontAlgn="ctr" latinLnBrk="0" hangingPunct="1"/>
                      <a:r>
                        <a:rPr lang="en-US" sz="1400" b="0" i="0" u="none" strike="noStrike" kern="1200" dirty="0">
                          <a:solidFill>
                            <a:srgbClr val="385723"/>
                          </a:solidFill>
                          <a:effectLst/>
                          <a:latin typeface="Calibri" panose="020F0502020204030204" pitchFamily="34" charset="0"/>
                          <a:ea typeface="+mn-ea"/>
                          <a:cs typeface="+mn-cs"/>
                        </a:rPr>
                        <a:t> $       44,801 </a:t>
                      </a:r>
                    </a:p>
                  </a:txBody>
                  <a:tcPr marL="9525" marR="9525" marT="9525" marB="0"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32,000 </a:t>
                      </a:r>
                    </a:p>
                  </a:txBody>
                  <a:tcPr marL="9525" marR="9525" marT="9525" marB="0" anchor="ctr">
                    <a:noFill/>
                  </a:tcPr>
                </a:tc>
                <a:tc>
                  <a:txBody>
                    <a:bodyPr/>
                    <a:lstStyle/>
                    <a:p>
                      <a:pPr marL="0" marR="0" algn="r" defTabSz="914400" rtl="0" eaLnBrk="1" latinLnBrk="0" hangingPunct="1">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68580" marR="68580" marT="0" marB="0" anchor="ctr">
                    <a:noFill/>
                  </a:tcPr>
                </a:tc>
                <a:tc>
                  <a:txBody>
                    <a:bodyPr/>
                    <a:lstStyle/>
                    <a:p>
                      <a:pPr algn="r" rtl="0" fontAlgn="ctr"/>
                      <a:r>
                        <a:rPr lang="en-US" sz="1400" b="0" i="0" u="none" strike="noStrike">
                          <a:solidFill>
                            <a:srgbClr val="385723"/>
                          </a:solidFill>
                          <a:effectLst/>
                          <a:latin typeface="Calibri" panose="020F0502020204030204" pitchFamily="34" charset="0"/>
                        </a:rPr>
                        <a:t> $       44,093 </a:t>
                      </a:r>
                    </a:p>
                  </a:txBody>
                  <a:tcPr marL="9525" marR="9525" marT="9525" marB="0"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35,386 </a:t>
                      </a:r>
                    </a:p>
                  </a:txBody>
                  <a:tcPr marL="9525" marR="9525" marT="9525" marB="0" anchor="ctr">
                    <a:noFill/>
                  </a:tcPr>
                </a:tc>
                <a:extLst>
                  <a:ext uri="{0D108BD9-81ED-4DB2-BD59-A6C34878D82A}">
                    <a16:rowId xmlns:a16="http://schemas.microsoft.com/office/drawing/2014/main" val="996567330"/>
                  </a:ext>
                </a:extLst>
              </a:tr>
              <a:tr h="274320">
                <a:tc>
                  <a:txBody>
                    <a:bodyPr/>
                    <a:lstStyle/>
                    <a:p>
                      <a:pPr marL="0" marR="0">
                        <a:lnSpc>
                          <a:spcPct val="115000"/>
                        </a:lnSpc>
                        <a:spcBef>
                          <a:spcPts val="0"/>
                        </a:spcBef>
                        <a:spcAft>
                          <a:spcPts val="0"/>
                        </a:spcAft>
                      </a:pPr>
                      <a:r>
                        <a:rPr lang="en-US" sz="1400" b="1" kern="1200" baseline="0" dirty="0">
                          <a:solidFill>
                            <a:schemeClr val="accent6">
                              <a:lumMod val="50000"/>
                            </a:schemeClr>
                          </a:solidFill>
                          <a:latin typeface="+mn-lt"/>
                          <a:ea typeface="+mn-ea"/>
                          <a:cs typeface="+mn-cs"/>
                        </a:rPr>
                        <a:t>HEALTH, LIFE &amp; DISABILITY </a:t>
                      </a:r>
                    </a:p>
                  </a:txBody>
                  <a:tcPr marL="68580" marR="68580" marT="0" marB="0" anchor="ctr">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50,000 </a:t>
                      </a:r>
                    </a:p>
                  </a:txBody>
                  <a:tcPr marL="9525" marR="9525" marT="9525"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400" u="sng" kern="1200" dirty="0">
                        <a:solidFill>
                          <a:schemeClr val="accent6">
                            <a:lumMod val="50000"/>
                          </a:schemeClr>
                        </a:solidFill>
                        <a:latin typeface="+mn-lt"/>
                        <a:ea typeface="+mn-ea"/>
                        <a:cs typeface="+mn-cs"/>
                      </a:endParaRPr>
                    </a:p>
                  </a:txBody>
                  <a:tcPr marL="68580" marR="68580" marT="0" marB="0" anchor="ctr">
                    <a:noFill/>
                  </a:tcPr>
                </a:tc>
                <a:tc>
                  <a:txBody>
                    <a:bodyPr/>
                    <a:lstStyle/>
                    <a:p>
                      <a:pPr marL="0" algn="r" defTabSz="914400" rtl="0" eaLnBrk="1" fontAlgn="ctr" latinLnBrk="0" hangingPunct="1"/>
                      <a:r>
                        <a:rPr lang="en-US" sz="1400" b="0" i="0" u="none" strike="noStrike" kern="1200" dirty="0">
                          <a:solidFill>
                            <a:srgbClr val="385723"/>
                          </a:solidFill>
                          <a:effectLst/>
                          <a:latin typeface="Calibri" panose="020F0502020204030204" pitchFamily="34" charset="0"/>
                          <a:ea typeface="+mn-ea"/>
                          <a:cs typeface="+mn-cs"/>
                        </a:rPr>
                        <a:t> $       24,526 </a:t>
                      </a:r>
                    </a:p>
                  </a:txBody>
                  <a:tcPr marL="9525" marR="9525" marT="9525" marB="0"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50,000 </a:t>
                      </a:r>
                    </a:p>
                  </a:txBody>
                  <a:tcPr marL="9525" marR="9525" marT="9525"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400" u="sng" kern="1200" dirty="0">
                        <a:solidFill>
                          <a:schemeClr val="accent6">
                            <a:lumMod val="50000"/>
                          </a:schemeClr>
                        </a:solidFill>
                        <a:latin typeface="+mn-lt"/>
                        <a:ea typeface="+mn-ea"/>
                        <a:cs typeface="+mn-cs"/>
                      </a:endParaRPr>
                    </a:p>
                  </a:txBody>
                  <a:tcPr marL="68580" marR="68580" marT="0" marB="0"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44,932 </a:t>
                      </a:r>
                    </a:p>
                  </a:txBody>
                  <a:tcPr marL="9525" marR="9525" marT="9525" marB="0"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56,260 </a:t>
                      </a:r>
                    </a:p>
                  </a:txBody>
                  <a:tcPr marL="9525" marR="9525" marT="9525" marB="0" anchor="ctr">
                    <a:noFill/>
                  </a:tcPr>
                </a:tc>
                <a:extLst>
                  <a:ext uri="{0D108BD9-81ED-4DB2-BD59-A6C34878D82A}">
                    <a16:rowId xmlns:a16="http://schemas.microsoft.com/office/drawing/2014/main" val="2721190001"/>
                  </a:ext>
                </a:extLst>
              </a:tr>
              <a:tr h="274320">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400" b="1" kern="1200" baseline="0" dirty="0">
                          <a:solidFill>
                            <a:schemeClr val="accent6">
                              <a:lumMod val="50000"/>
                            </a:schemeClr>
                          </a:solidFill>
                          <a:latin typeface="+mn-lt"/>
                          <a:ea typeface="+mn-ea"/>
                          <a:cs typeface="+mn-cs"/>
                        </a:rPr>
                        <a:t>WORKERS’ COMPENSATION</a:t>
                      </a:r>
                    </a:p>
                  </a:txBody>
                  <a:tcPr marL="68580" marR="68580" marT="0" marB="0" anchor="ctr">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noFill/>
                  </a:tcPr>
                </a:tc>
                <a:tc>
                  <a:txBody>
                    <a:bodyPr/>
                    <a:lstStyle/>
                    <a:p>
                      <a:pPr algn="r" rtl="0" fontAlgn="ctr"/>
                      <a:r>
                        <a:rPr lang="en-US" sz="1400" b="0" i="0" u="sng" strike="noStrike" dirty="0">
                          <a:solidFill>
                            <a:srgbClr val="385723"/>
                          </a:solidFill>
                          <a:effectLst/>
                          <a:latin typeface="Calibri" panose="020F0502020204030204" pitchFamily="34" charset="0"/>
                        </a:rPr>
                        <a:t> $       10,000 </a:t>
                      </a:r>
                    </a:p>
                  </a:txBody>
                  <a:tcPr marL="9525" marR="9525" marT="9525"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400" u="sng" kern="1200" dirty="0">
                        <a:solidFill>
                          <a:schemeClr val="accent6">
                            <a:lumMod val="50000"/>
                          </a:schemeClr>
                        </a:solidFill>
                        <a:latin typeface="+mn-lt"/>
                        <a:ea typeface="+mn-ea"/>
                        <a:cs typeface="+mn-cs"/>
                      </a:endParaRPr>
                    </a:p>
                  </a:txBody>
                  <a:tcPr marL="68580" marR="68580" marT="0" marB="0" anchor="ctr">
                    <a:noFill/>
                  </a:tcPr>
                </a:tc>
                <a:tc>
                  <a:txBody>
                    <a:bodyPr/>
                    <a:lstStyle/>
                    <a:p>
                      <a:pPr marL="0" algn="r" defTabSz="914400" rtl="0" eaLnBrk="1" fontAlgn="ctr" latinLnBrk="0" hangingPunct="1"/>
                      <a:r>
                        <a:rPr lang="en-US" sz="1400" b="0" i="0" u="sng" strike="noStrike" kern="1200" dirty="0">
                          <a:solidFill>
                            <a:srgbClr val="385723"/>
                          </a:solidFill>
                          <a:effectLst/>
                          <a:latin typeface="Calibri" panose="020F0502020204030204" pitchFamily="34" charset="0"/>
                          <a:ea typeface="+mn-ea"/>
                          <a:cs typeface="+mn-cs"/>
                        </a:rPr>
                        <a:t> $       10,000 </a:t>
                      </a:r>
                    </a:p>
                  </a:txBody>
                  <a:tcPr marL="9525" marR="9525" marT="9525" marB="0" anchor="ctr">
                    <a:noFill/>
                  </a:tcPr>
                </a:tc>
                <a:tc>
                  <a:txBody>
                    <a:bodyPr/>
                    <a:lstStyle/>
                    <a:p>
                      <a:pPr algn="r" rtl="0" fontAlgn="ctr"/>
                      <a:r>
                        <a:rPr lang="en-US" sz="1400" b="0" i="0" u="sng" strike="noStrike" dirty="0">
                          <a:solidFill>
                            <a:srgbClr val="385723"/>
                          </a:solidFill>
                          <a:effectLst/>
                          <a:latin typeface="Calibri" panose="020F0502020204030204" pitchFamily="34" charset="0"/>
                        </a:rPr>
                        <a:t> $       10,000 </a:t>
                      </a:r>
                    </a:p>
                  </a:txBody>
                  <a:tcPr marL="9525" marR="9525" marT="9525"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400" u="sng" kern="1200" dirty="0">
                        <a:solidFill>
                          <a:schemeClr val="accent6">
                            <a:lumMod val="50000"/>
                          </a:schemeClr>
                        </a:solidFill>
                        <a:latin typeface="+mn-lt"/>
                        <a:ea typeface="+mn-ea"/>
                        <a:cs typeface="+mn-cs"/>
                      </a:endParaRPr>
                    </a:p>
                  </a:txBody>
                  <a:tcPr marL="68580" marR="68580" marT="0" marB="0" anchor="ctr">
                    <a:noFill/>
                  </a:tcPr>
                </a:tc>
                <a:tc>
                  <a:txBody>
                    <a:bodyPr/>
                    <a:lstStyle/>
                    <a:p>
                      <a:pPr algn="r" rtl="0" fontAlgn="ctr"/>
                      <a:r>
                        <a:rPr lang="en-US" sz="1400" b="0" i="0" u="sng" strike="noStrike" dirty="0">
                          <a:solidFill>
                            <a:srgbClr val="385723"/>
                          </a:solidFill>
                          <a:effectLst/>
                          <a:latin typeface="Calibri" panose="020F0502020204030204" pitchFamily="34" charset="0"/>
                        </a:rPr>
                        <a:t> $        (7,567)</a:t>
                      </a:r>
                    </a:p>
                  </a:txBody>
                  <a:tcPr marL="9525" marR="9525" marT="9525" marB="0" anchor="ctr">
                    <a:noFill/>
                  </a:tcPr>
                </a:tc>
                <a:tc>
                  <a:txBody>
                    <a:bodyPr/>
                    <a:lstStyle/>
                    <a:p>
                      <a:pPr algn="r" rtl="0" fontAlgn="ctr"/>
                      <a:r>
                        <a:rPr lang="en-US" sz="1400" b="0" i="0" u="sng" strike="noStrike" dirty="0">
                          <a:solidFill>
                            <a:srgbClr val="385723"/>
                          </a:solidFill>
                          <a:effectLst/>
                          <a:latin typeface="Calibri" panose="020F0502020204030204" pitchFamily="34" charset="0"/>
                        </a:rPr>
                        <a:t> $       18,284 </a:t>
                      </a:r>
                    </a:p>
                  </a:txBody>
                  <a:tcPr marL="9525" marR="9525" marT="9525" marB="0" anchor="ctr">
                    <a:noFill/>
                  </a:tcPr>
                </a:tc>
                <a:extLst>
                  <a:ext uri="{0D108BD9-81ED-4DB2-BD59-A6C34878D82A}">
                    <a16:rowId xmlns:a16="http://schemas.microsoft.com/office/drawing/2014/main" val="2617445136"/>
                  </a:ext>
                </a:extLst>
              </a:tr>
              <a:tr h="387306">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400" b="1" i="0" kern="1200" baseline="0" dirty="0">
                          <a:solidFill>
                            <a:schemeClr val="accent6">
                              <a:lumMod val="50000"/>
                            </a:schemeClr>
                          </a:solidFill>
                          <a:latin typeface="+mn-lt"/>
                          <a:ea typeface="+mn-ea"/>
                          <a:cs typeface="+mn-cs"/>
                        </a:rPr>
                        <a:t>ROADS &amp; DRAINAGE FUND</a:t>
                      </a:r>
                    </a:p>
                  </a:txBody>
                  <a:tcPr marL="68580" marR="68580" marT="0" marB="0" anchor="ctr">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noFill/>
                  </a:tcPr>
                </a:tc>
                <a:tc>
                  <a:txBody>
                    <a:bodyPr/>
                    <a:lstStyle/>
                    <a:p>
                      <a:pPr algn="r" rtl="0" fontAlgn="ctr"/>
                      <a:r>
                        <a:rPr lang="en-US" sz="1400" b="0" i="0" u="sng" strike="noStrike" dirty="0">
                          <a:solidFill>
                            <a:srgbClr val="385723"/>
                          </a:solidFill>
                          <a:effectLst/>
                          <a:latin typeface="Calibri" panose="020F0502020204030204" pitchFamily="34" charset="0"/>
                        </a:rPr>
                        <a:t> $     482,500 </a:t>
                      </a:r>
                    </a:p>
                  </a:txBody>
                  <a:tcPr marL="9525" marR="9525" marT="9525"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400" u="sng" kern="1200" dirty="0">
                        <a:solidFill>
                          <a:schemeClr val="accent6">
                            <a:lumMod val="50000"/>
                          </a:schemeClr>
                        </a:solidFill>
                        <a:latin typeface="+mn-lt"/>
                        <a:ea typeface="+mn-ea"/>
                        <a:cs typeface="+mn-cs"/>
                      </a:endParaRPr>
                    </a:p>
                  </a:txBody>
                  <a:tcPr marL="68580" marR="68580" marT="0" marB="0" anchor="ctr">
                    <a:noFill/>
                  </a:tcPr>
                </a:tc>
                <a:tc>
                  <a:txBody>
                    <a:bodyPr/>
                    <a:lstStyle/>
                    <a:p>
                      <a:pPr marL="0" algn="r" defTabSz="914400" rtl="0" eaLnBrk="1" fontAlgn="ctr" latinLnBrk="0" hangingPunct="1"/>
                      <a:r>
                        <a:rPr lang="en-US" sz="1400" b="0" i="0" u="sng" strike="noStrike" kern="1200" dirty="0">
                          <a:solidFill>
                            <a:srgbClr val="385723"/>
                          </a:solidFill>
                          <a:effectLst/>
                          <a:latin typeface="Calibri" panose="020F0502020204030204" pitchFamily="34" charset="0"/>
                          <a:ea typeface="+mn-ea"/>
                          <a:cs typeface="+mn-cs"/>
                        </a:rPr>
                        <a:t> $     390,353 </a:t>
                      </a:r>
                    </a:p>
                  </a:txBody>
                  <a:tcPr marL="9525" marR="9525" marT="9525" marB="0" anchor="ctr">
                    <a:noFill/>
                  </a:tcPr>
                </a:tc>
                <a:tc>
                  <a:txBody>
                    <a:bodyPr/>
                    <a:lstStyle/>
                    <a:p>
                      <a:pPr algn="r" rtl="0" fontAlgn="ctr"/>
                      <a:r>
                        <a:rPr lang="en-US" sz="1400" b="0" i="0" u="sng" strike="noStrike" dirty="0">
                          <a:solidFill>
                            <a:srgbClr val="385723"/>
                          </a:solidFill>
                          <a:effectLst/>
                          <a:latin typeface="Calibri" panose="020F0502020204030204" pitchFamily="34" charset="0"/>
                        </a:rPr>
                        <a:t> $     487,750 </a:t>
                      </a:r>
                    </a:p>
                  </a:txBody>
                  <a:tcPr marL="9525" marR="9525" marT="9525"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400" u="sng" kern="1200" dirty="0">
                        <a:solidFill>
                          <a:schemeClr val="accent6">
                            <a:lumMod val="50000"/>
                          </a:schemeClr>
                        </a:solidFill>
                        <a:latin typeface="+mn-lt"/>
                        <a:ea typeface="+mn-ea"/>
                        <a:cs typeface="+mn-cs"/>
                      </a:endParaRPr>
                    </a:p>
                  </a:txBody>
                  <a:tcPr marL="68580" marR="68580" marT="0" marB="0" anchor="ctr">
                    <a:noFill/>
                  </a:tcPr>
                </a:tc>
                <a:tc>
                  <a:txBody>
                    <a:bodyPr/>
                    <a:lstStyle/>
                    <a:p>
                      <a:pPr algn="r" rtl="0" fontAlgn="ctr"/>
                      <a:r>
                        <a:rPr lang="en-US" sz="1400" b="0" i="0" u="sng" strike="noStrike" dirty="0">
                          <a:solidFill>
                            <a:srgbClr val="385723"/>
                          </a:solidFill>
                          <a:effectLst/>
                          <a:latin typeface="Calibri" panose="020F0502020204030204" pitchFamily="34" charset="0"/>
                        </a:rPr>
                        <a:t> $     375,806 </a:t>
                      </a:r>
                    </a:p>
                  </a:txBody>
                  <a:tcPr marL="9525" marR="9525" marT="9525" marB="0" anchor="ctr">
                    <a:noFill/>
                  </a:tcPr>
                </a:tc>
                <a:tc>
                  <a:txBody>
                    <a:bodyPr/>
                    <a:lstStyle/>
                    <a:p>
                      <a:pPr algn="r" rtl="0" fontAlgn="ctr"/>
                      <a:r>
                        <a:rPr lang="en-US" sz="1400" b="0" i="0" u="sng" strike="noStrike" dirty="0">
                          <a:solidFill>
                            <a:srgbClr val="385723"/>
                          </a:solidFill>
                          <a:effectLst/>
                          <a:latin typeface="Calibri" panose="020F0502020204030204" pitchFamily="34" charset="0"/>
                        </a:rPr>
                        <a:t> $     528,594 </a:t>
                      </a:r>
                    </a:p>
                  </a:txBody>
                  <a:tcPr marL="9525" marR="9525" marT="9525" marB="0" anchor="ctr">
                    <a:noFill/>
                  </a:tcPr>
                </a:tc>
                <a:extLst>
                  <a:ext uri="{0D108BD9-81ED-4DB2-BD59-A6C34878D82A}">
                    <a16:rowId xmlns:a16="http://schemas.microsoft.com/office/drawing/2014/main" val="1615547469"/>
                  </a:ext>
                </a:extLst>
              </a:tr>
              <a:tr h="548640">
                <a:tc>
                  <a:txBody>
                    <a:bodyPr/>
                    <a:lstStyle/>
                    <a:p>
                      <a:pPr marL="0" marR="0" lvl="1" indent="0" algn="r" defTabSz="914400" rtl="0" eaLnBrk="1" fontAlgn="b" latinLnBrk="0" hangingPunct="1">
                        <a:lnSpc>
                          <a:spcPct val="100000"/>
                        </a:lnSpc>
                        <a:spcBef>
                          <a:spcPts val="0"/>
                        </a:spcBef>
                        <a:spcAft>
                          <a:spcPts val="0"/>
                        </a:spcAft>
                        <a:buClrTx/>
                        <a:buSzTx/>
                        <a:buFontTx/>
                        <a:buNone/>
                        <a:tabLst/>
                        <a:defRPr/>
                      </a:pPr>
                      <a:r>
                        <a:rPr lang="en-US" sz="1400" b="1" kern="1200" baseline="0" dirty="0">
                          <a:solidFill>
                            <a:schemeClr val="accent6">
                              <a:lumMod val="50000"/>
                            </a:schemeClr>
                          </a:solidFill>
                          <a:latin typeface="+mn-lt"/>
                          <a:ea typeface="+mn-ea"/>
                          <a:cs typeface="+mn-cs"/>
                        </a:rPr>
                        <a:t>TOTAL ALL FUNDS </a:t>
                      </a:r>
                    </a:p>
                  </a:txBody>
                  <a:tcPr anchor="ctr">
                    <a:lnB w="19050" cap="flat" cmpd="sng" algn="ctr">
                      <a:solidFill>
                        <a:schemeClr val="accent4">
                          <a:lumMod val="75000"/>
                        </a:schemeClr>
                      </a:solidFill>
                      <a:prstDash val="solid"/>
                      <a:round/>
                      <a:headEnd type="none" w="med" len="med"/>
                      <a:tailEnd type="none" w="med" len="med"/>
                    </a:lnB>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lnB w="19050" cap="flat" cmpd="sng" algn="ctr">
                      <a:solidFill>
                        <a:schemeClr val="accent4">
                          <a:lumMod val="75000"/>
                        </a:schemeClr>
                      </a:solidFill>
                      <a:prstDash val="solid"/>
                      <a:round/>
                      <a:headEnd type="none" w="med" len="med"/>
                      <a:tailEnd type="none" w="med" len="med"/>
                    </a:lnB>
                    <a:noFill/>
                  </a:tcPr>
                </a:tc>
                <a:tc>
                  <a:txBody>
                    <a:bodyPr/>
                    <a:lstStyle/>
                    <a:p>
                      <a:pPr algn="r" rtl="0" fontAlgn="ctr"/>
                      <a:r>
                        <a:rPr lang="en-US" sz="1400" b="0" i="0" u="none" strike="noStrike" dirty="0">
                          <a:solidFill>
                            <a:srgbClr val="385723"/>
                          </a:solidFill>
                          <a:effectLst/>
                          <a:latin typeface="Calibri" panose="020F0502020204030204" pitchFamily="34" charset="0"/>
                        </a:rPr>
                        <a:t> </a:t>
                      </a:r>
                      <a:r>
                        <a:rPr lang="en-US" sz="1400" b="1" u="dbl" kern="1200" baseline="0" dirty="0">
                          <a:solidFill>
                            <a:schemeClr val="accent6">
                              <a:lumMod val="50000"/>
                            </a:schemeClr>
                          </a:solidFill>
                          <a:latin typeface="+mn-lt"/>
                          <a:ea typeface="+mn-ea"/>
                          <a:cs typeface="+mn-cs"/>
                        </a:rPr>
                        <a:t>$ 1,069,000 </a:t>
                      </a:r>
                    </a:p>
                  </a:txBody>
                  <a:tcPr marL="9525" marR="9525" marT="9525" marB="0"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defTabSz="914400" rtl="0" eaLnBrk="1" latinLnBrk="0" hangingPunct="1">
                        <a:lnSpc>
                          <a:spcPct val="115000"/>
                        </a:lnSpc>
                        <a:spcBef>
                          <a:spcPts val="0"/>
                        </a:spcBef>
                        <a:spcAft>
                          <a:spcPts val="0"/>
                        </a:spcAft>
                      </a:pPr>
                      <a:endParaRPr lang="en-US" sz="1400" b="1" u="dbl" kern="1200" baseline="0" dirty="0">
                        <a:solidFill>
                          <a:schemeClr val="accent6">
                            <a:lumMod val="50000"/>
                          </a:schemeClr>
                        </a:solidFill>
                        <a:latin typeface="+mn-lt"/>
                        <a:ea typeface="+mn-ea"/>
                        <a:cs typeface="+mn-cs"/>
                      </a:endParaRP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marL="0" algn="r" defTabSz="914400" rtl="0" eaLnBrk="1" fontAlgn="ctr" latinLnBrk="0" hangingPunct="1"/>
                      <a:r>
                        <a:rPr lang="en-US" sz="1400" b="0" i="0" u="none" strike="noStrike" kern="1200" dirty="0">
                          <a:solidFill>
                            <a:srgbClr val="385723"/>
                          </a:solidFill>
                          <a:effectLst/>
                          <a:latin typeface="Calibri" panose="020F0502020204030204" pitchFamily="34" charset="0"/>
                          <a:ea typeface="+mn-ea"/>
                          <a:cs typeface="+mn-cs"/>
                        </a:rPr>
                        <a:t> </a:t>
                      </a:r>
                      <a:r>
                        <a:rPr lang="en-US" sz="1400" b="1" u="dbl" kern="1200" baseline="0" dirty="0">
                          <a:solidFill>
                            <a:schemeClr val="accent6">
                              <a:lumMod val="50000"/>
                            </a:schemeClr>
                          </a:solidFill>
                          <a:latin typeface="+mn-lt"/>
                          <a:ea typeface="+mn-ea"/>
                          <a:cs typeface="+mn-cs"/>
                        </a:rPr>
                        <a:t>$   912,137 </a:t>
                      </a:r>
                    </a:p>
                  </a:txBody>
                  <a:tcPr marL="9525" marR="9525" marT="9525" marB="0" anchor="ctr">
                    <a:lnB w="19050" cap="flat" cmpd="sng" algn="ctr">
                      <a:solidFill>
                        <a:schemeClr val="accent4">
                          <a:lumMod val="75000"/>
                        </a:schemeClr>
                      </a:solidFill>
                      <a:prstDash val="solid"/>
                      <a:round/>
                      <a:headEnd type="none" w="med" len="med"/>
                      <a:tailEnd type="none" w="med" len="med"/>
                    </a:lnB>
                    <a:noFill/>
                  </a:tcPr>
                </a:tc>
                <a:tc>
                  <a:txBody>
                    <a:bodyPr/>
                    <a:lstStyle/>
                    <a:p>
                      <a:pPr marL="0" algn="r" defTabSz="914400" rtl="0" eaLnBrk="1" fontAlgn="ctr" latinLnBrk="0" hangingPunct="1"/>
                      <a:r>
                        <a:rPr lang="en-US" sz="1400" b="0" i="0" u="none" strike="noStrike" kern="1200" dirty="0">
                          <a:solidFill>
                            <a:srgbClr val="385723"/>
                          </a:solidFill>
                          <a:effectLst/>
                          <a:latin typeface="Calibri" panose="020F0502020204030204" pitchFamily="34" charset="0"/>
                          <a:ea typeface="+mn-ea"/>
                          <a:cs typeface="+mn-cs"/>
                        </a:rPr>
                        <a:t> </a:t>
                      </a:r>
                      <a:r>
                        <a:rPr lang="en-US" sz="1400" b="1" u="dbl" kern="1200" baseline="0" dirty="0">
                          <a:solidFill>
                            <a:schemeClr val="accent6">
                              <a:lumMod val="50000"/>
                            </a:schemeClr>
                          </a:solidFill>
                          <a:latin typeface="+mn-lt"/>
                          <a:ea typeface="+mn-ea"/>
                          <a:cs typeface="+mn-cs"/>
                        </a:rPr>
                        <a:t>$     847,250 </a:t>
                      </a:r>
                    </a:p>
                  </a:txBody>
                  <a:tcPr marL="9525" marR="9525" marT="9525" marB="0"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defTabSz="914400" rtl="0" eaLnBrk="1" fontAlgn="ctr" latinLnBrk="0" hangingPunct="1">
                        <a:lnSpc>
                          <a:spcPct val="115000"/>
                        </a:lnSpc>
                        <a:spcBef>
                          <a:spcPts val="0"/>
                        </a:spcBef>
                        <a:spcAft>
                          <a:spcPts val="0"/>
                        </a:spcAft>
                      </a:pPr>
                      <a:endParaRPr lang="en-US" sz="1400" b="0" i="0" u="none" strike="noStrike" kern="1200" dirty="0">
                        <a:solidFill>
                          <a:srgbClr val="385723"/>
                        </a:solidFill>
                        <a:effectLst/>
                        <a:latin typeface="Calibri" panose="020F0502020204030204" pitchFamily="34" charset="0"/>
                        <a:ea typeface="+mn-ea"/>
                        <a:cs typeface="+mn-cs"/>
                      </a:endParaRP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marL="0" algn="r" defTabSz="914400" rtl="0" eaLnBrk="1" fontAlgn="ctr" latinLnBrk="0" hangingPunct="1"/>
                      <a:r>
                        <a:rPr lang="en-US" sz="1400" b="0" i="0" u="none" strike="noStrike" kern="1200" dirty="0">
                          <a:solidFill>
                            <a:srgbClr val="385723"/>
                          </a:solidFill>
                          <a:effectLst/>
                          <a:latin typeface="Calibri" panose="020F0502020204030204" pitchFamily="34" charset="0"/>
                          <a:ea typeface="+mn-ea"/>
                          <a:cs typeface="+mn-cs"/>
                        </a:rPr>
                        <a:t> </a:t>
                      </a:r>
                      <a:r>
                        <a:rPr lang="en-US" sz="1400" b="1" u="dbl" kern="1200" baseline="0" dirty="0">
                          <a:solidFill>
                            <a:schemeClr val="accent6">
                              <a:lumMod val="50000"/>
                            </a:schemeClr>
                          </a:solidFill>
                          <a:latin typeface="+mn-lt"/>
                          <a:ea typeface="+mn-ea"/>
                          <a:cs typeface="+mn-cs"/>
                        </a:rPr>
                        <a:t>$     803,944 </a:t>
                      </a:r>
                    </a:p>
                  </a:txBody>
                  <a:tcPr marL="9525" marR="9525" marT="9525" marB="0" anchor="ctr">
                    <a:lnB w="19050" cap="flat" cmpd="sng" algn="ctr">
                      <a:solidFill>
                        <a:schemeClr val="accent4">
                          <a:lumMod val="75000"/>
                        </a:schemeClr>
                      </a:solidFill>
                      <a:prstDash val="solid"/>
                      <a:round/>
                      <a:headEnd type="none" w="med" len="med"/>
                      <a:tailEnd type="none" w="med" len="med"/>
                    </a:lnB>
                    <a:noFill/>
                  </a:tcPr>
                </a:tc>
                <a:tc>
                  <a:txBody>
                    <a:bodyPr/>
                    <a:lstStyle/>
                    <a:p>
                      <a:pPr marL="0" algn="r" defTabSz="914400" rtl="0" eaLnBrk="1" fontAlgn="ctr" latinLnBrk="0" hangingPunct="1"/>
                      <a:r>
                        <a:rPr lang="en-US" sz="1400" b="0" i="0" u="none" strike="noStrike" kern="1200" dirty="0">
                          <a:solidFill>
                            <a:srgbClr val="385723"/>
                          </a:solidFill>
                          <a:effectLst/>
                          <a:latin typeface="Calibri" panose="020F0502020204030204" pitchFamily="34" charset="0"/>
                          <a:ea typeface="+mn-ea"/>
                          <a:cs typeface="+mn-cs"/>
                        </a:rPr>
                        <a:t> </a:t>
                      </a:r>
                      <a:r>
                        <a:rPr lang="en-US" sz="1400" b="1" u="dbl" kern="1200" baseline="0" dirty="0">
                          <a:solidFill>
                            <a:schemeClr val="accent6">
                              <a:lumMod val="50000"/>
                            </a:schemeClr>
                          </a:solidFill>
                          <a:latin typeface="+mn-lt"/>
                          <a:ea typeface="+mn-ea"/>
                          <a:cs typeface="+mn-cs"/>
                        </a:rPr>
                        <a:t>$     528,594 </a:t>
                      </a:r>
                    </a:p>
                  </a:txBody>
                  <a:tcPr marL="9525" marR="9525" marT="9525" marB="0" anchor="ctr">
                    <a:lnB w="1905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2591929688"/>
                  </a:ext>
                </a:extLst>
              </a:tr>
            </a:tbl>
          </a:graphicData>
        </a:graphic>
      </p:graphicFrame>
      <p:sp>
        <p:nvSpPr>
          <p:cNvPr id="8" name="TextBox 7">
            <a:extLst>
              <a:ext uri="{FF2B5EF4-FFF2-40B4-BE49-F238E27FC236}">
                <a16:creationId xmlns:a16="http://schemas.microsoft.com/office/drawing/2014/main" id="{92D52E31-CB5F-4A02-A5D5-B568BCE4BB0B}"/>
              </a:ext>
            </a:extLst>
          </p:cNvPr>
          <p:cNvSpPr txBox="1"/>
          <p:nvPr/>
        </p:nvSpPr>
        <p:spPr>
          <a:xfrm>
            <a:off x="-88492" y="2721487"/>
            <a:ext cx="3598607" cy="1028680"/>
          </a:xfrm>
          <a:prstGeom prst="rect">
            <a:avLst/>
          </a:prstGeom>
          <a:noFill/>
        </p:spPr>
        <p:txBody>
          <a:bodyPr wrap="square" rtlCol="0">
            <a:spAutoFit/>
          </a:bodyPr>
          <a:lstStyle/>
          <a:p>
            <a:pPr algn="ctr">
              <a:lnSpc>
                <a:spcPct val="84000"/>
              </a:lnSpc>
              <a:spcBef>
                <a:spcPct val="0"/>
              </a:spcBef>
              <a:tabLst>
                <a:tab pos="1203325" algn="l"/>
              </a:tabLst>
            </a:pPr>
            <a:r>
              <a:rPr lang="en-US" sz="3600" b="1" dirty="0">
                <a:solidFill>
                  <a:schemeClr val="bg1"/>
                </a:solidFill>
              </a:rPr>
              <a:t>COMPENSATION  </a:t>
            </a:r>
          </a:p>
          <a:p>
            <a:pPr algn="ctr">
              <a:lnSpc>
                <a:spcPct val="84000"/>
              </a:lnSpc>
              <a:spcBef>
                <a:spcPct val="0"/>
              </a:spcBef>
              <a:tabLst>
                <a:tab pos="1203325" algn="l"/>
              </a:tabLst>
            </a:pPr>
            <a:r>
              <a:rPr lang="en-US" sz="3600" b="1" dirty="0">
                <a:solidFill>
                  <a:schemeClr val="bg1"/>
                </a:solidFill>
              </a:rPr>
              <a:t>&amp; BENEFITS</a:t>
            </a:r>
          </a:p>
        </p:txBody>
      </p:sp>
    </p:spTree>
    <p:extLst>
      <p:ext uri="{BB962C8B-B14F-4D97-AF65-F5344CB8AC3E}">
        <p14:creationId xmlns:p14="http://schemas.microsoft.com/office/powerpoint/2010/main" val="197023764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5615C58-C48B-462D-A39E-E911CBD28D31}"/>
              </a:ext>
            </a:extLst>
          </p:cNvPr>
          <p:cNvSpPr/>
          <p:nvPr/>
        </p:nvSpPr>
        <p:spPr>
          <a:xfrm>
            <a:off x="0" y="0"/>
            <a:ext cx="3474720" cy="6858000"/>
          </a:xfrm>
          <a:prstGeom prst="rect">
            <a:avLst/>
          </a:prstGeom>
          <a:ln>
            <a:solidFill>
              <a:schemeClr val="accent4">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graphicFrame>
        <p:nvGraphicFramePr>
          <p:cNvPr id="22" name="Table 21">
            <a:extLst>
              <a:ext uri="{FF2B5EF4-FFF2-40B4-BE49-F238E27FC236}">
                <a16:creationId xmlns:a16="http://schemas.microsoft.com/office/drawing/2014/main" id="{F146289A-0396-4CF3-803E-A152C7610DB2}"/>
              </a:ext>
            </a:extLst>
          </p:cNvPr>
          <p:cNvGraphicFramePr>
            <a:graphicFrameLocks noGrp="1"/>
          </p:cNvGraphicFramePr>
          <p:nvPr>
            <p:extLst>
              <p:ext uri="{D42A27DB-BD31-4B8C-83A1-F6EECF244321}">
                <p14:modId xmlns:p14="http://schemas.microsoft.com/office/powerpoint/2010/main" val="534603478"/>
              </p:ext>
            </p:extLst>
          </p:nvPr>
        </p:nvGraphicFramePr>
        <p:xfrm>
          <a:off x="3731343" y="733646"/>
          <a:ext cx="7571834" cy="4358552"/>
        </p:xfrm>
        <a:graphic>
          <a:graphicData uri="http://schemas.openxmlformats.org/drawingml/2006/table">
            <a:tbl>
              <a:tblPr firstRow="1" bandRow="1">
                <a:tableStyleId>{5C22544A-7EE6-4342-B048-85BDC9FD1C3A}</a:tableStyleId>
              </a:tblPr>
              <a:tblGrid>
                <a:gridCol w="2377440">
                  <a:extLst>
                    <a:ext uri="{9D8B030D-6E8A-4147-A177-3AD203B41FA5}">
                      <a16:colId xmlns:a16="http://schemas.microsoft.com/office/drawing/2014/main" val="3036120755"/>
                    </a:ext>
                  </a:extLst>
                </a:gridCol>
                <a:gridCol w="208280">
                  <a:extLst>
                    <a:ext uri="{9D8B030D-6E8A-4147-A177-3AD203B41FA5}">
                      <a16:colId xmlns:a16="http://schemas.microsoft.com/office/drawing/2014/main" val="3665071164"/>
                    </a:ext>
                  </a:extLst>
                </a:gridCol>
                <a:gridCol w="914400">
                  <a:extLst>
                    <a:ext uri="{9D8B030D-6E8A-4147-A177-3AD203B41FA5}">
                      <a16:colId xmlns:a16="http://schemas.microsoft.com/office/drawing/2014/main" val="3175446516"/>
                    </a:ext>
                  </a:extLst>
                </a:gridCol>
                <a:gridCol w="162560">
                  <a:extLst>
                    <a:ext uri="{9D8B030D-6E8A-4147-A177-3AD203B41FA5}">
                      <a16:colId xmlns:a16="http://schemas.microsoft.com/office/drawing/2014/main" val="1296274528"/>
                    </a:ext>
                  </a:extLst>
                </a:gridCol>
                <a:gridCol w="162560">
                  <a:extLst>
                    <a:ext uri="{9D8B030D-6E8A-4147-A177-3AD203B41FA5}">
                      <a16:colId xmlns:a16="http://schemas.microsoft.com/office/drawing/2014/main" val="1986595783"/>
                    </a:ext>
                  </a:extLst>
                </a:gridCol>
                <a:gridCol w="914400">
                  <a:extLst>
                    <a:ext uri="{9D8B030D-6E8A-4147-A177-3AD203B41FA5}">
                      <a16:colId xmlns:a16="http://schemas.microsoft.com/office/drawing/2014/main" val="3379279428"/>
                    </a:ext>
                  </a:extLst>
                </a:gridCol>
                <a:gridCol w="914400">
                  <a:extLst>
                    <a:ext uri="{9D8B030D-6E8A-4147-A177-3AD203B41FA5}">
                      <a16:colId xmlns:a16="http://schemas.microsoft.com/office/drawing/2014/main" val="2977225077"/>
                    </a:ext>
                  </a:extLst>
                </a:gridCol>
                <a:gridCol w="162560">
                  <a:extLst>
                    <a:ext uri="{9D8B030D-6E8A-4147-A177-3AD203B41FA5}">
                      <a16:colId xmlns:a16="http://schemas.microsoft.com/office/drawing/2014/main" val="1149451666"/>
                    </a:ext>
                  </a:extLst>
                </a:gridCol>
                <a:gridCol w="877617">
                  <a:extLst>
                    <a:ext uri="{9D8B030D-6E8A-4147-A177-3AD203B41FA5}">
                      <a16:colId xmlns:a16="http://schemas.microsoft.com/office/drawing/2014/main" val="3911380809"/>
                    </a:ext>
                  </a:extLst>
                </a:gridCol>
                <a:gridCol w="877617">
                  <a:extLst>
                    <a:ext uri="{9D8B030D-6E8A-4147-A177-3AD203B41FA5}">
                      <a16:colId xmlns:a16="http://schemas.microsoft.com/office/drawing/2014/main" val="2329183050"/>
                    </a:ext>
                  </a:extLst>
                </a:gridCol>
              </a:tblGrid>
              <a:tr h="349382">
                <a:tc>
                  <a:txBody>
                    <a:bodyPr/>
                    <a:lstStyle/>
                    <a:p>
                      <a:pPr marL="0" lvl="1" algn="l" defTabSz="914400" rtl="0" eaLnBrk="1" latinLnBrk="0" hangingPunct="1"/>
                      <a:endParaRPr lang="en-US" sz="1600" u="none" kern="1200" dirty="0">
                        <a:solidFill>
                          <a:schemeClr val="accent6">
                            <a:lumMod val="50000"/>
                          </a:schemeClr>
                        </a:solidFill>
                        <a:latin typeface="+mn-lt"/>
                        <a:ea typeface="+mn-ea"/>
                        <a:cs typeface="+mn-cs"/>
                      </a:endParaRPr>
                    </a:p>
                  </a:txBody>
                  <a:tcPr anchor="ctr">
                    <a:lnT w="19050" cap="flat" cmpd="sng" algn="ctr">
                      <a:solidFill>
                        <a:schemeClr val="accent4">
                          <a:lumMod val="75000"/>
                        </a:schemeClr>
                      </a:solidFill>
                      <a:prstDash val="solid"/>
                      <a:round/>
                      <a:headEnd type="none" w="med" len="med"/>
                      <a:tailEnd type="none" w="med" len="med"/>
                    </a:lnT>
                    <a:noFill/>
                  </a:tcPr>
                </a:tc>
                <a:tc>
                  <a:txBody>
                    <a:bodyPr/>
                    <a:lstStyle/>
                    <a:p>
                      <a:pPr marL="0" lvl="1" algn="l" defTabSz="914400" rtl="0" eaLnBrk="1" latinLnBrk="0" hangingPunct="1"/>
                      <a:endParaRPr lang="en-US" sz="1600" u="none" kern="1200" dirty="0">
                        <a:solidFill>
                          <a:schemeClr val="accent6">
                            <a:lumMod val="50000"/>
                          </a:schemeClr>
                        </a:solidFill>
                        <a:latin typeface="+mn-lt"/>
                        <a:ea typeface="+mn-ea"/>
                        <a:cs typeface="+mn-cs"/>
                      </a:endParaRPr>
                    </a:p>
                  </a:txBody>
                  <a:tcPr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b="1" u="none" kern="1200" dirty="0">
                          <a:solidFill>
                            <a:schemeClr val="accent6">
                              <a:lumMod val="50000"/>
                            </a:schemeClr>
                          </a:solidFill>
                          <a:latin typeface="+mn-lt"/>
                          <a:ea typeface="+mn-ea"/>
                          <a:cs typeface="+mn-cs"/>
                        </a:rPr>
                        <a:t>2021</a:t>
                      </a: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600" b="1" u="none" kern="1200" dirty="0">
                        <a:solidFill>
                          <a:schemeClr val="accent6">
                            <a:lumMod val="50000"/>
                          </a:schemeClr>
                        </a:solidFill>
                        <a:latin typeface="+mn-lt"/>
                        <a:ea typeface="+mn-ea"/>
                        <a:cs typeface="+mn-cs"/>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600" b="1" u="none" kern="1200" dirty="0">
                        <a:solidFill>
                          <a:schemeClr val="accent6">
                            <a:lumMod val="50000"/>
                          </a:schemeClr>
                        </a:solidFill>
                        <a:latin typeface="+mn-lt"/>
                        <a:ea typeface="+mn-ea"/>
                        <a:cs typeface="+mn-cs"/>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gridSpan="2">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b="1" u="none" kern="1200" dirty="0">
                          <a:solidFill>
                            <a:schemeClr val="accent6">
                              <a:lumMod val="50000"/>
                            </a:schemeClr>
                          </a:solidFill>
                          <a:latin typeface="+mn-lt"/>
                          <a:ea typeface="+mn-ea"/>
                          <a:cs typeface="+mn-cs"/>
                        </a:rPr>
                        <a:t>2020</a:t>
                      </a: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800" b="1" u="none" kern="1200" dirty="0">
                        <a:solidFill>
                          <a:schemeClr val="accent6">
                            <a:lumMod val="50000"/>
                          </a:schemeClr>
                        </a:solidFill>
                        <a:latin typeface="+mn-lt"/>
                        <a:ea typeface="+mn-ea"/>
                        <a:cs typeface="+mn-cs"/>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600" b="1" u="none" kern="1200" dirty="0">
                        <a:solidFill>
                          <a:schemeClr val="accent6">
                            <a:lumMod val="50000"/>
                          </a:schemeClr>
                        </a:solidFill>
                        <a:latin typeface="+mn-lt"/>
                        <a:ea typeface="+mn-ea"/>
                        <a:cs typeface="+mn-cs"/>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b="1" u="none" kern="1200" dirty="0">
                          <a:solidFill>
                            <a:schemeClr val="accent6">
                              <a:lumMod val="50000"/>
                            </a:schemeClr>
                          </a:solidFill>
                          <a:latin typeface="+mn-lt"/>
                          <a:ea typeface="+mn-ea"/>
                          <a:cs typeface="+mn-cs"/>
                        </a:rPr>
                        <a:t>2019</a:t>
                      </a: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b="1" u="none" kern="1200" dirty="0">
                          <a:solidFill>
                            <a:schemeClr val="accent6">
                              <a:lumMod val="50000"/>
                            </a:schemeClr>
                          </a:solidFill>
                          <a:latin typeface="+mn-lt"/>
                          <a:ea typeface="+mn-ea"/>
                          <a:cs typeface="+mn-cs"/>
                        </a:rPr>
                        <a:t>2018</a:t>
                      </a: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2764754749"/>
                  </a:ext>
                </a:extLst>
              </a:tr>
              <a:tr h="548640">
                <a:tc>
                  <a:txBody>
                    <a:bodyPr/>
                    <a:lstStyle/>
                    <a:p>
                      <a:pPr marL="0" lvl="1" algn="l" defTabSz="914400" rtl="0" eaLnBrk="1" latinLnBrk="0" hangingPunct="1"/>
                      <a:endParaRPr lang="en-US" sz="1400" b="1" u="none" kern="1200" dirty="0">
                        <a:solidFill>
                          <a:schemeClr val="accent6">
                            <a:lumMod val="50000"/>
                          </a:schemeClr>
                        </a:solidFill>
                        <a:latin typeface="+mn-lt"/>
                        <a:ea typeface="+mn-ea"/>
                        <a:cs typeface="+mn-cs"/>
                      </a:endParaRPr>
                    </a:p>
                  </a:txBody>
                  <a:tcPr anchor="ctr">
                    <a:lnB w="12700" cap="flat" cmpd="sng" algn="ctr">
                      <a:solidFill>
                        <a:schemeClr val="accent4">
                          <a:lumMod val="75000"/>
                        </a:schemeClr>
                      </a:solidFill>
                      <a:prstDash val="solid"/>
                      <a:round/>
                      <a:headEnd type="none" w="med" len="med"/>
                      <a:tailEnd type="none" w="med" len="med"/>
                    </a:lnB>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b="1" u="none" kern="1200" dirty="0">
                          <a:solidFill>
                            <a:schemeClr val="accent6">
                              <a:lumMod val="50000"/>
                            </a:schemeClr>
                          </a:solidFill>
                          <a:latin typeface="+mn-lt"/>
                          <a:ea typeface="+mn-ea"/>
                          <a:cs typeface="+mn-cs"/>
                        </a:rPr>
                        <a:t>P</a:t>
                      </a:r>
                      <a:r>
                        <a:rPr lang="en-US" sz="1200" b="1" u="none" kern="1200" dirty="0">
                          <a:solidFill>
                            <a:schemeClr val="accent6">
                              <a:lumMod val="50000"/>
                            </a:schemeClr>
                          </a:solidFill>
                          <a:latin typeface="+mn-lt"/>
                          <a:ea typeface="+mn-ea"/>
                          <a:cs typeface="+mn-cs"/>
                        </a:rPr>
                        <a:t>ROPOSED</a:t>
                      </a:r>
                      <a:r>
                        <a:rPr lang="en-US" sz="1400" b="1" u="none" kern="1200" dirty="0">
                          <a:solidFill>
                            <a:schemeClr val="accent6">
                              <a:lumMod val="50000"/>
                            </a:schemeClr>
                          </a:solidFill>
                          <a:latin typeface="+mn-lt"/>
                          <a:ea typeface="+mn-ea"/>
                          <a:cs typeface="+mn-cs"/>
                        </a:rPr>
                        <a:t> B</a:t>
                      </a:r>
                      <a:r>
                        <a:rPr lang="en-US" sz="1200" b="1" u="none" kern="1200" dirty="0">
                          <a:solidFill>
                            <a:schemeClr val="accent6">
                              <a:lumMod val="50000"/>
                            </a:schemeClr>
                          </a:solidFill>
                          <a:latin typeface="+mn-lt"/>
                          <a:ea typeface="+mn-ea"/>
                          <a:cs typeface="+mn-cs"/>
                        </a:rPr>
                        <a:t>UDGET</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400" b="1" u="none" kern="1200" dirty="0">
                        <a:solidFill>
                          <a:schemeClr val="accent6">
                            <a:lumMod val="50000"/>
                          </a:schemeClr>
                        </a:solidFill>
                        <a:latin typeface="+mn-lt"/>
                        <a:ea typeface="+mn-ea"/>
                        <a:cs typeface="+mn-cs"/>
                      </a:endParaRPr>
                    </a:p>
                  </a:txBody>
                  <a:tcPr marL="68580" marR="68580" marT="0" marB="0" anchor="ctr">
                    <a:lnT w="12700" cap="flat" cmpd="sng" algn="ctr">
                      <a:no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400" b="1" u="none" kern="1200" dirty="0">
                        <a:solidFill>
                          <a:schemeClr val="accent6">
                            <a:lumMod val="50000"/>
                          </a:schemeClr>
                        </a:solidFill>
                        <a:latin typeface="+mn-lt"/>
                        <a:ea typeface="+mn-ea"/>
                        <a:cs typeface="+mn-cs"/>
                      </a:endParaRP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b="1" u="none" kern="1200" dirty="0">
                          <a:solidFill>
                            <a:schemeClr val="accent6">
                              <a:lumMod val="50000"/>
                            </a:schemeClr>
                          </a:solidFill>
                          <a:latin typeface="+mn-lt"/>
                          <a:ea typeface="+mn-ea"/>
                          <a:cs typeface="+mn-cs"/>
                        </a:rPr>
                        <a:t>P</a:t>
                      </a:r>
                      <a:r>
                        <a:rPr lang="en-US" sz="1200" b="1" u="none" kern="1200" dirty="0">
                          <a:solidFill>
                            <a:schemeClr val="accent6">
                              <a:lumMod val="50000"/>
                            </a:schemeClr>
                          </a:solidFill>
                          <a:latin typeface="+mn-lt"/>
                          <a:ea typeface="+mn-ea"/>
                          <a:cs typeface="+mn-cs"/>
                        </a:rPr>
                        <a:t>ROJECTED </a:t>
                      </a:r>
                      <a:r>
                        <a:rPr lang="en-US" sz="1400" b="1" u="none" kern="1200" dirty="0">
                          <a:solidFill>
                            <a:schemeClr val="accent6">
                              <a:lumMod val="50000"/>
                            </a:schemeClr>
                          </a:solidFill>
                          <a:latin typeface="+mn-lt"/>
                          <a:ea typeface="+mn-ea"/>
                          <a:cs typeface="+mn-cs"/>
                        </a:rPr>
                        <a:t>A</a:t>
                      </a:r>
                      <a:r>
                        <a:rPr lang="en-US" sz="1200" b="1" u="none" kern="1200" dirty="0">
                          <a:solidFill>
                            <a:schemeClr val="accent6">
                              <a:lumMod val="50000"/>
                            </a:schemeClr>
                          </a:solidFill>
                          <a:latin typeface="+mn-lt"/>
                          <a:ea typeface="+mn-ea"/>
                          <a:cs typeface="+mn-cs"/>
                        </a:rPr>
                        <a:t>CTUAL</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b="1" u="none" kern="1200" dirty="0">
                          <a:solidFill>
                            <a:schemeClr val="accent6">
                              <a:lumMod val="50000"/>
                            </a:schemeClr>
                          </a:solidFill>
                          <a:latin typeface="+mn-lt"/>
                          <a:ea typeface="+mn-ea"/>
                          <a:cs typeface="+mn-cs"/>
                        </a:rPr>
                        <a:t>B</a:t>
                      </a:r>
                      <a:r>
                        <a:rPr lang="en-US" sz="1200" b="1" u="none" kern="1200" dirty="0">
                          <a:solidFill>
                            <a:schemeClr val="accent6">
                              <a:lumMod val="50000"/>
                            </a:schemeClr>
                          </a:solidFill>
                          <a:latin typeface="+mn-lt"/>
                          <a:ea typeface="+mn-ea"/>
                          <a:cs typeface="+mn-cs"/>
                        </a:rPr>
                        <a:t>UDGET</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400" b="1" u="none" kern="1200" dirty="0">
                        <a:solidFill>
                          <a:schemeClr val="accent6">
                            <a:lumMod val="50000"/>
                          </a:schemeClr>
                        </a:solidFill>
                        <a:latin typeface="+mn-lt"/>
                        <a:ea typeface="+mn-ea"/>
                        <a:cs typeface="+mn-cs"/>
                      </a:endParaRPr>
                    </a:p>
                  </a:txBody>
                  <a:tcPr marL="68580" marR="68580" marT="0" marB="0" anchor="ctr">
                    <a:lnT w="12700" cap="flat" cmpd="sng" algn="ctr">
                      <a:no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b="1" u="none" kern="1200" dirty="0">
                          <a:solidFill>
                            <a:schemeClr val="accent6">
                              <a:lumMod val="50000"/>
                            </a:schemeClr>
                          </a:solidFill>
                          <a:latin typeface="+mn-lt"/>
                          <a:ea typeface="+mn-ea"/>
                          <a:cs typeface="+mn-cs"/>
                        </a:rPr>
                        <a:t>A</a:t>
                      </a:r>
                      <a:r>
                        <a:rPr lang="en-US" sz="1200" b="1" u="none" kern="1200" dirty="0">
                          <a:solidFill>
                            <a:schemeClr val="accent6">
                              <a:lumMod val="50000"/>
                            </a:schemeClr>
                          </a:solidFill>
                          <a:latin typeface="+mn-lt"/>
                          <a:ea typeface="+mn-ea"/>
                          <a:cs typeface="+mn-cs"/>
                        </a:rPr>
                        <a:t>CTUAL</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b="1" u="none" kern="1200" dirty="0">
                          <a:solidFill>
                            <a:schemeClr val="accent6">
                              <a:lumMod val="50000"/>
                            </a:schemeClr>
                          </a:solidFill>
                          <a:latin typeface="+mn-lt"/>
                          <a:ea typeface="+mn-ea"/>
                          <a:cs typeface="+mn-cs"/>
                        </a:rPr>
                        <a:t>A</a:t>
                      </a:r>
                      <a:r>
                        <a:rPr lang="en-US" sz="1200" b="1" u="none" kern="1200" dirty="0">
                          <a:solidFill>
                            <a:schemeClr val="accent6">
                              <a:lumMod val="50000"/>
                            </a:schemeClr>
                          </a:solidFill>
                          <a:latin typeface="+mn-lt"/>
                          <a:ea typeface="+mn-ea"/>
                          <a:cs typeface="+mn-cs"/>
                        </a:rPr>
                        <a:t>CTUAL</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423968939"/>
                  </a:ext>
                </a:extLst>
              </a:tr>
              <a:tr h="387306">
                <a:tc>
                  <a:txBody>
                    <a:bodyPr/>
                    <a:lstStyle/>
                    <a:p>
                      <a:pPr marL="0" marR="0" algn="l" defTabSz="914400" rtl="0" eaLnBrk="1" fontAlgn="b" latinLnBrk="0" hangingPunct="1">
                        <a:lnSpc>
                          <a:spcPct val="115000"/>
                        </a:lnSpc>
                        <a:spcBef>
                          <a:spcPts val="0"/>
                        </a:spcBef>
                        <a:spcAft>
                          <a:spcPts val="0"/>
                        </a:spcAft>
                      </a:pPr>
                      <a:r>
                        <a:rPr lang="en-US" sz="1400" b="1" i="0" u="none" strike="noStrike" kern="1200" dirty="0">
                          <a:solidFill>
                            <a:srgbClr val="385723"/>
                          </a:solidFill>
                          <a:effectLst/>
                          <a:latin typeface="Calibri" panose="020F0502020204030204" pitchFamily="34" charset="0"/>
                          <a:ea typeface="+mn-ea"/>
                          <a:cs typeface="+mn-cs"/>
                        </a:rPr>
                        <a:t>COMMUNICATION SERVICES</a:t>
                      </a: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lnT w="12700" cap="flat" cmpd="sng" algn="ctr">
                      <a:solidFill>
                        <a:schemeClr val="accent4">
                          <a:lumMod val="75000"/>
                        </a:schemeClr>
                      </a:solidFill>
                      <a:prstDash val="solid"/>
                      <a:round/>
                      <a:headEnd type="none" w="med" len="med"/>
                      <a:tailEnd type="none" w="med" len="med"/>
                    </a:lnT>
                    <a:noFill/>
                  </a:tcPr>
                </a:tc>
                <a:tc>
                  <a:txBody>
                    <a:bodyPr/>
                    <a:lstStyle/>
                    <a:p>
                      <a:pPr algn="r" rtl="0" fontAlgn="ctr"/>
                      <a:r>
                        <a:rPr lang="en-US" sz="1400" b="0" i="0" u="none" strike="noStrike" dirty="0">
                          <a:solidFill>
                            <a:srgbClr val="385723"/>
                          </a:solidFill>
                          <a:effectLst/>
                          <a:latin typeface="Calibri" panose="020F0502020204030204" pitchFamily="34" charset="0"/>
                        </a:rPr>
                        <a:t> $      30,000 </a:t>
                      </a:r>
                    </a:p>
                  </a:txBody>
                  <a:tcPr marL="9525" marR="9525" marT="9525"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r" defTabSz="914400" rtl="0" eaLnBrk="1" latinLnBrk="0" hangingPunct="1">
                        <a:lnSpc>
                          <a:spcPct val="115000"/>
                        </a:lnSpc>
                        <a:spcBef>
                          <a:spcPts val="0"/>
                        </a:spcBef>
                        <a:spcAft>
                          <a:spcPts val="0"/>
                        </a:spcAft>
                      </a:pPr>
                      <a:endParaRPr lang="en-US" sz="1350" b="0" i="0" u="none" strike="noStrike" kern="1200" dirty="0">
                        <a:solidFill>
                          <a:srgbClr val="385723"/>
                        </a:solidFill>
                        <a:effectLst/>
                        <a:latin typeface="Calibri" panose="020F0502020204030204" pitchFamily="34" charset="0"/>
                        <a:ea typeface="+mn-ea"/>
                        <a:cs typeface="+mn-cs"/>
                      </a:endParaRP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r" defTabSz="914400" rtl="0" eaLnBrk="1" latinLnBrk="0" hangingPunct="1">
                        <a:lnSpc>
                          <a:spcPct val="115000"/>
                        </a:lnSpc>
                        <a:spcBef>
                          <a:spcPts val="0"/>
                        </a:spcBef>
                        <a:spcAft>
                          <a:spcPts val="0"/>
                        </a:spcAft>
                      </a:pPr>
                      <a:endParaRPr lang="en-US" sz="1600" kern="1200" dirty="0">
                        <a:solidFill>
                          <a:schemeClr val="accent6">
                            <a:lumMod val="50000"/>
                          </a:schemeClr>
                        </a:solidFill>
                        <a:latin typeface="+mn-lt"/>
                        <a:ea typeface="+mn-ea"/>
                        <a:cs typeface="+mn-cs"/>
                      </a:endParaRP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algn="r" rtl="0" fontAlgn="ctr"/>
                      <a:r>
                        <a:rPr lang="en-US" sz="1400" b="0" i="0" u="none" strike="noStrike">
                          <a:solidFill>
                            <a:srgbClr val="385723"/>
                          </a:solidFill>
                          <a:effectLst/>
                          <a:latin typeface="Calibri" panose="020F0502020204030204" pitchFamily="34" charset="0"/>
                        </a:rPr>
                        <a:t> $   15,127 </a:t>
                      </a:r>
                    </a:p>
                  </a:txBody>
                  <a:tcPr marL="9525" marR="9525" marT="9525"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r" defTabSz="914400" rtl="0" eaLnBrk="1" fontAlgn="ctr" latinLnBrk="0" hangingPunct="1">
                        <a:lnSpc>
                          <a:spcPct val="115000"/>
                        </a:lnSpc>
                        <a:spcBef>
                          <a:spcPts val="0"/>
                        </a:spcBef>
                        <a:spcAft>
                          <a:spcPts val="0"/>
                        </a:spcAft>
                      </a:pPr>
                      <a:r>
                        <a:rPr lang="en-US" sz="1400" b="0" i="0" u="none" strike="noStrike" kern="1200" dirty="0">
                          <a:solidFill>
                            <a:srgbClr val="385723"/>
                          </a:solidFill>
                          <a:effectLst/>
                          <a:latin typeface="Calibri" panose="020F0502020204030204" pitchFamily="34" charset="0"/>
                          <a:ea typeface="+mn-ea"/>
                          <a:cs typeface="+mn-cs"/>
                        </a:rPr>
                        <a:t>$32,560</a:t>
                      </a: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r" defTabSz="914400" rtl="0" eaLnBrk="1" latinLnBrk="0" hangingPunct="1">
                        <a:lnSpc>
                          <a:spcPct val="115000"/>
                        </a:lnSpc>
                        <a:spcBef>
                          <a:spcPts val="0"/>
                        </a:spcBef>
                        <a:spcAft>
                          <a:spcPts val="0"/>
                        </a:spcAft>
                      </a:pPr>
                      <a:endParaRPr lang="en-US" sz="1600" kern="1200" dirty="0">
                        <a:solidFill>
                          <a:schemeClr val="accent6">
                            <a:lumMod val="50000"/>
                          </a:schemeClr>
                        </a:solidFill>
                        <a:latin typeface="+mn-lt"/>
                        <a:ea typeface="+mn-ea"/>
                        <a:cs typeface="+mn-cs"/>
                      </a:endParaRP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r" defTabSz="914400" rtl="0" eaLnBrk="1" latinLnBrk="0" hangingPunct="1">
                        <a:lnSpc>
                          <a:spcPct val="115000"/>
                        </a:lnSpc>
                        <a:spcBef>
                          <a:spcPts val="0"/>
                        </a:spcBef>
                        <a:spcAft>
                          <a:spcPts val="0"/>
                        </a:spcAft>
                      </a:pPr>
                      <a:r>
                        <a:rPr lang="en-US" sz="1600" kern="1200" dirty="0">
                          <a:solidFill>
                            <a:schemeClr val="accent6">
                              <a:lumMod val="50000"/>
                            </a:schemeClr>
                          </a:solidFill>
                          <a:latin typeface="+mn-lt"/>
                          <a:ea typeface="+mn-ea"/>
                          <a:cs typeface="+mn-cs"/>
                        </a:rPr>
                        <a:t>$32,560</a:t>
                      </a: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r" defTabSz="914400" rtl="0" eaLnBrk="1" latinLnBrk="0" hangingPunct="1">
                        <a:lnSpc>
                          <a:spcPct val="115000"/>
                        </a:lnSpc>
                        <a:spcBef>
                          <a:spcPts val="0"/>
                        </a:spcBef>
                        <a:spcAft>
                          <a:spcPts val="0"/>
                        </a:spcAft>
                      </a:pPr>
                      <a:r>
                        <a:rPr lang="en-US" sz="1600" kern="1200" dirty="0">
                          <a:solidFill>
                            <a:schemeClr val="accent6">
                              <a:lumMod val="50000"/>
                            </a:schemeClr>
                          </a:solidFill>
                          <a:latin typeface="+mn-lt"/>
                          <a:ea typeface="+mn-ea"/>
                          <a:cs typeface="+mn-cs"/>
                        </a:rPr>
                        <a:t>$32,560</a:t>
                      </a:r>
                    </a:p>
                  </a:txBody>
                  <a:tcPr marL="68580" marR="68580" marT="0" marB="0" anchor="ctr">
                    <a:lnT w="12700" cap="flat" cmpd="sng" algn="ctr">
                      <a:solidFill>
                        <a:schemeClr val="accent4">
                          <a:lumMod val="75000"/>
                        </a:schemeClr>
                      </a:solidFill>
                      <a:prstDash val="solid"/>
                      <a:round/>
                      <a:headEnd type="none" w="med" len="med"/>
                      <a:tailEnd type="none" w="med" len="med"/>
                    </a:lnT>
                    <a:noFill/>
                  </a:tcPr>
                </a:tc>
                <a:extLst>
                  <a:ext uri="{0D108BD9-81ED-4DB2-BD59-A6C34878D82A}">
                    <a16:rowId xmlns:a16="http://schemas.microsoft.com/office/drawing/2014/main" val="1510908587"/>
                  </a:ext>
                </a:extLst>
              </a:tr>
              <a:tr h="387306">
                <a:tc>
                  <a:txBody>
                    <a:bodyPr/>
                    <a:lstStyle/>
                    <a:p>
                      <a:pPr marL="0" marR="0" algn="l" defTabSz="914400" rtl="0" eaLnBrk="1" fontAlgn="b" latinLnBrk="0" hangingPunct="1">
                        <a:lnSpc>
                          <a:spcPct val="115000"/>
                        </a:lnSpc>
                        <a:spcBef>
                          <a:spcPts val="0"/>
                        </a:spcBef>
                        <a:spcAft>
                          <a:spcPts val="0"/>
                        </a:spcAft>
                      </a:pPr>
                      <a:r>
                        <a:rPr lang="en-US" sz="1400" b="1" i="0" u="none" strike="noStrike" kern="1200" dirty="0">
                          <a:solidFill>
                            <a:srgbClr val="385723"/>
                          </a:solidFill>
                          <a:effectLst/>
                          <a:latin typeface="Calibri" panose="020F0502020204030204" pitchFamily="34" charset="0"/>
                          <a:ea typeface="+mn-ea"/>
                          <a:cs typeface="+mn-cs"/>
                        </a:rPr>
                        <a:t>HARDWARE &amp; SOFTWARE</a:t>
                      </a:r>
                    </a:p>
                  </a:txBody>
                  <a:tcPr marL="68580" marR="68580" marT="0" marB="0" anchor="ctr">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20,000 </a:t>
                      </a:r>
                    </a:p>
                  </a:txBody>
                  <a:tcPr marL="9525" marR="9525" marT="9525" marB="0" anchor="ctr">
                    <a:noFill/>
                  </a:tcPr>
                </a:tc>
                <a:tc>
                  <a:txBody>
                    <a:bodyPr/>
                    <a:lstStyle/>
                    <a:p>
                      <a:pPr marL="0" marR="0" algn="r" defTabSz="914400" rtl="0" eaLnBrk="1" latinLnBrk="0" hangingPunct="1">
                        <a:lnSpc>
                          <a:spcPct val="115000"/>
                        </a:lnSpc>
                        <a:spcBef>
                          <a:spcPts val="0"/>
                        </a:spcBef>
                        <a:spcAft>
                          <a:spcPts val="0"/>
                        </a:spcAft>
                      </a:pPr>
                      <a:endParaRPr lang="en-US" sz="1350" b="0" i="0" u="none" strike="noStrike" kern="1200" dirty="0">
                        <a:solidFill>
                          <a:srgbClr val="385723"/>
                        </a:solidFill>
                        <a:effectLst/>
                        <a:latin typeface="Calibri" panose="020F0502020204030204" pitchFamily="34" charset="0"/>
                        <a:ea typeface="+mn-ea"/>
                        <a:cs typeface="+mn-cs"/>
                      </a:endParaRPr>
                    </a:p>
                  </a:txBody>
                  <a:tcPr marL="68580" marR="68580" marT="0" marB="0" anchor="ctr">
                    <a:noFill/>
                  </a:tcPr>
                </a:tc>
                <a:tc>
                  <a:txBody>
                    <a:bodyPr/>
                    <a:lstStyle/>
                    <a:p>
                      <a:pPr marL="0" marR="0" algn="r" defTabSz="914400" rtl="0" eaLnBrk="1" latinLnBrk="0" hangingPunct="1">
                        <a:lnSpc>
                          <a:spcPct val="115000"/>
                        </a:lnSpc>
                        <a:spcBef>
                          <a:spcPts val="0"/>
                        </a:spcBef>
                        <a:spcAft>
                          <a:spcPts val="0"/>
                        </a:spcAft>
                      </a:pPr>
                      <a:endParaRPr lang="en-US" sz="1600" kern="1200" dirty="0">
                        <a:solidFill>
                          <a:schemeClr val="accent6">
                            <a:lumMod val="50000"/>
                          </a:schemeClr>
                        </a:solidFill>
                        <a:latin typeface="+mn-lt"/>
                        <a:ea typeface="+mn-ea"/>
                        <a:cs typeface="+mn-cs"/>
                      </a:endParaRPr>
                    </a:p>
                  </a:txBody>
                  <a:tcPr marL="68580" marR="68580" marT="0" marB="0" anchor="ctr">
                    <a:noFill/>
                  </a:tcPr>
                </a:tc>
                <a:tc>
                  <a:txBody>
                    <a:bodyPr/>
                    <a:lstStyle/>
                    <a:p>
                      <a:pPr algn="r" rtl="0" fontAlgn="ctr"/>
                      <a:r>
                        <a:rPr lang="en-US" sz="1400" b="0" i="0" u="none" strike="noStrike">
                          <a:solidFill>
                            <a:srgbClr val="385723"/>
                          </a:solidFill>
                          <a:effectLst/>
                          <a:latin typeface="Calibri" panose="020F0502020204030204" pitchFamily="34" charset="0"/>
                        </a:rPr>
                        <a:t> $   21,291 </a:t>
                      </a:r>
                    </a:p>
                  </a:txBody>
                  <a:tcPr marL="9525" marR="9525" marT="9525" marB="0" anchor="ctr">
                    <a:noFill/>
                  </a:tcPr>
                </a:tc>
                <a:tc>
                  <a:txBody>
                    <a:bodyPr/>
                    <a:lstStyle/>
                    <a:p>
                      <a:pPr marL="0" marR="0" algn="r" defTabSz="914400" rtl="0" eaLnBrk="1" fontAlgn="ctr" latinLnBrk="0" hangingPunct="1">
                        <a:lnSpc>
                          <a:spcPct val="115000"/>
                        </a:lnSpc>
                        <a:spcBef>
                          <a:spcPts val="0"/>
                        </a:spcBef>
                        <a:spcAft>
                          <a:spcPts val="0"/>
                        </a:spcAft>
                      </a:pPr>
                      <a:r>
                        <a:rPr lang="en-US" sz="1400" b="0" i="0" u="none" strike="noStrike" kern="1200" dirty="0">
                          <a:solidFill>
                            <a:srgbClr val="385723"/>
                          </a:solidFill>
                          <a:effectLst/>
                          <a:latin typeface="Calibri" panose="020F0502020204030204" pitchFamily="34" charset="0"/>
                          <a:ea typeface="+mn-ea"/>
                          <a:cs typeface="+mn-cs"/>
                        </a:rPr>
                        <a:t>10,000</a:t>
                      </a:r>
                    </a:p>
                  </a:txBody>
                  <a:tcPr marL="68580" marR="68580" marT="0" marB="0" anchor="ctr">
                    <a:noFill/>
                  </a:tcPr>
                </a:tc>
                <a:tc>
                  <a:txBody>
                    <a:bodyPr/>
                    <a:lstStyle/>
                    <a:p>
                      <a:pPr marL="0" marR="0" algn="r" defTabSz="914400" rtl="0" eaLnBrk="1" latinLnBrk="0" hangingPunct="1">
                        <a:lnSpc>
                          <a:spcPct val="115000"/>
                        </a:lnSpc>
                        <a:spcBef>
                          <a:spcPts val="0"/>
                        </a:spcBef>
                        <a:spcAft>
                          <a:spcPts val="0"/>
                        </a:spcAft>
                      </a:pPr>
                      <a:endParaRPr lang="en-US" sz="16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algn="r" defTabSz="914400" rtl="0" eaLnBrk="1" latinLnBrk="0" hangingPunct="1">
                        <a:lnSpc>
                          <a:spcPct val="115000"/>
                        </a:lnSpc>
                        <a:spcBef>
                          <a:spcPts val="0"/>
                        </a:spcBef>
                        <a:spcAft>
                          <a:spcPts val="0"/>
                        </a:spcAft>
                      </a:pPr>
                      <a:r>
                        <a:rPr lang="en-US" sz="1600" kern="1200" dirty="0">
                          <a:solidFill>
                            <a:schemeClr val="accent6">
                              <a:lumMod val="50000"/>
                            </a:schemeClr>
                          </a:solidFill>
                          <a:latin typeface="+mn-lt"/>
                          <a:ea typeface="+mn-ea"/>
                          <a:cs typeface="+mn-cs"/>
                        </a:rPr>
                        <a:t>10,000</a:t>
                      </a:r>
                    </a:p>
                  </a:txBody>
                  <a:tcPr marL="68580" marR="68580" marT="0" marB="0" anchor="ctr">
                    <a:noFill/>
                  </a:tcPr>
                </a:tc>
                <a:tc>
                  <a:txBody>
                    <a:bodyPr/>
                    <a:lstStyle/>
                    <a:p>
                      <a:pPr marL="0" marR="0" algn="r" defTabSz="914400" rtl="0" eaLnBrk="1" latinLnBrk="0" hangingPunct="1">
                        <a:lnSpc>
                          <a:spcPct val="115000"/>
                        </a:lnSpc>
                        <a:spcBef>
                          <a:spcPts val="0"/>
                        </a:spcBef>
                        <a:spcAft>
                          <a:spcPts val="0"/>
                        </a:spcAft>
                      </a:pPr>
                      <a:r>
                        <a:rPr lang="en-US" sz="1600" kern="1200" dirty="0">
                          <a:solidFill>
                            <a:schemeClr val="accent6">
                              <a:lumMod val="50000"/>
                            </a:schemeClr>
                          </a:solidFill>
                          <a:latin typeface="+mn-lt"/>
                          <a:ea typeface="+mn-ea"/>
                          <a:cs typeface="+mn-cs"/>
                        </a:rPr>
                        <a:t>10,000</a:t>
                      </a:r>
                    </a:p>
                  </a:txBody>
                  <a:tcPr marL="68580" marR="68580" marT="0" marB="0" anchor="ctr">
                    <a:noFill/>
                  </a:tcPr>
                </a:tc>
                <a:extLst>
                  <a:ext uri="{0D108BD9-81ED-4DB2-BD59-A6C34878D82A}">
                    <a16:rowId xmlns:a16="http://schemas.microsoft.com/office/drawing/2014/main" val="3400293793"/>
                  </a:ext>
                </a:extLst>
              </a:tr>
              <a:tr h="387306">
                <a:tc>
                  <a:txBody>
                    <a:bodyPr/>
                    <a:lstStyle/>
                    <a:p>
                      <a:pPr marL="0" marR="0" algn="l" defTabSz="914400" rtl="0" eaLnBrk="1" fontAlgn="b" latinLnBrk="0" hangingPunct="1">
                        <a:lnSpc>
                          <a:spcPct val="115000"/>
                        </a:lnSpc>
                        <a:spcBef>
                          <a:spcPts val="0"/>
                        </a:spcBef>
                        <a:spcAft>
                          <a:spcPts val="0"/>
                        </a:spcAft>
                      </a:pPr>
                      <a:r>
                        <a:rPr lang="en-US" sz="1400" b="1" i="0" u="none" strike="noStrike" kern="1200" dirty="0">
                          <a:solidFill>
                            <a:srgbClr val="385723"/>
                          </a:solidFill>
                          <a:effectLst/>
                          <a:latin typeface="Calibri" panose="020F0502020204030204" pitchFamily="34" charset="0"/>
                          <a:ea typeface="+mn-ea"/>
                          <a:cs typeface="+mn-cs"/>
                        </a:rPr>
                        <a:t>COMPUTER SERVICES</a:t>
                      </a:r>
                    </a:p>
                  </a:txBody>
                  <a:tcPr marL="68580" marR="68580" marT="0" marB="0" anchor="ctr">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noFill/>
                  </a:tcPr>
                </a:tc>
                <a:tc>
                  <a:txBody>
                    <a:bodyPr/>
                    <a:lstStyle/>
                    <a:p>
                      <a:pPr algn="r" rtl="0" fontAlgn="ctr"/>
                      <a:r>
                        <a:rPr lang="en-US" sz="1400" b="0" i="0" u="none" strike="noStrike">
                          <a:solidFill>
                            <a:srgbClr val="385723"/>
                          </a:solidFill>
                          <a:effectLst/>
                          <a:latin typeface="Calibri" panose="020F0502020204030204" pitchFamily="34" charset="0"/>
                        </a:rPr>
                        <a:t> $      35,000 </a:t>
                      </a:r>
                    </a:p>
                  </a:txBody>
                  <a:tcPr marL="9525" marR="9525" marT="9525" marB="0" anchor="ctr">
                    <a:lnB w="9525" cap="flat" cmpd="sng" algn="ctr">
                      <a:solidFill>
                        <a:schemeClr val="accent6">
                          <a:lumMod val="50000"/>
                        </a:schemeClr>
                      </a:solidFill>
                      <a:prstDash val="solid"/>
                      <a:round/>
                      <a:headEnd type="none" w="med" len="med"/>
                      <a:tailEnd type="none" w="med" len="med"/>
                    </a:lnB>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350" b="0" i="0" u="none" strike="noStrike" kern="1200" dirty="0">
                        <a:solidFill>
                          <a:srgbClr val="385723"/>
                        </a:solidFill>
                        <a:effectLst/>
                        <a:latin typeface="Calibri" panose="020F0502020204030204" pitchFamily="34" charset="0"/>
                        <a:ea typeface="+mn-ea"/>
                        <a:cs typeface="+mn-cs"/>
                      </a:endParaRPr>
                    </a:p>
                  </a:txBody>
                  <a:tcPr marL="68580" marR="68580" marT="0"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600" kern="1200" dirty="0">
                        <a:solidFill>
                          <a:schemeClr val="accent6">
                            <a:lumMod val="50000"/>
                          </a:schemeClr>
                        </a:solidFill>
                        <a:latin typeface="+mn-lt"/>
                        <a:ea typeface="+mn-ea"/>
                        <a:cs typeface="+mn-cs"/>
                      </a:endParaRPr>
                    </a:p>
                  </a:txBody>
                  <a:tcPr marL="68580" marR="68580" marT="0" marB="0" anchor="ctr">
                    <a:noFill/>
                  </a:tcPr>
                </a:tc>
                <a:tc>
                  <a:txBody>
                    <a:bodyPr/>
                    <a:lstStyle/>
                    <a:p>
                      <a:pPr algn="r" rtl="0" fontAlgn="ctr"/>
                      <a:r>
                        <a:rPr lang="en-US" sz="1400" b="0" i="0" u="none" strike="noStrike">
                          <a:solidFill>
                            <a:srgbClr val="385723"/>
                          </a:solidFill>
                          <a:effectLst/>
                          <a:latin typeface="Calibri" panose="020F0502020204030204" pitchFamily="34" charset="0"/>
                        </a:rPr>
                        <a:t> $   35,451 </a:t>
                      </a:r>
                    </a:p>
                  </a:txBody>
                  <a:tcPr marL="9525" marR="9525" marT="9525" marB="0" anchor="ctr">
                    <a:lnB w="9525" cap="flat" cmpd="sng" algn="ctr">
                      <a:solidFill>
                        <a:schemeClr val="accent6">
                          <a:lumMod val="50000"/>
                        </a:schemeClr>
                      </a:solidFill>
                      <a:prstDash val="solid"/>
                      <a:round/>
                      <a:headEnd type="none" w="med" len="med"/>
                      <a:tailEnd type="none" w="med" len="med"/>
                    </a:lnB>
                    <a:noFill/>
                  </a:tcPr>
                </a:tc>
                <a:tc>
                  <a:txBody>
                    <a:bodyPr/>
                    <a:lstStyle/>
                    <a:p>
                      <a:pPr marL="0" marR="0" lvl="0" indent="0" algn="r" defTabSz="914400" rtl="0" eaLnBrk="1" fontAlgn="ctr" latinLnBrk="0" hangingPunct="1">
                        <a:lnSpc>
                          <a:spcPct val="115000"/>
                        </a:lnSpc>
                        <a:spcBef>
                          <a:spcPts val="0"/>
                        </a:spcBef>
                        <a:spcAft>
                          <a:spcPts val="0"/>
                        </a:spcAft>
                        <a:buClrTx/>
                        <a:buSzTx/>
                        <a:buFontTx/>
                        <a:buNone/>
                        <a:tabLst/>
                        <a:defRPr/>
                      </a:pPr>
                      <a:r>
                        <a:rPr lang="en-US" sz="1400" b="0" i="0" u="none" strike="noStrike" kern="1200" dirty="0">
                          <a:solidFill>
                            <a:srgbClr val="385723"/>
                          </a:solidFill>
                          <a:effectLst/>
                          <a:latin typeface="Calibri" panose="020F0502020204030204" pitchFamily="34" charset="0"/>
                          <a:ea typeface="+mn-ea"/>
                          <a:cs typeface="+mn-cs"/>
                        </a:rPr>
                        <a:t>   26,150 </a:t>
                      </a:r>
                    </a:p>
                  </a:txBody>
                  <a:tcPr marL="68580" marR="68580" marT="0"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6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600" kern="1200" dirty="0">
                          <a:solidFill>
                            <a:schemeClr val="accent6">
                              <a:lumMod val="50000"/>
                            </a:schemeClr>
                          </a:solidFill>
                          <a:latin typeface="+mn-lt"/>
                          <a:ea typeface="+mn-ea"/>
                          <a:cs typeface="+mn-cs"/>
                        </a:rPr>
                        <a:t>   26,150 </a:t>
                      </a:r>
                    </a:p>
                  </a:txBody>
                  <a:tcPr marL="68580" marR="68580" marT="0"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600" kern="1200" dirty="0">
                          <a:solidFill>
                            <a:schemeClr val="accent6">
                              <a:lumMod val="50000"/>
                            </a:schemeClr>
                          </a:solidFill>
                          <a:latin typeface="+mn-lt"/>
                          <a:ea typeface="+mn-ea"/>
                          <a:cs typeface="+mn-cs"/>
                        </a:rPr>
                        <a:t>   26,150 </a:t>
                      </a:r>
                    </a:p>
                  </a:txBody>
                  <a:tcPr marL="68580" marR="68580" marT="0" marB="0" anchor="ctr">
                    <a:noFill/>
                  </a:tcPr>
                </a:tc>
                <a:extLst>
                  <a:ext uri="{0D108BD9-81ED-4DB2-BD59-A6C34878D82A}">
                    <a16:rowId xmlns:a16="http://schemas.microsoft.com/office/drawing/2014/main" val="1648641679"/>
                  </a:ext>
                </a:extLst>
              </a:tr>
              <a:tr h="274320">
                <a:tc>
                  <a:txBody>
                    <a:bodyPr/>
                    <a:lstStyle/>
                    <a:p>
                      <a:pPr marL="0" marR="0" algn="r" defTabSz="914400" rtl="0" eaLnBrk="1" latinLnBrk="0" hangingPunct="1">
                        <a:lnSpc>
                          <a:spcPct val="115000"/>
                        </a:lnSpc>
                        <a:spcBef>
                          <a:spcPts val="0"/>
                        </a:spcBef>
                        <a:spcAft>
                          <a:spcPts val="0"/>
                        </a:spcAft>
                      </a:pPr>
                      <a:r>
                        <a:rPr lang="en-US" sz="1400" b="1" i="0" kern="1200" baseline="0" dirty="0">
                          <a:solidFill>
                            <a:schemeClr val="accent6">
                              <a:lumMod val="50000"/>
                            </a:schemeClr>
                          </a:solidFill>
                          <a:latin typeface="+mn-lt"/>
                          <a:ea typeface="+mn-ea"/>
                          <a:cs typeface="+mn-cs"/>
                        </a:rPr>
                        <a:t>GENERAL FUND</a:t>
                      </a:r>
                    </a:p>
                  </a:txBody>
                  <a:tcPr marL="68580" marR="68580" marT="0" marB="0">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85,000 </a:t>
                      </a:r>
                    </a:p>
                  </a:txBody>
                  <a:tcPr marL="9525" marR="9525" marT="9525" marB="0" anchor="ctr">
                    <a:lnT w="9525" cap="flat" cmpd="sng" algn="ctr">
                      <a:solidFill>
                        <a:schemeClr val="accent6">
                          <a:lumMod val="50000"/>
                        </a:schemeClr>
                      </a:solidFill>
                      <a:prstDash val="solid"/>
                      <a:round/>
                      <a:headEnd type="none" w="med" len="med"/>
                      <a:tailEnd type="none" w="med" len="med"/>
                    </a:lnT>
                    <a:lnB w="9525" cap="flat" cmpd="sng" algn="ctr">
                      <a:solidFill>
                        <a:schemeClr val="accent6">
                          <a:lumMod val="50000"/>
                        </a:schemeClr>
                      </a:solidFill>
                      <a:prstDash val="solid"/>
                      <a:round/>
                      <a:headEnd type="none" w="med" len="med"/>
                      <a:tailEnd type="none" w="med" len="med"/>
                    </a:lnB>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350" b="0" i="0" u="none" strike="noStrike" kern="1200" dirty="0">
                        <a:solidFill>
                          <a:srgbClr val="385723"/>
                        </a:solidFill>
                        <a:effectLst/>
                        <a:latin typeface="Calibri" panose="020F0502020204030204" pitchFamily="34" charset="0"/>
                        <a:ea typeface="+mn-ea"/>
                        <a:cs typeface="+mn-cs"/>
                      </a:endParaRPr>
                    </a:p>
                  </a:txBody>
                  <a:tcPr marL="68580" marR="68580" marT="0"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600" kern="1200" dirty="0">
                        <a:solidFill>
                          <a:schemeClr val="accent6">
                            <a:lumMod val="50000"/>
                          </a:schemeClr>
                        </a:solidFill>
                        <a:latin typeface="+mn-lt"/>
                        <a:ea typeface="+mn-ea"/>
                        <a:cs typeface="+mn-cs"/>
                      </a:endParaRPr>
                    </a:p>
                  </a:txBody>
                  <a:tcPr marL="68580" marR="68580" marT="0" marB="0"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a:t>
                      </a:r>
                      <a:r>
                        <a:rPr lang="en-US" sz="1400" b="0" i="0" u="none" strike="noStrike" kern="1200" dirty="0">
                          <a:solidFill>
                            <a:srgbClr val="385723"/>
                          </a:solidFill>
                          <a:effectLst/>
                          <a:latin typeface="Calibri" panose="020F0502020204030204" pitchFamily="34" charset="0"/>
                          <a:ea typeface="+mn-ea"/>
                          <a:cs typeface="+mn-cs"/>
                        </a:rPr>
                        <a:t>$   71,869 </a:t>
                      </a:r>
                    </a:p>
                  </a:txBody>
                  <a:tcPr marL="9525" marR="9525" marT="9525" marB="0" anchor="ctr">
                    <a:lnT w="9525" cap="flat" cmpd="sng" algn="ctr">
                      <a:solidFill>
                        <a:schemeClr val="accent6">
                          <a:lumMod val="50000"/>
                        </a:schemeClr>
                      </a:solidFill>
                      <a:prstDash val="solid"/>
                      <a:round/>
                      <a:headEnd type="none" w="med" len="med"/>
                      <a:tailEnd type="none" w="med" len="med"/>
                    </a:lnT>
                    <a:lnB w="9525" cap="flat" cmpd="sng" algn="ctr">
                      <a:solidFill>
                        <a:schemeClr val="accent6">
                          <a:lumMod val="50000"/>
                        </a:schemeClr>
                      </a:solidFill>
                      <a:prstDash val="solid"/>
                      <a:round/>
                      <a:headEnd type="none" w="med" len="med"/>
                      <a:tailEnd type="none" w="med" len="med"/>
                    </a:lnB>
                    <a:noFill/>
                  </a:tcPr>
                </a:tc>
                <a:tc>
                  <a:txBody>
                    <a:bodyPr/>
                    <a:lstStyle/>
                    <a:p>
                      <a:pPr marL="0" marR="0" lvl="0" indent="0" algn="r" defTabSz="914400" rtl="0" eaLnBrk="1" fontAlgn="ctr" latinLnBrk="0" hangingPunct="1">
                        <a:lnSpc>
                          <a:spcPct val="115000"/>
                        </a:lnSpc>
                        <a:spcBef>
                          <a:spcPts val="0"/>
                        </a:spcBef>
                        <a:spcAft>
                          <a:spcPts val="0"/>
                        </a:spcAft>
                        <a:buClrTx/>
                        <a:buSzTx/>
                        <a:buFontTx/>
                        <a:buNone/>
                        <a:tabLst/>
                        <a:defRPr/>
                      </a:pPr>
                      <a:r>
                        <a:rPr lang="en-US" sz="1400" b="0" i="0" u="none" strike="noStrike" kern="1200" dirty="0">
                          <a:solidFill>
                            <a:srgbClr val="385723"/>
                          </a:solidFill>
                          <a:effectLst/>
                          <a:latin typeface="Calibri" panose="020F0502020204030204" pitchFamily="34" charset="0"/>
                          <a:ea typeface="+mn-ea"/>
                          <a:cs typeface="+mn-cs"/>
                        </a:rPr>
                        <a:t>   68,710</a:t>
                      </a:r>
                    </a:p>
                  </a:txBody>
                  <a:tcPr marL="68580" marR="68580" marT="0"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6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600" kern="1200" dirty="0">
                          <a:solidFill>
                            <a:schemeClr val="accent6">
                              <a:lumMod val="50000"/>
                            </a:schemeClr>
                          </a:solidFill>
                          <a:latin typeface="+mn-lt"/>
                          <a:ea typeface="+mn-ea"/>
                          <a:cs typeface="+mn-cs"/>
                        </a:rPr>
                        <a:t>   68,710</a:t>
                      </a:r>
                    </a:p>
                  </a:txBody>
                  <a:tcPr marL="68580" marR="68580" marT="0"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600" kern="1200" dirty="0">
                          <a:solidFill>
                            <a:schemeClr val="accent6">
                              <a:lumMod val="50000"/>
                            </a:schemeClr>
                          </a:solidFill>
                          <a:latin typeface="+mn-lt"/>
                          <a:ea typeface="+mn-ea"/>
                          <a:cs typeface="+mn-cs"/>
                        </a:rPr>
                        <a:t>   68,710</a:t>
                      </a:r>
                    </a:p>
                  </a:txBody>
                  <a:tcPr marL="68580" marR="68580" marT="0" marB="0" anchor="ctr">
                    <a:noFill/>
                  </a:tcPr>
                </a:tc>
                <a:extLst>
                  <a:ext uri="{0D108BD9-81ED-4DB2-BD59-A6C34878D82A}">
                    <a16:rowId xmlns:a16="http://schemas.microsoft.com/office/drawing/2014/main" val="4051268567"/>
                  </a:ext>
                </a:extLst>
              </a:tr>
              <a:tr h="274320">
                <a:tc>
                  <a:txBody>
                    <a:bodyPr/>
                    <a:lstStyle/>
                    <a:p>
                      <a:pPr marL="0" marR="0" algn="l" defTabSz="914400" rtl="0" eaLnBrk="1" fontAlgn="b" latinLnBrk="0" hangingPunct="1">
                        <a:lnSpc>
                          <a:spcPct val="115000"/>
                        </a:lnSpc>
                        <a:spcBef>
                          <a:spcPts val="600"/>
                        </a:spcBef>
                        <a:spcAft>
                          <a:spcPts val="0"/>
                        </a:spcAft>
                      </a:pPr>
                      <a:endParaRPr lang="en-US" sz="1400" b="1" i="0" u="none" strike="noStrike" kern="1200" dirty="0">
                        <a:solidFill>
                          <a:srgbClr val="385723"/>
                        </a:solidFill>
                        <a:effectLst/>
                        <a:latin typeface="Calibri" panose="020F0502020204030204" pitchFamily="34" charset="0"/>
                        <a:ea typeface="+mn-ea"/>
                        <a:cs typeface="+mn-cs"/>
                      </a:endParaRPr>
                    </a:p>
                  </a:txBody>
                  <a:tcPr marL="68580" marR="68580" marT="0" marB="0" anchor="ctr">
                    <a:noFill/>
                  </a:tcPr>
                </a:tc>
                <a:tc>
                  <a:txBody>
                    <a:bodyPr/>
                    <a:lstStyle/>
                    <a:p>
                      <a:pPr marL="0" lvl="1" algn="l" defTabSz="914400" rtl="0" eaLnBrk="1" latinLnBrk="0" hangingPunct="1">
                        <a:spcBef>
                          <a:spcPts val="600"/>
                        </a:spcBef>
                      </a:pPr>
                      <a:endParaRPr lang="en-US" sz="1400" u="none" kern="1200" dirty="0">
                        <a:solidFill>
                          <a:schemeClr val="accent6">
                            <a:lumMod val="50000"/>
                          </a:schemeClr>
                        </a:solidFill>
                        <a:latin typeface="+mn-lt"/>
                        <a:ea typeface="+mn-ea"/>
                        <a:cs typeface="+mn-cs"/>
                      </a:endParaRPr>
                    </a:p>
                  </a:txBody>
                  <a:tcPr anchor="ctr">
                    <a:noFill/>
                  </a:tcPr>
                </a:tc>
                <a:tc>
                  <a:txBody>
                    <a:bodyPr/>
                    <a:lstStyle/>
                    <a:p>
                      <a:pPr algn="r" rtl="0" fontAlgn="ctr">
                        <a:spcBef>
                          <a:spcPts val="600"/>
                        </a:spcBef>
                      </a:pPr>
                      <a:endParaRPr lang="en-US" sz="1400" b="0" i="0" u="none" strike="noStrike" dirty="0">
                        <a:solidFill>
                          <a:srgbClr val="385723"/>
                        </a:solidFill>
                        <a:effectLst/>
                        <a:latin typeface="Calibri" panose="020F0502020204030204" pitchFamily="34" charset="0"/>
                      </a:endParaRPr>
                    </a:p>
                  </a:txBody>
                  <a:tcPr marL="9525" marR="9525" marT="9525" marB="0" anchor="ctr">
                    <a:lnT w="9525" cap="flat" cmpd="sng" algn="ctr">
                      <a:solidFill>
                        <a:schemeClr val="accent6">
                          <a:lumMod val="50000"/>
                        </a:schemeClr>
                      </a:solidFill>
                      <a:prstDash val="solid"/>
                      <a:round/>
                      <a:headEnd type="none" w="med" len="med"/>
                      <a:tailEnd type="none" w="med" len="med"/>
                    </a:lnT>
                    <a:lnB w="3175" cap="flat" cmpd="sng" algn="ctr">
                      <a:solidFill>
                        <a:schemeClr val="bg1"/>
                      </a:solidFill>
                      <a:prstDash val="solid"/>
                      <a:round/>
                      <a:headEnd type="none" w="med" len="med"/>
                      <a:tailEnd type="none" w="med" len="med"/>
                    </a:lnB>
                    <a:noFill/>
                  </a:tcPr>
                </a:tc>
                <a:tc>
                  <a:txBody>
                    <a:bodyPr/>
                    <a:lstStyle/>
                    <a:p>
                      <a:pPr marL="0" marR="0" algn="r" defTabSz="914400" rtl="0" eaLnBrk="1" latinLnBrk="0" hangingPunct="1">
                        <a:lnSpc>
                          <a:spcPct val="115000"/>
                        </a:lnSpc>
                        <a:spcBef>
                          <a:spcPts val="600"/>
                        </a:spcBef>
                        <a:spcAft>
                          <a:spcPts val="0"/>
                        </a:spcAft>
                      </a:pPr>
                      <a:endParaRPr lang="en-US" sz="1350" b="0" i="0" u="none" strike="noStrike" kern="1200" dirty="0">
                        <a:solidFill>
                          <a:srgbClr val="385723"/>
                        </a:solidFill>
                        <a:effectLst/>
                        <a:latin typeface="Calibri" panose="020F0502020204030204" pitchFamily="34" charset="0"/>
                        <a:ea typeface="+mn-ea"/>
                        <a:cs typeface="+mn-cs"/>
                      </a:endParaRPr>
                    </a:p>
                  </a:txBody>
                  <a:tcPr marL="68580" marR="68580" marT="0" marB="0" anchor="ctr">
                    <a:noFill/>
                  </a:tcPr>
                </a:tc>
                <a:tc>
                  <a:txBody>
                    <a:bodyPr/>
                    <a:lstStyle/>
                    <a:p>
                      <a:pPr marL="0" marR="0" algn="r" defTabSz="914400" rtl="0" eaLnBrk="1" latinLnBrk="0" hangingPunct="1">
                        <a:lnSpc>
                          <a:spcPct val="115000"/>
                        </a:lnSpc>
                        <a:spcBef>
                          <a:spcPts val="600"/>
                        </a:spcBef>
                        <a:spcAft>
                          <a:spcPts val="0"/>
                        </a:spcAft>
                      </a:pPr>
                      <a:endParaRPr lang="en-US" sz="1600" kern="1200" dirty="0">
                        <a:solidFill>
                          <a:schemeClr val="accent6">
                            <a:lumMod val="50000"/>
                          </a:schemeClr>
                        </a:solidFill>
                        <a:latin typeface="+mn-lt"/>
                        <a:ea typeface="+mn-ea"/>
                        <a:cs typeface="+mn-cs"/>
                      </a:endParaRPr>
                    </a:p>
                  </a:txBody>
                  <a:tcPr marL="68580" marR="68580" marT="0" marB="0" anchor="ctr">
                    <a:noFill/>
                  </a:tcPr>
                </a:tc>
                <a:tc>
                  <a:txBody>
                    <a:bodyPr/>
                    <a:lstStyle/>
                    <a:p>
                      <a:pPr algn="r" rtl="0" fontAlgn="ctr">
                        <a:spcBef>
                          <a:spcPts val="600"/>
                        </a:spcBef>
                      </a:pPr>
                      <a:endParaRPr lang="en-US" sz="1400" b="0" i="0" u="none" strike="noStrike" dirty="0">
                        <a:solidFill>
                          <a:srgbClr val="385723"/>
                        </a:solidFill>
                        <a:effectLst/>
                        <a:latin typeface="Calibri" panose="020F0502020204030204" pitchFamily="34" charset="0"/>
                      </a:endParaRPr>
                    </a:p>
                  </a:txBody>
                  <a:tcPr marL="9525" marR="9525" marT="9525" marB="0" anchor="ctr">
                    <a:lnT w="9525" cap="flat" cmpd="sng" algn="ctr">
                      <a:solidFill>
                        <a:schemeClr val="accent6">
                          <a:lumMod val="50000"/>
                        </a:schemeClr>
                      </a:solidFill>
                      <a:prstDash val="solid"/>
                      <a:round/>
                      <a:headEnd type="none" w="med" len="med"/>
                      <a:tailEnd type="none" w="med" len="med"/>
                    </a:lnT>
                    <a:lnB w="3175" cap="flat" cmpd="sng" algn="ctr">
                      <a:solidFill>
                        <a:schemeClr val="bg1"/>
                      </a:solidFill>
                      <a:prstDash val="solid"/>
                      <a:round/>
                      <a:headEnd type="none" w="med" len="med"/>
                      <a:tailEnd type="none" w="med" len="med"/>
                    </a:lnB>
                    <a:noFill/>
                  </a:tcPr>
                </a:tc>
                <a:tc>
                  <a:txBody>
                    <a:bodyPr/>
                    <a:lstStyle/>
                    <a:p>
                      <a:pPr marL="0" marR="0" algn="r" defTabSz="914400" rtl="0" eaLnBrk="1" latinLnBrk="0" hangingPunct="1">
                        <a:lnSpc>
                          <a:spcPct val="115000"/>
                        </a:lnSpc>
                        <a:spcBef>
                          <a:spcPts val="600"/>
                        </a:spcBef>
                        <a:spcAft>
                          <a:spcPts val="0"/>
                        </a:spcAft>
                      </a:pPr>
                      <a:endParaRPr lang="en-US" sz="16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algn="r" defTabSz="914400" rtl="0" eaLnBrk="1" latinLnBrk="0" hangingPunct="1">
                        <a:lnSpc>
                          <a:spcPct val="115000"/>
                        </a:lnSpc>
                        <a:spcBef>
                          <a:spcPts val="600"/>
                        </a:spcBef>
                        <a:spcAft>
                          <a:spcPts val="0"/>
                        </a:spcAft>
                      </a:pPr>
                      <a:endParaRPr lang="en-US" sz="16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algn="r" defTabSz="914400" rtl="0" eaLnBrk="1" latinLnBrk="0" hangingPunct="1">
                        <a:lnSpc>
                          <a:spcPct val="115000"/>
                        </a:lnSpc>
                        <a:spcBef>
                          <a:spcPts val="600"/>
                        </a:spcBef>
                        <a:spcAft>
                          <a:spcPts val="0"/>
                        </a:spcAft>
                      </a:pPr>
                      <a:endParaRPr lang="en-US" sz="16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algn="r" defTabSz="914400" rtl="0" eaLnBrk="1" latinLnBrk="0" hangingPunct="1">
                        <a:lnSpc>
                          <a:spcPct val="115000"/>
                        </a:lnSpc>
                        <a:spcBef>
                          <a:spcPts val="600"/>
                        </a:spcBef>
                        <a:spcAft>
                          <a:spcPts val="0"/>
                        </a:spcAft>
                      </a:pPr>
                      <a:endParaRPr lang="en-US" sz="1600" kern="1200" dirty="0">
                        <a:solidFill>
                          <a:schemeClr val="accent6">
                            <a:lumMod val="50000"/>
                          </a:schemeClr>
                        </a:solidFill>
                        <a:latin typeface="+mn-lt"/>
                        <a:ea typeface="+mn-ea"/>
                        <a:cs typeface="+mn-cs"/>
                      </a:endParaRPr>
                    </a:p>
                  </a:txBody>
                  <a:tcPr marL="68580" marR="68580" marT="0" marB="0" anchor="ctr">
                    <a:noFill/>
                  </a:tcPr>
                </a:tc>
                <a:extLst>
                  <a:ext uri="{0D108BD9-81ED-4DB2-BD59-A6C34878D82A}">
                    <a16:rowId xmlns:a16="http://schemas.microsoft.com/office/drawing/2014/main" val="811979842"/>
                  </a:ext>
                </a:extLst>
              </a:tr>
              <a:tr h="365760">
                <a:tc>
                  <a:txBody>
                    <a:bodyPr/>
                    <a:lstStyle/>
                    <a:p>
                      <a:pPr marL="0" marR="0" algn="l" defTabSz="914400" rtl="0" eaLnBrk="1" fontAlgn="b" latinLnBrk="0" hangingPunct="1">
                        <a:lnSpc>
                          <a:spcPct val="115000"/>
                        </a:lnSpc>
                        <a:spcBef>
                          <a:spcPts val="600"/>
                        </a:spcBef>
                        <a:spcAft>
                          <a:spcPts val="0"/>
                        </a:spcAft>
                      </a:pPr>
                      <a:r>
                        <a:rPr lang="en-US" sz="1400" b="1" i="0" u="none" strike="noStrike" kern="1200" dirty="0">
                          <a:solidFill>
                            <a:srgbClr val="385723"/>
                          </a:solidFill>
                          <a:effectLst/>
                          <a:latin typeface="Calibri" panose="020F0502020204030204" pitchFamily="34" charset="0"/>
                          <a:ea typeface="+mn-ea"/>
                          <a:cs typeface="+mn-cs"/>
                        </a:rPr>
                        <a:t>COMMUNICATION SERVICES</a:t>
                      </a:r>
                    </a:p>
                  </a:txBody>
                  <a:tcPr marL="68580" marR="68580" marT="0" marB="0" anchor="ctr">
                    <a:noFill/>
                  </a:tcPr>
                </a:tc>
                <a:tc>
                  <a:txBody>
                    <a:bodyPr/>
                    <a:lstStyle/>
                    <a:p>
                      <a:pPr marL="0" lvl="1" algn="l" defTabSz="914400" rtl="0" eaLnBrk="1" latinLnBrk="0" hangingPunct="1">
                        <a:spcBef>
                          <a:spcPts val="600"/>
                        </a:spcBef>
                      </a:pPr>
                      <a:endParaRPr lang="en-US" sz="1400" u="none" kern="1200" dirty="0">
                        <a:solidFill>
                          <a:schemeClr val="accent6">
                            <a:lumMod val="50000"/>
                          </a:schemeClr>
                        </a:solidFill>
                        <a:latin typeface="+mn-lt"/>
                        <a:ea typeface="+mn-ea"/>
                        <a:cs typeface="+mn-cs"/>
                      </a:endParaRPr>
                    </a:p>
                  </a:txBody>
                  <a:tcPr anchor="ctr">
                    <a:noFill/>
                  </a:tcPr>
                </a:tc>
                <a:tc>
                  <a:txBody>
                    <a:bodyPr/>
                    <a:lstStyle/>
                    <a:p>
                      <a:pPr algn="r" rtl="0" fontAlgn="ctr">
                        <a:spcBef>
                          <a:spcPts val="600"/>
                        </a:spcBef>
                      </a:pPr>
                      <a:r>
                        <a:rPr lang="en-US" sz="1400" b="0" i="0" u="none" strike="noStrike" dirty="0">
                          <a:solidFill>
                            <a:srgbClr val="385723"/>
                          </a:solidFill>
                          <a:effectLst/>
                          <a:latin typeface="Calibri" panose="020F0502020204030204" pitchFamily="34" charset="0"/>
                        </a:rPr>
                        <a:t> $        5,000 </a:t>
                      </a:r>
                    </a:p>
                  </a:txBody>
                  <a:tcPr marL="9525" marR="9525" marT="9525" marB="0" anchor="ctr">
                    <a:lnT w="3175" cap="flat" cmpd="sng" algn="ctr">
                      <a:solidFill>
                        <a:schemeClr val="bg1"/>
                      </a:solidFill>
                      <a:prstDash val="solid"/>
                      <a:round/>
                      <a:headEnd type="none" w="med" len="med"/>
                      <a:tailEnd type="none" w="med" len="med"/>
                    </a:lnT>
                    <a:noFill/>
                  </a:tcPr>
                </a:tc>
                <a:tc>
                  <a:txBody>
                    <a:bodyPr/>
                    <a:lstStyle/>
                    <a:p>
                      <a:pPr marL="0" marR="0" algn="r" defTabSz="914400" rtl="0" eaLnBrk="1" latinLnBrk="0" hangingPunct="1">
                        <a:lnSpc>
                          <a:spcPct val="115000"/>
                        </a:lnSpc>
                        <a:spcBef>
                          <a:spcPts val="600"/>
                        </a:spcBef>
                        <a:spcAft>
                          <a:spcPts val="0"/>
                        </a:spcAft>
                      </a:pPr>
                      <a:endParaRPr lang="en-US" sz="1350" b="0" i="0" u="none" strike="noStrike" kern="1200" dirty="0">
                        <a:solidFill>
                          <a:srgbClr val="385723"/>
                        </a:solidFill>
                        <a:effectLst/>
                        <a:latin typeface="Calibri" panose="020F0502020204030204" pitchFamily="34" charset="0"/>
                        <a:ea typeface="+mn-ea"/>
                        <a:cs typeface="+mn-cs"/>
                      </a:endParaRPr>
                    </a:p>
                  </a:txBody>
                  <a:tcPr marL="68580" marR="68580" marT="0" marB="0" anchor="ctr">
                    <a:noFill/>
                  </a:tcPr>
                </a:tc>
                <a:tc>
                  <a:txBody>
                    <a:bodyPr/>
                    <a:lstStyle/>
                    <a:p>
                      <a:pPr marL="0" marR="0" algn="r" defTabSz="914400" rtl="0" eaLnBrk="1" latinLnBrk="0" hangingPunct="1">
                        <a:lnSpc>
                          <a:spcPct val="115000"/>
                        </a:lnSpc>
                        <a:spcBef>
                          <a:spcPts val="600"/>
                        </a:spcBef>
                        <a:spcAft>
                          <a:spcPts val="0"/>
                        </a:spcAft>
                      </a:pPr>
                      <a:endParaRPr lang="en-US" sz="1600" kern="1200" dirty="0">
                        <a:solidFill>
                          <a:schemeClr val="accent6">
                            <a:lumMod val="50000"/>
                          </a:schemeClr>
                        </a:solidFill>
                        <a:latin typeface="+mn-lt"/>
                        <a:ea typeface="+mn-ea"/>
                        <a:cs typeface="+mn-cs"/>
                      </a:endParaRPr>
                    </a:p>
                  </a:txBody>
                  <a:tcPr marL="68580" marR="68580" marT="0" marB="0" anchor="ctr">
                    <a:noFill/>
                  </a:tcPr>
                </a:tc>
                <a:tc>
                  <a:txBody>
                    <a:bodyPr/>
                    <a:lstStyle/>
                    <a:p>
                      <a:pPr algn="r" rtl="0" fontAlgn="ctr">
                        <a:spcBef>
                          <a:spcPts val="600"/>
                        </a:spcBef>
                      </a:pPr>
                      <a:r>
                        <a:rPr lang="en-US" sz="1400" b="0" i="0" u="none" strike="noStrike" dirty="0">
                          <a:solidFill>
                            <a:srgbClr val="385723"/>
                          </a:solidFill>
                          <a:effectLst/>
                          <a:latin typeface="Calibri" panose="020F0502020204030204" pitchFamily="34" charset="0"/>
                        </a:rPr>
                        <a:t> $     1,500 </a:t>
                      </a:r>
                    </a:p>
                  </a:txBody>
                  <a:tcPr marL="9525" marR="9525" marT="9525" marB="0" anchor="ctr">
                    <a:lnT w="3175" cap="flat" cmpd="sng" algn="ctr">
                      <a:solidFill>
                        <a:schemeClr val="bg1"/>
                      </a:solidFill>
                      <a:prstDash val="solid"/>
                      <a:round/>
                      <a:headEnd type="none" w="med" len="med"/>
                      <a:tailEnd type="none" w="med" len="med"/>
                    </a:lnT>
                    <a:noFill/>
                  </a:tcPr>
                </a:tc>
                <a:tc>
                  <a:txBody>
                    <a:bodyPr/>
                    <a:lstStyle/>
                    <a:p>
                      <a:pPr marL="0" marR="0" algn="r" defTabSz="914400" rtl="0" eaLnBrk="1" latinLnBrk="0" hangingPunct="1">
                        <a:lnSpc>
                          <a:spcPct val="115000"/>
                        </a:lnSpc>
                        <a:spcBef>
                          <a:spcPts val="600"/>
                        </a:spcBef>
                        <a:spcAft>
                          <a:spcPts val="0"/>
                        </a:spcAft>
                      </a:pPr>
                      <a:r>
                        <a:rPr lang="en-US" sz="1600" kern="1200" dirty="0">
                          <a:solidFill>
                            <a:schemeClr val="accent6">
                              <a:lumMod val="50000"/>
                            </a:schemeClr>
                          </a:solidFill>
                          <a:latin typeface="+mn-lt"/>
                          <a:ea typeface="+mn-ea"/>
                          <a:cs typeface="+mn-cs"/>
                        </a:rPr>
                        <a:t>1,500 </a:t>
                      </a:r>
                    </a:p>
                  </a:txBody>
                  <a:tcPr marL="68580" marR="68580" marT="0" marB="0" anchor="ctr">
                    <a:noFill/>
                  </a:tcPr>
                </a:tc>
                <a:tc>
                  <a:txBody>
                    <a:bodyPr/>
                    <a:lstStyle/>
                    <a:p>
                      <a:pPr marL="0" marR="0" algn="r" defTabSz="914400" rtl="0" eaLnBrk="1" latinLnBrk="0" hangingPunct="1">
                        <a:lnSpc>
                          <a:spcPct val="115000"/>
                        </a:lnSpc>
                        <a:spcBef>
                          <a:spcPts val="600"/>
                        </a:spcBef>
                        <a:spcAft>
                          <a:spcPts val="0"/>
                        </a:spcAft>
                      </a:pPr>
                      <a:endParaRPr lang="en-US" sz="16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algn="r" defTabSz="914400" rtl="0" eaLnBrk="1" latinLnBrk="0" hangingPunct="1">
                        <a:lnSpc>
                          <a:spcPct val="115000"/>
                        </a:lnSpc>
                        <a:spcBef>
                          <a:spcPts val="600"/>
                        </a:spcBef>
                        <a:spcAft>
                          <a:spcPts val="0"/>
                        </a:spcAft>
                      </a:pPr>
                      <a:r>
                        <a:rPr lang="en-US" sz="1600" kern="1200" dirty="0">
                          <a:solidFill>
                            <a:schemeClr val="accent6">
                              <a:lumMod val="50000"/>
                            </a:schemeClr>
                          </a:solidFill>
                          <a:latin typeface="+mn-lt"/>
                          <a:ea typeface="+mn-ea"/>
                          <a:cs typeface="+mn-cs"/>
                        </a:rPr>
                        <a:t>1,500 </a:t>
                      </a:r>
                    </a:p>
                  </a:txBody>
                  <a:tcPr marL="68580" marR="68580" marT="0" marB="0" anchor="ctr">
                    <a:noFill/>
                  </a:tcPr>
                </a:tc>
                <a:tc>
                  <a:txBody>
                    <a:bodyPr/>
                    <a:lstStyle/>
                    <a:p>
                      <a:pPr marL="0" marR="0" algn="r" defTabSz="914400" rtl="0" eaLnBrk="1" latinLnBrk="0" hangingPunct="1">
                        <a:lnSpc>
                          <a:spcPct val="115000"/>
                        </a:lnSpc>
                        <a:spcBef>
                          <a:spcPts val="600"/>
                        </a:spcBef>
                        <a:spcAft>
                          <a:spcPts val="0"/>
                        </a:spcAft>
                      </a:pPr>
                      <a:r>
                        <a:rPr lang="en-US" sz="1600" kern="1200" dirty="0">
                          <a:solidFill>
                            <a:schemeClr val="accent6">
                              <a:lumMod val="50000"/>
                            </a:schemeClr>
                          </a:solidFill>
                          <a:latin typeface="+mn-lt"/>
                          <a:ea typeface="+mn-ea"/>
                          <a:cs typeface="+mn-cs"/>
                        </a:rPr>
                        <a:t>1,500 </a:t>
                      </a:r>
                    </a:p>
                  </a:txBody>
                  <a:tcPr marL="68580" marR="68580" marT="0" marB="0" anchor="ctr">
                    <a:noFill/>
                  </a:tcPr>
                </a:tc>
                <a:extLst>
                  <a:ext uri="{0D108BD9-81ED-4DB2-BD59-A6C34878D82A}">
                    <a16:rowId xmlns:a16="http://schemas.microsoft.com/office/drawing/2014/main" val="2607052125"/>
                  </a:ext>
                </a:extLst>
              </a:tr>
              <a:tr h="387306">
                <a:tc>
                  <a:txBody>
                    <a:bodyPr/>
                    <a:lstStyle/>
                    <a:p>
                      <a:pPr marL="0" marR="0" algn="l" defTabSz="914400" rtl="0" eaLnBrk="1" fontAlgn="b" latinLnBrk="0" hangingPunct="1">
                        <a:lnSpc>
                          <a:spcPct val="115000"/>
                        </a:lnSpc>
                        <a:spcBef>
                          <a:spcPts val="0"/>
                        </a:spcBef>
                        <a:spcAft>
                          <a:spcPts val="0"/>
                        </a:spcAft>
                      </a:pPr>
                      <a:r>
                        <a:rPr lang="en-US" sz="1400" b="1" i="0" u="none" strike="noStrike" kern="1200" dirty="0">
                          <a:solidFill>
                            <a:srgbClr val="385723"/>
                          </a:solidFill>
                          <a:effectLst/>
                          <a:latin typeface="Calibri" panose="020F0502020204030204" pitchFamily="34" charset="0"/>
                          <a:ea typeface="+mn-ea"/>
                          <a:cs typeface="+mn-cs"/>
                        </a:rPr>
                        <a:t>HARDWARE &amp; SOFTWARE</a:t>
                      </a:r>
                    </a:p>
                  </a:txBody>
                  <a:tcPr marL="68580" marR="68580" marT="0" marB="0" anchor="ctr">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noFill/>
                  </a:tcPr>
                </a:tc>
                <a:tc>
                  <a:txBody>
                    <a:bodyPr/>
                    <a:lstStyle/>
                    <a:p>
                      <a:pPr algn="r" rtl="0" fontAlgn="ctr"/>
                      <a:r>
                        <a:rPr lang="en-US" sz="1400" b="0" i="0" u="none" strike="noStrike">
                          <a:solidFill>
                            <a:srgbClr val="385723"/>
                          </a:solidFill>
                          <a:effectLst/>
                          <a:latin typeface="Calibri" panose="020F0502020204030204" pitchFamily="34" charset="0"/>
                        </a:rPr>
                        <a:t> $        3,000 </a:t>
                      </a:r>
                    </a:p>
                  </a:txBody>
                  <a:tcPr marL="9525" marR="9525" marT="9525"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350" b="0" i="0" u="none" strike="noStrike" kern="1200" dirty="0">
                        <a:solidFill>
                          <a:srgbClr val="385723"/>
                        </a:solidFill>
                        <a:effectLst/>
                        <a:latin typeface="Calibri" panose="020F0502020204030204" pitchFamily="34" charset="0"/>
                        <a:ea typeface="+mn-ea"/>
                        <a:cs typeface="+mn-cs"/>
                      </a:endParaRPr>
                    </a:p>
                  </a:txBody>
                  <a:tcPr marL="68580" marR="68580" marT="0"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600" kern="1200" dirty="0">
                        <a:solidFill>
                          <a:schemeClr val="accent6">
                            <a:lumMod val="50000"/>
                          </a:schemeClr>
                        </a:solidFill>
                        <a:latin typeface="+mn-lt"/>
                        <a:ea typeface="+mn-ea"/>
                        <a:cs typeface="+mn-cs"/>
                      </a:endParaRPr>
                    </a:p>
                  </a:txBody>
                  <a:tcPr marL="68580" marR="68580" marT="0" marB="0" anchor="ctr">
                    <a:noFill/>
                  </a:tcPr>
                </a:tc>
                <a:tc>
                  <a:txBody>
                    <a:bodyPr/>
                    <a:lstStyle/>
                    <a:p>
                      <a:pPr algn="r" rtl="0" fontAlgn="ctr"/>
                      <a:r>
                        <a:rPr lang="en-US" sz="1400" b="0" i="0" u="none" strike="noStrike">
                          <a:solidFill>
                            <a:srgbClr val="385723"/>
                          </a:solidFill>
                          <a:effectLst/>
                          <a:latin typeface="Calibri" panose="020F0502020204030204" pitchFamily="34" charset="0"/>
                        </a:rPr>
                        <a:t> $     2,000 </a:t>
                      </a:r>
                    </a:p>
                  </a:txBody>
                  <a:tcPr marL="9525" marR="9525" marT="9525"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600" kern="1200" dirty="0">
                          <a:solidFill>
                            <a:schemeClr val="accent6">
                              <a:lumMod val="50000"/>
                            </a:schemeClr>
                          </a:solidFill>
                          <a:latin typeface="+mn-lt"/>
                          <a:ea typeface="+mn-ea"/>
                          <a:cs typeface="+mn-cs"/>
                        </a:rPr>
                        <a:t>    2,000 </a:t>
                      </a:r>
                    </a:p>
                  </a:txBody>
                  <a:tcPr marL="68580" marR="68580" marT="0"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6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600" kern="1200" dirty="0">
                          <a:solidFill>
                            <a:schemeClr val="accent6">
                              <a:lumMod val="50000"/>
                            </a:schemeClr>
                          </a:solidFill>
                          <a:latin typeface="+mn-lt"/>
                          <a:ea typeface="+mn-ea"/>
                          <a:cs typeface="+mn-cs"/>
                        </a:rPr>
                        <a:t>    2,000 </a:t>
                      </a:r>
                    </a:p>
                  </a:txBody>
                  <a:tcPr marL="68580" marR="68580" marT="0"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600" kern="1200" dirty="0">
                          <a:solidFill>
                            <a:schemeClr val="accent6">
                              <a:lumMod val="50000"/>
                            </a:schemeClr>
                          </a:solidFill>
                          <a:latin typeface="+mn-lt"/>
                          <a:ea typeface="+mn-ea"/>
                          <a:cs typeface="+mn-cs"/>
                        </a:rPr>
                        <a:t>    2,000 </a:t>
                      </a:r>
                    </a:p>
                  </a:txBody>
                  <a:tcPr marL="68580" marR="68580" marT="0" marB="0" anchor="ctr">
                    <a:noFill/>
                  </a:tcPr>
                </a:tc>
                <a:extLst>
                  <a:ext uri="{0D108BD9-81ED-4DB2-BD59-A6C34878D82A}">
                    <a16:rowId xmlns:a16="http://schemas.microsoft.com/office/drawing/2014/main" val="3607216065"/>
                  </a:ext>
                </a:extLst>
              </a:tr>
              <a:tr h="387306">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400" b="1" i="0" kern="1200" baseline="0" dirty="0">
                          <a:solidFill>
                            <a:schemeClr val="accent6">
                              <a:lumMod val="50000"/>
                            </a:schemeClr>
                          </a:solidFill>
                          <a:latin typeface="+mn-lt"/>
                          <a:ea typeface="+mn-ea"/>
                          <a:cs typeface="+mn-cs"/>
                        </a:rPr>
                        <a:t>ROADS &amp; DRAINAGE FUND</a:t>
                      </a:r>
                    </a:p>
                  </a:txBody>
                  <a:tcPr marL="68580" marR="68580" marT="0" marB="0">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8,000 </a:t>
                      </a:r>
                    </a:p>
                  </a:txBody>
                  <a:tcPr marL="9525" marR="9525" marT="9525" marB="0" anchor="ctr">
                    <a:lnB w="9525" cap="flat" cmpd="sng" algn="ctr">
                      <a:solidFill>
                        <a:schemeClr val="accent6">
                          <a:lumMod val="50000"/>
                        </a:schemeClr>
                      </a:solidFill>
                      <a:prstDash val="solid"/>
                      <a:round/>
                      <a:headEnd type="none" w="med" len="med"/>
                      <a:tailEnd type="none" w="med" len="med"/>
                    </a:lnB>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350" b="0" i="0" u="none" strike="noStrike" kern="1200" dirty="0">
                        <a:solidFill>
                          <a:srgbClr val="385723"/>
                        </a:solidFill>
                        <a:effectLst/>
                        <a:latin typeface="Calibri" panose="020F0502020204030204" pitchFamily="34" charset="0"/>
                        <a:ea typeface="+mn-ea"/>
                        <a:cs typeface="+mn-cs"/>
                      </a:endParaRPr>
                    </a:p>
                  </a:txBody>
                  <a:tcPr marL="68580" marR="68580" marT="0"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600" u="sng" kern="1200" dirty="0">
                        <a:solidFill>
                          <a:schemeClr val="accent6">
                            <a:lumMod val="50000"/>
                          </a:schemeClr>
                        </a:solidFill>
                        <a:latin typeface="+mn-lt"/>
                        <a:ea typeface="+mn-ea"/>
                        <a:cs typeface="+mn-cs"/>
                      </a:endParaRPr>
                    </a:p>
                  </a:txBody>
                  <a:tcPr marL="68580" marR="68580" marT="0" marB="0" anchor="ctr">
                    <a:noFill/>
                  </a:tcPr>
                </a:tc>
                <a:tc>
                  <a:txBody>
                    <a:bodyPr/>
                    <a:lstStyle/>
                    <a:p>
                      <a:pPr algn="r" rtl="0" fontAlgn="ctr"/>
                      <a:r>
                        <a:rPr lang="en-US" sz="1400" b="0" i="0" u="none" strike="noStrike" dirty="0">
                          <a:solidFill>
                            <a:srgbClr val="385723"/>
                          </a:solidFill>
                          <a:effectLst/>
                          <a:latin typeface="Calibri" panose="020F0502020204030204" pitchFamily="34" charset="0"/>
                        </a:rPr>
                        <a:t> $     3,500 </a:t>
                      </a:r>
                    </a:p>
                  </a:txBody>
                  <a:tcPr marL="9525" marR="9525" marT="9525" marB="0" anchor="ctr">
                    <a:lnB w="9525" cap="flat" cmpd="sng" algn="ctr">
                      <a:solidFill>
                        <a:schemeClr val="accent6">
                          <a:lumMod val="50000"/>
                        </a:schemeClr>
                      </a:solidFill>
                      <a:prstDash val="solid"/>
                      <a:round/>
                      <a:headEnd type="none" w="med" len="med"/>
                      <a:tailEnd type="none" w="med" len="med"/>
                    </a:lnB>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600" u="sng" kern="1200" dirty="0">
                          <a:solidFill>
                            <a:schemeClr val="accent6">
                              <a:lumMod val="50000"/>
                            </a:schemeClr>
                          </a:solidFill>
                          <a:latin typeface="+mn-lt"/>
                          <a:ea typeface="+mn-ea"/>
                          <a:cs typeface="+mn-cs"/>
                        </a:rPr>
                        <a:t>    3,500 </a:t>
                      </a:r>
                    </a:p>
                  </a:txBody>
                  <a:tcPr marL="68580" marR="68580" marT="0"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600" u="sng"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600" u="sng" kern="1200" dirty="0">
                          <a:solidFill>
                            <a:schemeClr val="accent6">
                              <a:lumMod val="50000"/>
                            </a:schemeClr>
                          </a:solidFill>
                          <a:latin typeface="+mn-lt"/>
                          <a:ea typeface="+mn-ea"/>
                          <a:cs typeface="+mn-cs"/>
                        </a:rPr>
                        <a:t>    3,500 </a:t>
                      </a:r>
                    </a:p>
                  </a:txBody>
                  <a:tcPr marL="68580" marR="68580" marT="0" marB="0"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600" u="sng" kern="1200" dirty="0">
                          <a:solidFill>
                            <a:schemeClr val="accent6">
                              <a:lumMod val="50000"/>
                            </a:schemeClr>
                          </a:solidFill>
                          <a:latin typeface="+mn-lt"/>
                          <a:ea typeface="+mn-ea"/>
                          <a:cs typeface="+mn-cs"/>
                        </a:rPr>
                        <a:t>    3,500 </a:t>
                      </a:r>
                    </a:p>
                  </a:txBody>
                  <a:tcPr marL="68580" marR="68580" marT="0" marB="0" anchor="ctr">
                    <a:noFill/>
                  </a:tcPr>
                </a:tc>
                <a:extLst>
                  <a:ext uri="{0D108BD9-81ED-4DB2-BD59-A6C34878D82A}">
                    <a16:rowId xmlns:a16="http://schemas.microsoft.com/office/drawing/2014/main" val="1615547469"/>
                  </a:ext>
                </a:extLst>
              </a:tr>
              <a:tr h="548640">
                <a:tc>
                  <a:txBody>
                    <a:bodyPr/>
                    <a:lstStyle/>
                    <a:p>
                      <a:pPr marL="0" marR="0" lvl="1" indent="0" algn="r" defTabSz="914400" rtl="0" eaLnBrk="1" fontAlgn="b" latinLnBrk="0" hangingPunct="1">
                        <a:lnSpc>
                          <a:spcPct val="100000"/>
                        </a:lnSpc>
                        <a:spcBef>
                          <a:spcPts val="0"/>
                        </a:spcBef>
                        <a:spcAft>
                          <a:spcPts val="0"/>
                        </a:spcAft>
                        <a:buClrTx/>
                        <a:buSzTx/>
                        <a:buFontTx/>
                        <a:buNone/>
                        <a:tabLst/>
                        <a:defRPr/>
                      </a:pPr>
                      <a:r>
                        <a:rPr lang="en-US" sz="1600" b="1" kern="1200" baseline="0" dirty="0">
                          <a:solidFill>
                            <a:schemeClr val="accent6">
                              <a:lumMod val="50000"/>
                            </a:schemeClr>
                          </a:solidFill>
                          <a:latin typeface="+mn-lt"/>
                          <a:ea typeface="+mn-ea"/>
                          <a:cs typeface="+mn-cs"/>
                        </a:rPr>
                        <a:t>TOTAL </a:t>
                      </a:r>
                    </a:p>
                  </a:txBody>
                  <a:tcPr anchor="ctr">
                    <a:lnB w="19050" cap="flat" cmpd="sng" algn="ctr">
                      <a:solidFill>
                        <a:schemeClr val="accent4">
                          <a:lumMod val="75000"/>
                        </a:schemeClr>
                      </a:solidFill>
                      <a:prstDash val="solid"/>
                      <a:round/>
                      <a:headEnd type="none" w="med" len="med"/>
                      <a:tailEnd type="none" w="med" len="med"/>
                    </a:lnB>
                    <a:noFill/>
                  </a:tcPr>
                </a:tc>
                <a:tc>
                  <a:txBody>
                    <a:bodyPr/>
                    <a:lstStyle/>
                    <a:p>
                      <a:pPr marL="0" lvl="1" algn="l" defTabSz="914400" rtl="0" eaLnBrk="1" latinLnBrk="0" hangingPunct="1"/>
                      <a:endParaRPr lang="en-US" sz="1400" b="1" u="none" kern="1200" dirty="0">
                        <a:solidFill>
                          <a:schemeClr val="accent6">
                            <a:lumMod val="50000"/>
                          </a:schemeClr>
                        </a:solidFill>
                        <a:latin typeface="+mn-lt"/>
                        <a:ea typeface="+mn-ea"/>
                        <a:cs typeface="+mn-cs"/>
                      </a:endParaRPr>
                    </a:p>
                  </a:txBody>
                  <a:tcPr anchor="ctr">
                    <a:lnB w="19050" cap="flat" cmpd="sng" algn="ctr">
                      <a:solidFill>
                        <a:schemeClr val="accent4">
                          <a:lumMod val="75000"/>
                        </a:schemeClr>
                      </a:solidFill>
                      <a:prstDash val="solid"/>
                      <a:round/>
                      <a:headEnd type="none" w="med" len="med"/>
                      <a:tailEnd type="none" w="med" len="med"/>
                    </a:lnB>
                    <a:noFill/>
                  </a:tcPr>
                </a:tc>
                <a:tc>
                  <a:txBody>
                    <a:bodyPr/>
                    <a:lstStyle/>
                    <a:p>
                      <a:pPr algn="r" rtl="0" fontAlgn="ctr"/>
                      <a:r>
                        <a:rPr lang="en-US" sz="1400" b="0" i="0" u="none" strike="noStrike" dirty="0">
                          <a:solidFill>
                            <a:srgbClr val="385723"/>
                          </a:solidFill>
                          <a:effectLst/>
                          <a:latin typeface="Calibri" panose="020F0502020204030204" pitchFamily="34" charset="0"/>
                        </a:rPr>
                        <a:t> </a:t>
                      </a:r>
                      <a:r>
                        <a:rPr lang="en-US" sz="1400" b="0" i="0" u="dbl" strike="noStrike" baseline="0" dirty="0">
                          <a:solidFill>
                            <a:srgbClr val="385723"/>
                          </a:solidFill>
                          <a:effectLst/>
                          <a:latin typeface="Calibri" panose="020F0502020204030204" pitchFamily="34" charset="0"/>
                        </a:rPr>
                        <a:t>$      93,000 </a:t>
                      </a:r>
                    </a:p>
                  </a:txBody>
                  <a:tcPr marL="9525" marR="9525" marT="9525" marB="0" anchor="ctr">
                    <a:lnT w="9525" cap="flat" cmpd="sng" algn="ctr">
                      <a:solidFill>
                        <a:schemeClr val="accent6">
                          <a:lumMod val="50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noFill/>
                  </a:tcPr>
                </a:tc>
                <a:tc>
                  <a:txBody>
                    <a:bodyPr/>
                    <a:lstStyle/>
                    <a:p>
                      <a:pPr marL="0" marR="0" algn="r" defTabSz="914400" rtl="0" eaLnBrk="1" latinLnBrk="0" hangingPunct="1">
                        <a:lnSpc>
                          <a:spcPct val="115000"/>
                        </a:lnSpc>
                        <a:spcBef>
                          <a:spcPts val="0"/>
                        </a:spcBef>
                        <a:spcAft>
                          <a:spcPts val="0"/>
                        </a:spcAft>
                      </a:pPr>
                      <a:endParaRPr lang="en-US" sz="1600" b="1" u="dbl" kern="1200" baseline="0" dirty="0">
                        <a:solidFill>
                          <a:schemeClr val="accent6">
                            <a:lumMod val="50000"/>
                          </a:schemeClr>
                        </a:solidFill>
                        <a:latin typeface="+mn-lt"/>
                        <a:ea typeface="+mn-ea"/>
                        <a:cs typeface="+mn-cs"/>
                      </a:endParaRP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defTabSz="914400" rtl="0" eaLnBrk="1" latinLnBrk="0" hangingPunct="1">
                        <a:lnSpc>
                          <a:spcPct val="115000"/>
                        </a:lnSpc>
                        <a:spcBef>
                          <a:spcPts val="0"/>
                        </a:spcBef>
                        <a:spcAft>
                          <a:spcPts val="0"/>
                        </a:spcAft>
                      </a:pPr>
                      <a:endParaRPr lang="en-US" sz="1600" b="1" u="dbl" kern="1200" baseline="0" dirty="0">
                        <a:solidFill>
                          <a:schemeClr val="accent6">
                            <a:lumMod val="50000"/>
                          </a:schemeClr>
                        </a:solidFill>
                        <a:latin typeface="+mn-lt"/>
                        <a:ea typeface="+mn-ea"/>
                        <a:cs typeface="+mn-cs"/>
                      </a:endParaRP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algn="r" rtl="0" fontAlgn="ctr"/>
                      <a:r>
                        <a:rPr lang="en-US" sz="1400" b="0" i="0" u="none" strike="noStrike" dirty="0">
                          <a:solidFill>
                            <a:srgbClr val="385723"/>
                          </a:solidFill>
                          <a:effectLst/>
                          <a:latin typeface="Calibri" panose="020F0502020204030204" pitchFamily="34" charset="0"/>
                        </a:rPr>
                        <a:t> $   79,497 </a:t>
                      </a:r>
                    </a:p>
                  </a:txBody>
                  <a:tcPr marL="9525" marR="9525" marT="9525" marB="0" anchor="ctr">
                    <a:lnT w="9525" cap="flat" cmpd="sng" algn="ctr">
                      <a:solidFill>
                        <a:schemeClr val="accent6">
                          <a:lumMod val="50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noFill/>
                  </a:tcPr>
                </a:tc>
                <a:tc>
                  <a:txBody>
                    <a:bodyPr/>
                    <a:lstStyle/>
                    <a:p>
                      <a:pPr marL="0" marR="0" algn="r" defTabSz="914400" rtl="0" eaLnBrk="1" latinLnBrk="0" hangingPunct="1">
                        <a:lnSpc>
                          <a:spcPct val="115000"/>
                        </a:lnSpc>
                        <a:spcBef>
                          <a:spcPts val="0"/>
                        </a:spcBef>
                        <a:spcAft>
                          <a:spcPts val="0"/>
                        </a:spcAft>
                      </a:pPr>
                      <a:r>
                        <a:rPr lang="en-US" sz="1600" b="1" u="dbl" kern="1200" baseline="0" dirty="0">
                          <a:solidFill>
                            <a:schemeClr val="accent6">
                              <a:lumMod val="50000"/>
                            </a:schemeClr>
                          </a:solidFill>
                          <a:latin typeface="+mn-lt"/>
                          <a:ea typeface="+mn-ea"/>
                          <a:cs typeface="+mn-cs"/>
                        </a:rPr>
                        <a:t>$72,210</a:t>
                      </a: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defTabSz="914400" rtl="0" eaLnBrk="1" latinLnBrk="0" hangingPunct="1">
                        <a:lnSpc>
                          <a:spcPct val="115000"/>
                        </a:lnSpc>
                        <a:spcBef>
                          <a:spcPts val="0"/>
                        </a:spcBef>
                        <a:spcAft>
                          <a:spcPts val="0"/>
                        </a:spcAft>
                      </a:pPr>
                      <a:endParaRPr lang="en-US" sz="1600" b="1" u="dbl" kern="1200" baseline="0" dirty="0">
                        <a:solidFill>
                          <a:schemeClr val="accent6">
                            <a:lumMod val="50000"/>
                          </a:schemeClr>
                        </a:solidFill>
                        <a:latin typeface="+mn-lt"/>
                        <a:ea typeface="+mn-ea"/>
                        <a:cs typeface="+mn-cs"/>
                      </a:endParaRP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defTabSz="914400" rtl="0" eaLnBrk="1" latinLnBrk="0" hangingPunct="1">
                        <a:lnSpc>
                          <a:spcPct val="115000"/>
                        </a:lnSpc>
                        <a:spcBef>
                          <a:spcPts val="0"/>
                        </a:spcBef>
                        <a:spcAft>
                          <a:spcPts val="0"/>
                        </a:spcAft>
                      </a:pPr>
                      <a:r>
                        <a:rPr lang="en-US" sz="1600" b="1" u="dbl" kern="1200" baseline="0" dirty="0">
                          <a:solidFill>
                            <a:schemeClr val="accent6">
                              <a:lumMod val="50000"/>
                            </a:schemeClr>
                          </a:solidFill>
                          <a:latin typeface="+mn-lt"/>
                          <a:ea typeface="+mn-ea"/>
                          <a:cs typeface="+mn-cs"/>
                        </a:rPr>
                        <a:t>$72,210</a:t>
                      </a: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defTabSz="914400" rtl="0" eaLnBrk="1" latinLnBrk="0" hangingPunct="1">
                        <a:lnSpc>
                          <a:spcPct val="115000"/>
                        </a:lnSpc>
                        <a:spcBef>
                          <a:spcPts val="0"/>
                        </a:spcBef>
                        <a:spcAft>
                          <a:spcPts val="0"/>
                        </a:spcAft>
                      </a:pPr>
                      <a:r>
                        <a:rPr lang="en-US" sz="1600" b="1" u="dbl" kern="1200" baseline="0" dirty="0">
                          <a:solidFill>
                            <a:schemeClr val="accent6">
                              <a:lumMod val="50000"/>
                            </a:schemeClr>
                          </a:solidFill>
                          <a:latin typeface="+mn-lt"/>
                          <a:ea typeface="+mn-ea"/>
                          <a:cs typeface="+mn-cs"/>
                        </a:rPr>
                        <a:t>$72,210</a:t>
                      </a:r>
                    </a:p>
                  </a:txBody>
                  <a:tcPr marL="68580" marR="68580" marT="0" marB="0" anchor="ctr">
                    <a:lnB w="1905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2591929688"/>
                  </a:ext>
                </a:extLst>
              </a:tr>
            </a:tbl>
          </a:graphicData>
        </a:graphic>
      </p:graphicFrame>
      <p:sp>
        <p:nvSpPr>
          <p:cNvPr id="8" name="TextBox 7">
            <a:extLst>
              <a:ext uri="{FF2B5EF4-FFF2-40B4-BE49-F238E27FC236}">
                <a16:creationId xmlns:a16="http://schemas.microsoft.com/office/drawing/2014/main" id="{92D52E31-CB5F-4A02-A5D5-B568BCE4BB0B}"/>
              </a:ext>
            </a:extLst>
          </p:cNvPr>
          <p:cNvSpPr txBox="1"/>
          <p:nvPr/>
        </p:nvSpPr>
        <p:spPr>
          <a:xfrm>
            <a:off x="-88492" y="2721487"/>
            <a:ext cx="3598607" cy="976549"/>
          </a:xfrm>
          <a:prstGeom prst="rect">
            <a:avLst/>
          </a:prstGeom>
          <a:noFill/>
        </p:spPr>
        <p:txBody>
          <a:bodyPr wrap="square" rtlCol="0">
            <a:spAutoFit/>
          </a:bodyPr>
          <a:lstStyle/>
          <a:p>
            <a:pPr algn="ctr" defTabSz="914400">
              <a:lnSpc>
                <a:spcPct val="84000"/>
              </a:lnSpc>
              <a:spcBef>
                <a:spcPct val="0"/>
              </a:spcBef>
              <a:tabLst>
                <a:tab pos="1203325" algn="l"/>
              </a:tabLst>
            </a:pPr>
            <a:r>
              <a:rPr lang="en-US" sz="3400" b="1" dirty="0">
                <a:solidFill>
                  <a:schemeClr val="bg1"/>
                </a:solidFill>
                <a:latin typeface="+mj-lt"/>
                <a:ea typeface="+mj-ea"/>
                <a:cs typeface="+mj-cs"/>
              </a:rPr>
              <a:t>COMMUNICATIONS &amp; TECHNOLOGY</a:t>
            </a:r>
          </a:p>
        </p:txBody>
      </p:sp>
    </p:spTree>
    <p:extLst>
      <p:ext uri="{BB962C8B-B14F-4D97-AF65-F5344CB8AC3E}">
        <p14:creationId xmlns:p14="http://schemas.microsoft.com/office/powerpoint/2010/main" val="8863898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5615C58-C48B-462D-A39E-E911CBD28D31}"/>
              </a:ext>
            </a:extLst>
          </p:cNvPr>
          <p:cNvSpPr/>
          <p:nvPr/>
        </p:nvSpPr>
        <p:spPr>
          <a:xfrm>
            <a:off x="0" y="0"/>
            <a:ext cx="3474720" cy="6858000"/>
          </a:xfrm>
          <a:prstGeom prst="rect">
            <a:avLst/>
          </a:prstGeom>
          <a:ln>
            <a:solidFill>
              <a:schemeClr val="accent4">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graphicFrame>
        <p:nvGraphicFramePr>
          <p:cNvPr id="22" name="Table 21">
            <a:extLst>
              <a:ext uri="{FF2B5EF4-FFF2-40B4-BE49-F238E27FC236}">
                <a16:creationId xmlns:a16="http://schemas.microsoft.com/office/drawing/2014/main" id="{F146289A-0396-4CF3-803E-A152C7610DB2}"/>
              </a:ext>
            </a:extLst>
          </p:cNvPr>
          <p:cNvGraphicFramePr>
            <a:graphicFrameLocks noGrp="1"/>
          </p:cNvGraphicFramePr>
          <p:nvPr>
            <p:extLst>
              <p:ext uri="{D42A27DB-BD31-4B8C-83A1-F6EECF244321}">
                <p14:modId xmlns:p14="http://schemas.microsoft.com/office/powerpoint/2010/main" val="1228386846"/>
              </p:ext>
            </p:extLst>
          </p:nvPr>
        </p:nvGraphicFramePr>
        <p:xfrm>
          <a:off x="3883743" y="188660"/>
          <a:ext cx="7500714" cy="3383192"/>
        </p:xfrm>
        <a:graphic>
          <a:graphicData uri="http://schemas.openxmlformats.org/drawingml/2006/table">
            <a:tbl>
              <a:tblPr firstRow="1" bandRow="1">
                <a:tableStyleId>{5C22544A-7EE6-4342-B048-85BDC9FD1C3A}</a:tableStyleId>
              </a:tblPr>
              <a:tblGrid>
                <a:gridCol w="2468880">
                  <a:extLst>
                    <a:ext uri="{9D8B030D-6E8A-4147-A177-3AD203B41FA5}">
                      <a16:colId xmlns:a16="http://schemas.microsoft.com/office/drawing/2014/main" val="3036120755"/>
                    </a:ext>
                  </a:extLst>
                </a:gridCol>
                <a:gridCol w="208280">
                  <a:extLst>
                    <a:ext uri="{9D8B030D-6E8A-4147-A177-3AD203B41FA5}">
                      <a16:colId xmlns:a16="http://schemas.microsoft.com/office/drawing/2014/main" val="3665071164"/>
                    </a:ext>
                  </a:extLst>
                </a:gridCol>
                <a:gridCol w="914400">
                  <a:extLst>
                    <a:ext uri="{9D8B030D-6E8A-4147-A177-3AD203B41FA5}">
                      <a16:colId xmlns:a16="http://schemas.microsoft.com/office/drawing/2014/main" val="3175446516"/>
                    </a:ext>
                  </a:extLst>
                </a:gridCol>
                <a:gridCol w="162560">
                  <a:extLst>
                    <a:ext uri="{9D8B030D-6E8A-4147-A177-3AD203B41FA5}">
                      <a16:colId xmlns:a16="http://schemas.microsoft.com/office/drawing/2014/main" val="1296274528"/>
                    </a:ext>
                  </a:extLst>
                </a:gridCol>
                <a:gridCol w="914400">
                  <a:extLst>
                    <a:ext uri="{9D8B030D-6E8A-4147-A177-3AD203B41FA5}">
                      <a16:colId xmlns:a16="http://schemas.microsoft.com/office/drawing/2014/main" val="3379279428"/>
                    </a:ext>
                  </a:extLst>
                </a:gridCol>
                <a:gridCol w="914400">
                  <a:extLst>
                    <a:ext uri="{9D8B030D-6E8A-4147-A177-3AD203B41FA5}">
                      <a16:colId xmlns:a16="http://schemas.microsoft.com/office/drawing/2014/main" val="2977225077"/>
                    </a:ext>
                  </a:extLst>
                </a:gridCol>
                <a:gridCol w="162560">
                  <a:extLst>
                    <a:ext uri="{9D8B030D-6E8A-4147-A177-3AD203B41FA5}">
                      <a16:colId xmlns:a16="http://schemas.microsoft.com/office/drawing/2014/main" val="1149451666"/>
                    </a:ext>
                  </a:extLst>
                </a:gridCol>
                <a:gridCol w="877617">
                  <a:extLst>
                    <a:ext uri="{9D8B030D-6E8A-4147-A177-3AD203B41FA5}">
                      <a16:colId xmlns:a16="http://schemas.microsoft.com/office/drawing/2014/main" val="3911380809"/>
                    </a:ext>
                  </a:extLst>
                </a:gridCol>
                <a:gridCol w="877617">
                  <a:extLst>
                    <a:ext uri="{9D8B030D-6E8A-4147-A177-3AD203B41FA5}">
                      <a16:colId xmlns:a16="http://schemas.microsoft.com/office/drawing/2014/main" val="2329183050"/>
                    </a:ext>
                  </a:extLst>
                </a:gridCol>
              </a:tblGrid>
              <a:tr h="349382">
                <a:tc>
                  <a:txBody>
                    <a:bodyPr/>
                    <a:lstStyle/>
                    <a:p>
                      <a:pPr marL="0" lvl="1" algn="l" defTabSz="914400" rtl="0" eaLnBrk="1" latinLnBrk="0" hangingPunct="1"/>
                      <a:endParaRPr lang="en-US" sz="1600" u="none" kern="1200" dirty="0">
                        <a:solidFill>
                          <a:schemeClr val="accent6">
                            <a:lumMod val="50000"/>
                          </a:schemeClr>
                        </a:solidFill>
                        <a:latin typeface="+mn-lt"/>
                        <a:ea typeface="+mn-ea"/>
                        <a:cs typeface="+mn-cs"/>
                      </a:endParaRPr>
                    </a:p>
                  </a:txBody>
                  <a:tcPr anchor="ctr">
                    <a:lnT w="19050" cap="flat" cmpd="sng" algn="ctr">
                      <a:solidFill>
                        <a:schemeClr val="accent4">
                          <a:lumMod val="75000"/>
                        </a:schemeClr>
                      </a:solidFill>
                      <a:prstDash val="solid"/>
                      <a:round/>
                      <a:headEnd type="none" w="med" len="med"/>
                      <a:tailEnd type="none" w="med" len="med"/>
                    </a:lnT>
                    <a:noFill/>
                  </a:tcPr>
                </a:tc>
                <a:tc>
                  <a:txBody>
                    <a:bodyPr/>
                    <a:lstStyle/>
                    <a:p>
                      <a:pPr marL="0" lvl="1" algn="l" defTabSz="914400" rtl="0" eaLnBrk="1" latinLnBrk="0" hangingPunct="1"/>
                      <a:endParaRPr lang="en-US" sz="1600" u="none" kern="1200" dirty="0">
                        <a:solidFill>
                          <a:schemeClr val="accent6">
                            <a:lumMod val="50000"/>
                          </a:schemeClr>
                        </a:solidFill>
                        <a:latin typeface="+mn-lt"/>
                        <a:ea typeface="+mn-ea"/>
                        <a:cs typeface="+mn-cs"/>
                      </a:endParaRPr>
                    </a:p>
                  </a:txBody>
                  <a:tcPr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b="1" u="none" kern="1200" dirty="0">
                          <a:solidFill>
                            <a:schemeClr val="accent6">
                              <a:lumMod val="50000"/>
                            </a:schemeClr>
                          </a:solidFill>
                          <a:latin typeface="+mn-lt"/>
                          <a:ea typeface="+mn-ea"/>
                          <a:cs typeface="+mn-cs"/>
                        </a:rPr>
                        <a:t>2021</a:t>
                      </a: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600" b="1" u="none" kern="1200" dirty="0">
                        <a:solidFill>
                          <a:schemeClr val="accent6">
                            <a:lumMod val="50000"/>
                          </a:schemeClr>
                        </a:solidFill>
                        <a:latin typeface="+mn-lt"/>
                        <a:ea typeface="+mn-ea"/>
                        <a:cs typeface="+mn-cs"/>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noFill/>
                      <a:prstDash val="solid"/>
                      <a:round/>
                      <a:headEnd type="none" w="med" len="med"/>
                      <a:tailEnd type="none" w="med" len="med"/>
                    </a:lnB>
                    <a:noFill/>
                  </a:tcPr>
                </a:tc>
                <a:tc gridSpan="2">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b="1" u="none" kern="1200" dirty="0">
                          <a:solidFill>
                            <a:schemeClr val="accent6">
                              <a:lumMod val="50000"/>
                            </a:schemeClr>
                          </a:solidFill>
                          <a:latin typeface="+mn-lt"/>
                          <a:ea typeface="+mn-ea"/>
                          <a:cs typeface="+mn-cs"/>
                        </a:rPr>
                        <a:t>2020</a:t>
                      </a: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800" b="1" u="none" kern="1200" dirty="0">
                        <a:solidFill>
                          <a:schemeClr val="accent6">
                            <a:lumMod val="50000"/>
                          </a:schemeClr>
                        </a:solidFill>
                        <a:latin typeface="+mn-lt"/>
                        <a:ea typeface="+mn-ea"/>
                        <a:cs typeface="+mn-cs"/>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600" b="1" u="none" kern="1200" dirty="0">
                        <a:solidFill>
                          <a:schemeClr val="accent6">
                            <a:lumMod val="50000"/>
                          </a:schemeClr>
                        </a:solidFill>
                        <a:latin typeface="+mn-lt"/>
                        <a:ea typeface="+mn-ea"/>
                        <a:cs typeface="+mn-cs"/>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b="1" u="none" kern="1200" dirty="0">
                          <a:solidFill>
                            <a:schemeClr val="accent6">
                              <a:lumMod val="50000"/>
                            </a:schemeClr>
                          </a:solidFill>
                          <a:latin typeface="+mn-lt"/>
                          <a:ea typeface="+mn-ea"/>
                          <a:cs typeface="+mn-cs"/>
                        </a:rPr>
                        <a:t>2019</a:t>
                      </a: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b="1" u="none" kern="1200" dirty="0">
                          <a:solidFill>
                            <a:schemeClr val="accent6">
                              <a:lumMod val="50000"/>
                            </a:schemeClr>
                          </a:solidFill>
                          <a:latin typeface="+mn-lt"/>
                          <a:ea typeface="+mn-ea"/>
                          <a:cs typeface="+mn-cs"/>
                        </a:rPr>
                        <a:t>2018</a:t>
                      </a: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2764754749"/>
                  </a:ext>
                </a:extLst>
              </a:tr>
              <a:tr h="548640">
                <a:tc>
                  <a:txBody>
                    <a:bodyPr/>
                    <a:lstStyle/>
                    <a:p>
                      <a:pPr marL="0" lvl="1" algn="l" defTabSz="914400" rtl="0" eaLnBrk="1" latinLnBrk="0" hangingPunct="1"/>
                      <a:endParaRPr lang="en-US" sz="1400" b="1" u="none" kern="1200" dirty="0">
                        <a:solidFill>
                          <a:schemeClr val="accent6">
                            <a:lumMod val="50000"/>
                          </a:schemeClr>
                        </a:solidFill>
                        <a:latin typeface="+mn-lt"/>
                        <a:ea typeface="+mn-ea"/>
                        <a:cs typeface="+mn-cs"/>
                      </a:endParaRPr>
                    </a:p>
                  </a:txBody>
                  <a:tcPr anchor="ctr">
                    <a:lnB w="12700" cap="flat" cmpd="sng" algn="ctr">
                      <a:solidFill>
                        <a:schemeClr val="accent4">
                          <a:lumMod val="75000"/>
                        </a:schemeClr>
                      </a:solidFill>
                      <a:prstDash val="solid"/>
                      <a:round/>
                      <a:headEnd type="none" w="med" len="med"/>
                      <a:tailEnd type="none" w="med" len="med"/>
                    </a:lnB>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b="1" u="none" kern="1200" dirty="0">
                          <a:solidFill>
                            <a:schemeClr val="accent6">
                              <a:lumMod val="50000"/>
                            </a:schemeClr>
                          </a:solidFill>
                          <a:latin typeface="+mn-lt"/>
                          <a:ea typeface="+mn-ea"/>
                          <a:cs typeface="+mn-cs"/>
                        </a:rPr>
                        <a:t>P</a:t>
                      </a:r>
                      <a:r>
                        <a:rPr lang="en-US" sz="1200" b="1" u="none" kern="1200" dirty="0">
                          <a:solidFill>
                            <a:schemeClr val="accent6">
                              <a:lumMod val="50000"/>
                            </a:schemeClr>
                          </a:solidFill>
                          <a:latin typeface="+mn-lt"/>
                          <a:ea typeface="+mn-ea"/>
                          <a:cs typeface="+mn-cs"/>
                        </a:rPr>
                        <a:t>ROPOSED</a:t>
                      </a:r>
                      <a:r>
                        <a:rPr lang="en-US" sz="1400" b="1" u="none" kern="1200" dirty="0">
                          <a:solidFill>
                            <a:schemeClr val="accent6">
                              <a:lumMod val="50000"/>
                            </a:schemeClr>
                          </a:solidFill>
                          <a:latin typeface="+mn-lt"/>
                          <a:ea typeface="+mn-ea"/>
                          <a:cs typeface="+mn-cs"/>
                        </a:rPr>
                        <a:t> B</a:t>
                      </a:r>
                      <a:r>
                        <a:rPr lang="en-US" sz="1200" b="1" u="none" kern="1200" dirty="0">
                          <a:solidFill>
                            <a:schemeClr val="accent6">
                              <a:lumMod val="50000"/>
                            </a:schemeClr>
                          </a:solidFill>
                          <a:latin typeface="+mn-lt"/>
                          <a:ea typeface="+mn-ea"/>
                          <a:cs typeface="+mn-cs"/>
                        </a:rPr>
                        <a:t>UDGET</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400" b="1" u="none" kern="1200" dirty="0">
                        <a:solidFill>
                          <a:schemeClr val="accent6">
                            <a:lumMod val="50000"/>
                          </a:schemeClr>
                        </a:solidFill>
                        <a:latin typeface="+mn-lt"/>
                        <a:ea typeface="+mn-ea"/>
                        <a:cs typeface="+mn-cs"/>
                      </a:endParaRPr>
                    </a:p>
                  </a:txBody>
                  <a:tcPr marL="68580" marR="68580" marT="0" marB="0" anchor="ctr">
                    <a:lnT w="12700" cap="flat" cmpd="sng" algn="ctr">
                      <a:no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b="1" u="none" kern="1200" dirty="0">
                          <a:solidFill>
                            <a:schemeClr val="accent6">
                              <a:lumMod val="50000"/>
                            </a:schemeClr>
                          </a:solidFill>
                          <a:latin typeface="+mn-lt"/>
                          <a:ea typeface="+mn-ea"/>
                          <a:cs typeface="+mn-cs"/>
                        </a:rPr>
                        <a:t>P</a:t>
                      </a:r>
                      <a:r>
                        <a:rPr lang="en-US" sz="1200" b="1" u="none" kern="1200" dirty="0">
                          <a:solidFill>
                            <a:schemeClr val="accent6">
                              <a:lumMod val="50000"/>
                            </a:schemeClr>
                          </a:solidFill>
                          <a:latin typeface="+mn-lt"/>
                          <a:ea typeface="+mn-ea"/>
                          <a:cs typeface="+mn-cs"/>
                        </a:rPr>
                        <a:t>ROJECTED </a:t>
                      </a:r>
                      <a:r>
                        <a:rPr lang="en-US" sz="1400" b="1" u="none" kern="1200" dirty="0">
                          <a:solidFill>
                            <a:schemeClr val="accent6">
                              <a:lumMod val="50000"/>
                            </a:schemeClr>
                          </a:solidFill>
                          <a:latin typeface="+mn-lt"/>
                          <a:ea typeface="+mn-ea"/>
                          <a:cs typeface="+mn-cs"/>
                        </a:rPr>
                        <a:t>A</a:t>
                      </a:r>
                      <a:r>
                        <a:rPr lang="en-US" sz="1200" b="1" u="none" kern="1200" dirty="0">
                          <a:solidFill>
                            <a:schemeClr val="accent6">
                              <a:lumMod val="50000"/>
                            </a:schemeClr>
                          </a:solidFill>
                          <a:latin typeface="+mn-lt"/>
                          <a:ea typeface="+mn-ea"/>
                          <a:cs typeface="+mn-cs"/>
                        </a:rPr>
                        <a:t>CTUAL</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b="1" u="none" kern="1200" dirty="0">
                          <a:solidFill>
                            <a:schemeClr val="accent6">
                              <a:lumMod val="50000"/>
                            </a:schemeClr>
                          </a:solidFill>
                          <a:latin typeface="+mn-lt"/>
                          <a:ea typeface="+mn-ea"/>
                          <a:cs typeface="+mn-cs"/>
                        </a:rPr>
                        <a:t>B</a:t>
                      </a:r>
                      <a:r>
                        <a:rPr lang="en-US" sz="1200" b="1" u="none" kern="1200" dirty="0">
                          <a:solidFill>
                            <a:schemeClr val="accent6">
                              <a:lumMod val="50000"/>
                            </a:schemeClr>
                          </a:solidFill>
                          <a:latin typeface="+mn-lt"/>
                          <a:ea typeface="+mn-ea"/>
                          <a:cs typeface="+mn-cs"/>
                        </a:rPr>
                        <a:t>UDGET</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400" b="1" u="none" kern="1200" dirty="0">
                        <a:solidFill>
                          <a:schemeClr val="accent6">
                            <a:lumMod val="50000"/>
                          </a:schemeClr>
                        </a:solidFill>
                        <a:latin typeface="+mn-lt"/>
                        <a:ea typeface="+mn-ea"/>
                        <a:cs typeface="+mn-cs"/>
                      </a:endParaRPr>
                    </a:p>
                  </a:txBody>
                  <a:tcPr marL="68580" marR="68580" marT="0" marB="0" anchor="ctr">
                    <a:lnT w="12700" cap="flat" cmpd="sng" algn="ctr">
                      <a:no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b="1" u="none" kern="1200" dirty="0">
                          <a:solidFill>
                            <a:schemeClr val="accent6">
                              <a:lumMod val="50000"/>
                            </a:schemeClr>
                          </a:solidFill>
                          <a:latin typeface="+mn-lt"/>
                          <a:ea typeface="+mn-ea"/>
                          <a:cs typeface="+mn-cs"/>
                        </a:rPr>
                        <a:t>A</a:t>
                      </a:r>
                      <a:r>
                        <a:rPr lang="en-US" sz="1200" b="1" u="none" kern="1200" dirty="0">
                          <a:solidFill>
                            <a:schemeClr val="accent6">
                              <a:lumMod val="50000"/>
                            </a:schemeClr>
                          </a:solidFill>
                          <a:latin typeface="+mn-lt"/>
                          <a:ea typeface="+mn-ea"/>
                          <a:cs typeface="+mn-cs"/>
                        </a:rPr>
                        <a:t>CTUAL</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b="1" u="none" kern="1200" dirty="0">
                          <a:solidFill>
                            <a:schemeClr val="accent6">
                              <a:lumMod val="50000"/>
                            </a:schemeClr>
                          </a:solidFill>
                          <a:latin typeface="+mn-lt"/>
                          <a:ea typeface="+mn-ea"/>
                          <a:cs typeface="+mn-cs"/>
                        </a:rPr>
                        <a:t>A</a:t>
                      </a:r>
                      <a:r>
                        <a:rPr lang="en-US" sz="1200" b="1" u="none" kern="1200" dirty="0">
                          <a:solidFill>
                            <a:schemeClr val="accent6">
                              <a:lumMod val="50000"/>
                            </a:schemeClr>
                          </a:solidFill>
                          <a:latin typeface="+mn-lt"/>
                          <a:ea typeface="+mn-ea"/>
                          <a:cs typeface="+mn-cs"/>
                        </a:rPr>
                        <a:t>CTUAL</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423968939"/>
                  </a:ext>
                </a:extLst>
              </a:tr>
              <a:tr h="387306">
                <a:tc>
                  <a:txBody>
                    <a:bodyPr/>
                    <a:lstStyle/>
                    <a:p>
                      <a:pPr marL="0" marR="0" algn="l" defTabSz="914400" rtl="0" eaLnBrk="1" fontAlgn="b" latinLnBrk="0" hangingPunct="1">
                        <a:lnSpc>
                          <a:spcPct val="115000"/>
                        </a:lnSpc>
                        <a:spcBef>
                          <a:spcPts val="0"/>
                        </a:spcBef>
                        <a:spcAft>
                          <a:spcPts val="0"/>
                        </a:spcAft>
                      </a:pPr>
                      <a:r>
                        <a:rPr lang="en-US" sz="1600" kern="1200" baseline="0" dirty="0">
                          <a:solidFill>
                            <a:schemeClr val="accent6">
                              <a:lumMod val="50000"/>
                            </a:schemeClr>
                          </a:solidFill>
                          <a:latin typeface="+mn-lt"/>
                          <a:ea typeface="+mn-ea"/>
                          <a:cs typeface="+mn-cs"/>
                        </a:rPr>
                        <a:t>ROADS MAINTENANCE</a:t>
                      </a: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r" defTabSz="914400" rtl="0" eaLnBrk="1" latinLnBrk="0" hangingPunct="1">
                        <a:lnSpc>
                          <a:spcPct val="115000"/>
                        </a:lnSpc>
                        <a:spcBef>
                          <a:spcPts val="0"/>
                        </a:spcBef>
                        <a:spcAft>
                          <a:spcPts val="0"/>
                        </a:spcAft>
                      </a:pPr>
                      <a:r>
                        <a:rPr lang="en-US" sz="1600" kern="1200" dirty="0">
                          <a:solidFill>
                            <a:schemeClr val="accent6">
                              <a:lumMod val="50000"/>
                            </a:schemeClr>
                          </a:solidFill>
                          <a:latin typeface="+mn-lt"/>
                          <a:ea typeface="+mn-ea"/>
                          <a:cs typeface="+mn-cs"/>
                        </a:rPr>
                        <a:t>$ </a:t>
                      </a: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r" defTabSz="914400" rtl="0" eaLnBrk="1" latinLnBrk="0" hangingPunct="1">
                        <a:lnSpc>
                          <a:spcPct val="115000"/>
                        </a:lnSpc>
                        <a:spcBef>
                          <a:spcPts val="0"/>
                        </a:spcBef>
                        <a:spcAft>
                          <a:spcPts val="0"/>
                        </a:spcAft>
                      </a:pPr>
                      <a:endParaRPr lang="en-US" sz="1600" kern="1200" dirty="0">
                        <a:solidFill>
                          <a:schemeClr val="accent6">
                            <a:lumMod val="50000"/>
                          </a:schemeClr>
                        </a:solidFill>
                        <a:latin typeface="+mn-lt"/>
                        <a:ea typeface="+mn-ea"/>
                        <a:cs typeface="+mn-cs"/>
                      </a:endParaRP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68580" marR="68580" marT="0" marB="0" anchor="ctr">
                    <a:lnT w="12700" cap="flat" cmpd="sng" algn="ctr">
                      <a:solidFill>
                        <a:schemeClr val="accent4">
                          <a:lumMod val="75000"/>
                        </a:schemeClr>
                      </a:solidFill>
                      <a:prstDash val="solid"/>
                      <a:round/>
                      <a:headEnd type="none" w="med" len="med"/>
                      <a:tailEnd type="none" w="med" len="med"/>
                    </a:lnT>
                    <a:noFill/>
                  </a:tcPr>
                </a:tc>
                <a:extLst>
                  <a:ext uri="{0D108BD9-81ED-4DB2-BD59-A6C34878D82A}">
                    <a16:rowId xmlns:a16="http://schemas.microsoft.com/office/drawing/2014/main" val="1510908587"/>
                  </a:ext>
                </a:extLst>
              </a:tr>
              <a:tr h="387306">
                <a:tc>
                  <a:txBody>
                    <a:bodyPr/>
                    <a:lstStyle/>
                    <a:p>
                      <a:pPr marL="0" marR="0" algn="l" defTabSz="914400" rtl="0" eaLnBrk="1" fontAlgn="b" latinLnBrk="0" hangingPunct="1">
                        <a:lnSpc>
                          <a:spcPct val="115000"/>
                        </a:lnSpc>
                        <a:spcBef>
                          <a:spcPts val="0"/>
                        </a:spcBef>
                        <a:spcAft>
                          <a:spcPts val="0"/>
                        </a:spcAft>
                      </a:pPr>
                      <a:r>
                        <a:rPr lang="en-US" sz="1600" kern="1200" baseline="0" dirty="0">
                          <a:solidFill>
                            <a:schemeClr val="accent6">
                              <a:lumMod val="50000"/>
                            </a:schemeClr>
                          </a:solidFill>
                          <a:latin typeface="+mn-lt"/>
                          <a:ea typeface="+mn-ea"/>
                          <a:cs typeface="+mn-cs"/>
                        </a:rPr>
                        <a:t>CANALS MAINTENANCE</a:t>
                      </a:r>
                    </a:p>
                  </a:txBody>
                  <a:tcPr marL="68580" marR="68580" marT="0" marB="0" anchor="ctr">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noFill/>
                  </a:tcPr>
                </a:tc>
                <a:tc>
                  <a:txBody>
                    <a:bodyPr/>
                    <a:lstStyle/>
                    <a:p>
                      <a:endParaRPr lang="en-US" dirty="0"/>
                    </a:p>
                  </a:txBody>
                  <a:tcPr marL="68580" marR="68580" marT="0" marB="0" anchor="ctr">
                    <a:noFill/>
                  </a:tcPr>
                </a:tc>
                <a:tc>
                  <a:txBody>
                    <a:bodyPr/>
                    <a:lstStyle/>
                    <a:p>
                      <a:endParaRPr lang="en-US"/>
                    </a:p>
                  </a:txBody>
                  <a:tcPr marL="68580" marR="68580" marT="0" marB="0" anchor="ctr">
                    <a:noFill/>
                  </a:tcPr>
                </a:tc>
                <a:tc>
                  <a:txBody>
                    <a:bodyPr/>
                    <a:lstStyle/>
                    <a:p>
                      <a:endParaRPr lang="en-US"/>
                    </a:p>
                  </a:txBody>
                  <a:tcPr marL="68580" marR="68580" marT="0" marB="0" anchor="ctr">
                    <a:noFill/>
                  </a:tcPr>
                </a:tc>
                <a:tc>
                  <a:txBody>
                    <a:bodyPr/>
                    <a:lstStyle/>
                    <a:p>
                      <a:endParaRPr lang="en-US"/>
                    </a:p>
                  </a:txBody>
                  <a:tcPr marL="68580" marR="68580" marT="0" marB="0" anchor="ctr">
                    <a:noFill/>
                  </a:tcPr>
                </a:tc>
                <a:tc>
                  <a:txBody>
                    <a:bodyPr/>
                    <a:lstStyle/>
                    <a:p>
                      <a:endParaRPr lang="en-US"/>
                    </a:p>
                  </a:txBody>
                  <a:tcPr marL="68580" marR="68580" marT="0" marB="0" anchor="ctr">
                    <a:noFill/>
                  </a:tcPr>
                </a:tc>
                <a:tc>
                  <a:txBody>
                    <a:bodyPr/>
                    <a:lstStyle/>
                    <a:p>
                      <a:endParaRPr lang="en-US"/>
                    </a:p>
                  </a:txBody>
                  <a:tcPr marL="68580" marR="68580" marT="0" marB="0" anchor="ctr">
                    <a:noFill/>
                  </a:tcPr>
                </a:tc>
                <a:tc>
                  <a:txBody>
                    <a:bodyPr/>
                    <a:lstStyle/>
                    <a:p>
                      <a:endParaRPr lang="en-US" dirty="0"/>
                    </a:p>
                  </a:txBody>
                  <a:tcPr marL="68580" marR="68580" marT="0" marB="0" anchor="ctr">
                    <a:noFill/>
                  </a:tcPr>
                </a:tc>
                <a:extLst>
                  <a:ext uri="{0D108BD9-81ED-4DB2-BD59-A6C34878D82A}">
                    <a16:rowId xmlns:a16="http://schemas.microsoft.com/office/drawing/2014/main" val="3400293793"/>
                  </a:ext>
                </a:extLst>
              </a:tr>
              <a:tr h="387306">
                <a:tc>
                  <a:txBody>
                    <a:bodyPr/>
                    <a:lstStyle/>
                    <a:p>
                      <a:pPr marL="0" marR="0" algn="l" defTabSz="914400" rtl="0" eaLnBrk="1" fontAlgn="b" latinLnBrk="0" hangingPunct="1">
                        <a:lnSpc>
                          <a:spcPct val="115000"/>
                        </a:lnSpc>
                        <a:spcBef>
                          <a:spcPts val="0"/>
                        </a:spcBef>
                        <a:spcAft>
                          <a:spcPts val="0"/>
                        </a:spcAft>
                      </a:pPr>
                      <a:r>
                        <a:rPr lang="en-US" sz="1600" kern="1200" baseline="0" dirty="0">
                          <a:solidFill>
                            <a:schemeClr val="accent6">
                              <a:lumMod val="50000"/>
                            </a:schemeClr>
                          </a:solidFill>
                          <a:latin typeface="+mn-lt"/>
                          <a:ea typeface="+mn-ea"/>
                          <a:cs typeface="+mn-cs"/>
                        </a:rPr>
                        <a:t>OPERATING SUPPLIES</a:t>
                      </a:r>
                    </a:p>
                  </a:txBody>
                  <a:tcPr marL="68580" marR="68580" marT="0" marB="0" anchor="ctr">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noFill/>
                  </a:tcPr>
                </a:tc>
                <a:tc>
                  <a:txBody>
                    <a:bodyPr/>
                    <a:lstStyle/>
                    <a:p>
                      <a:endParaRPr lang="en-US" dirty="0"/>
                    </a:p>
                  </a:txBody>
                  <a:tcPr marL="68580" marR="68580" marT="0" marB="0" anchor="ctr">
                    <a:noFill/>
                  </a:tcPr>
                </a:tc>
                <a:tc>
                  <a:txBody>
                    <a:bodyPr/>
                    <a:lstStyle/>
                    <a:p>
                      <a:endParaRPr lang="en-US"/>
                    </a:p>
                  </a:txBody>
                  <a:tcPr marL="68580" marR="68580" marT="0" marB="0" anchor="ctr">
                    <a:noFill/>
                  </a:tcPr>
                </a:tc>
                <a:tc>
                  <a:txBody>
                    <a:bodyPr/>
                    <a:lstStyle/>
                    <a:p>
                      <a:endParaRPr lang="en-US"/>
                    </a:p>
                  </a:txBody>
                  <a:tcPr marL="68580" marR="68580" marT="0" marB="0" anchor="ctr">
                    <a:noFill/>
                  </a:tcPr>
                </a:tc>
                <a:tc>
                  <a:txBody>
                    <a:bodyPr/>
                    <a:lstStyle/>
                    <a:p>
                      <a:endParaRPr lang="en-US"/>
                    </a:p>
                  </a:txBody>
                  <a:tcPr marL="68580" marR="68580" marT="0" marB="0" anchor="ctr">
                    <a:noFill/>
                  </a:tcPr>
                </a:tc>
                <a:tc>
                  <a:txBody>
                    <a:bodyPr/>
                    <a:lstStyle/>
                    <a:p>
                      <a:endParaRPr lang="en-US"/>
                    </a:p>
                  </a:txBody>
                  <a:tcPr marL="68580" marR="68580" marT="0" marB="0" anchor="ctr">
                    <a:noFill/>
                  </a:tcPr>
                </a:tc>
                <a:tc>
                  <a:txBody>
                    <a:bodyPr/>
                    <a:lstStyle/>
                    <a:p>
                      <a:endParaRPr lang="en-US"/>
                    </a:p>
                  </a:txBody>
                  <a:tcPr marL="68580" marR="68580" marT="0" marB="0" anchor="ctr">
                    <a:noFill/>
                  </a:tcPr>
                </a:tc>
                <a:tc>
                  <a:txBody>
                    <a:bodyPr/>
                    <a:lstStyle/>
                    <a:p>
                      <a:endParaRPr lang="en-US" dirty="0"/>
                    </a:p>
                  </a:txBody>
                  <a:tcPr marL="68580" marR="68580" marT="0" marB="0" anchor="ctr">
                    <a:noFill/>
                  </a:tcPr>
                </a:tc>
                <a:extLst>
                  <a:ext uri="{0D108BD9-81ED-4DB2-BD59-A6C34878D82A}">
                    <a16:rowId xmlns:a16="http://schemas.microsoft.com/office/drawing/2014/main" val="1648641679"/>
                  </a:ext>
                </a:extLst>
              </a:tr>
              <a:tr h="387306">
                <a:tc>
                  <a:txBody>
                    <a:bodyPr/>
                    <a:lstStyle/>
                    <a:p>
                      <a:pPr marL="0" marR="0" algn="l" defTabSz="914400" rtl="0" eaLnBrk="1" fontAlgn="b" latinLnBrk="0" hangingPunct="1">
                        <a:lnSpc>
                          <a:spcPct val="115000"/>
                        </a:lnSpc>
                        <a:spcBef>
                          <a:spcPts val="0"/>
                        </a:spcBef>
                        <a:spcAft>
                          <a:spcPts val="0"/>
                        </a:spcAft>
                      </a:pPr>
                      <a:r>
                        <a:rPr lang="en-US" sz="1600" kern="1200" baseline="0" dirty="0">
                          <a:solidFill>
                            <a:schemeClr val="accent6">
                              <a:lumMod val="50000"/>
                            </a:schemeClr>
                          </a:solidFill>
                          <a:latin typeface="+mn-lt"/>
                          <a:ea typeface="+mn-ea"/>
                          <a:cs typeface="+mn-cs"/>
                        </a:rPr>
                        <a:t>OTHER</a:t>
                      </a:r>
                    </a:p>
                  </a:txBody>
                  <a:tcPr marL="68580" marR="68580" marT="0" marB="0" anchor="ctr">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noFill/>
                  </a:tcPr>
                </a:tc>
                <a:tc>
                  <a:txBody>
                    <a:bodyPr/>
                    <a:lstStyle/>
                    <a:p>
                      <a:endParaRPr lang="en-US" dirty="0"/>
                    </a:p>
                  </a:txBody>
                  <a:tcPr marL="68580" marR="68580" marT="0" marB="0" anchor="ctr">
                    <a:lnB w="12700" cap="flat" cmpd="sng" algn="ctr">
                      <a:noFill/>
                      <a:prstDash val="solid"/>
                      <a:round/>
                      <a:headEnd type="none" w="med" len="med"/>
                      <a:tailEnd type="none" w="med" len="med"/>
                    </a:lnB>
                    <a:noFill/>
                  </a:tcPr>
                </a:tc>
                <a:tc>
                  <a:txBody>
                    <a:bodyPr/>
                    <a:lstStyle/>
                    <a:p>
                      <a:endParaRPr lang="en-US"/>
                    </a:p>
                  </a:txBody>
                  <a:tcPr marL="68580" marR="68580" marT="0" marB="0" anchor="ctr">
                    <a:lnB w="12700" cap="flat" cmpd="sng" algn="ctr">
                      <a:noFill/>
                      <a:prstDash val="solid"/>
                      <a:round/>
                      <a:headEnd type="none" w="med" len="med"/>
                      <a:tailEnd type="none" w="med" len="med"/>
                    </a:lnB>
                    <a:noFill/>
                  </a:tcPr>
                </a:tc>
                <a:tc>
                  <a:txBody>
                    <a:bodyPr/>
                    <a:lstStyle/>
                    <a:p>
                      <a:endParaRPr lang="en-US" dirty="0"/>
                    </a:p>
                  </a:txBody>
                  <a:tcPr marL="68580" marR="68580" marT="0" marB="0" anchor="ctr">
                    <a:lnB w="12700" cap="flat" cmpd="sng" algn="ctr">
                      <a:noFill/>
                      <a:prstDash val="solid"/>
                      <a:round/>
                      <a:headEnd type="none" w="med" len="med"/>
                      <a:tailEnd type="none" w="med" len="med"/>
                    </a:lnB>
                    <a:noFill/>
                  </a:tcPr>
                </a:tc>
                <a:tc>
                  <a:txBody>
                    <a:bodyPr/>
                    <a:lstStyle/>
                    <a:p>
                      <a:endParaRPr lang="en-US" dirty="0"/>
                    </a:p>
                  </a:txBody>
                  <a:tcPr marL="68580" marR="68580" marT="0" marB="0" anchor="ctr">
                    <a:lnB w="12700" cap="flat" cmpd="sng" algn="ctr">
                      <a:noFill/>
                      <a:prstDash val="solid"/>
                      <a:round/>
                      <a:headEnd type="none" w="med" len="med"/>
                      <a:tailEnd type="none" w="med" len="med"/>
                    </a:lnB>
                    <a:noFill/>
                  </a:tcPr>
                </a:tc>
                <a:tc>
                  <a:txBody>
                    <a:bodyPr/>
                    <a:lstStyle/>
                    <a:p>
                      <a:endParaRPr lang="en-US" dirty="0"/>
                    </a:p>
                  </a:txBody>
                  <a:tcPr marL="68580" marR="68580" marT="0" marB="0" anchor="ctr">
                    <a:lnB w="12700" cap="flat" cmpd="sng" algn="ctr">
                      <a:noFill/>
                      <a:prstDash val="solid"/>
                      <a:round/>
                      <a:headEnd type="none" w="med" len="med"/>
                      <a:tailEnd type="none" w="med" len="med"/>
                    </a:lnB>
                    <a:noFill/>
                  </a:tcPr>
                </a:tc>
                <a:tc>
                  <a:txBody>
                    <a:bodyPr/>
                    <a:lstStyle/>
                    <a:p>
                      <a:endParaRPr lang="en-US" dirty="0"/>
                    </a:p>
                  </a:txBody>
                  <a:tcPr marL="68580" marR="68580" marT="0" marB="0" anchor="ctr">
                    <a:lnB w="12700" cap="flat" cmpd="sng" algn="ctr">
                      <a:noFill/>
                      <a:prstDash val="solid"/>
                      <a:round/>
                      <a:headEnd type="none" w="med" len="med"/>
                      <a:tailEnd type="none" w="med" len="med"/>
                    </a:lnB>
                    <a:noFill/>
                  </a:tcPr>
                </a:tc>
                <a:tc>
                  <a:txBody>
                    <a:bodyPr/>
                    <a:lstStyle/>
                    <a:p>
                      <a:endParaRPr lang="en-US" dirty="0"/>
                    </a:p>
                  </a:txBody>
                  <a:tcPr marL="68580" marR="68580" marT="0" marB="0" anchor="ctr">
                    <a:lnB w="12700" cap="flat" cmpd="sng" algn="ctr">
                      <a:noFill/>
                      <a:prstDash val="solid"/>
                      <a:round/>
                      <a:headEnd type="none" w="med" len="med"/>
                      <a:tailEnd type="none" w="med" len="med"/>
                    </a:lnB>
                    <a:noFill/>
                  </a:tcPr>
                </a:tc>
                <a:extLst>
                  <a:ext uri="{0D108BD9-81ED-4DB2-BD59-A6C34878D82A}">
                    <a16:rowId xmlns:a16="http://schemas.microsoft.com/office/drawing/2014/main" val="2607052125"/>
                  </a:ext>
                </a:extLst>
              </a:tr>
              <a:tr h="387306">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600" i="1" kern="1200" baseline="0" dirty="0">
                        <a:solidFill>
                          <a:schemeClr val="accent6">
                            <a:lumMod val="50000"/>
                          </a:schemeClr>
                        </a:solidFill>
                        <a:latin typeface="+mn-lt"/>
                        <a:ea typeface="+mn-ea"/>
                        <a:cs typeface="+mn-cs"/>
                      </a:endParaRPr>
                    </a:p>
                  </a:txBody>
                  <a:tcPr marL="68580" marR="68580" marT="0" marB="0" anchor="ctr">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600" u="sng" kern="1200" dirty="0">
                          <a:solidFill>
                            <a:schemeClr val="accent6">
                              <a:lumMod val="50000"/>
                            </a:schemeClr>
                          </a:solidFill>
                          <a:latin typeface="+mn-lt"/>
                          <a:ea typeface="+mn-ea"/>
                          <a:cs typeface="+mn-cs"/>
                        </a:rPr>
                        <a:t>      </a:t>
                      </a:r>
                    </a:p>
                  </a:txBody>
                  <a:tcPr marL="68580" marR="68580" marT="0" marB="0" anchor="ctr">
                    <a:lnT w="12700" cmpd="sng">
                      <a:noFill/>
                    </a:lnT>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600" u="sng" kern="1200" dirty="0">
                        <a:solidFill>
                          <a:schemeClr val="accent6">
                            <a:lumMod val="50000"/>
                          </a:schemeClr>
                        </a:solidFill>
                        <a:latin typeface="+mn-lt"/>
                        <a:ea typeface="+mn-ea"/>
                        <a:cs typeface="+mn-cs"/>
                      </a:endParaRPr>
                    </a:p>
                  </a:txBody>
                  <a:tcPr marL="68580" marR="68580" marT="0" marB="0" anchor="ctr">
                    <a:lnT w="12700" cmpd="sng">
                      <a:noFill/>
                    </a:lnT>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600" u="sng" kern="1200" dirty="0">
                          <a:solidFill>
                            <a:schemeClr val="accent6">
                              <a:lumMod val="50000"/>
                            </a:schemeClr>
                          </a:solidFill>
                          <a:latin typeface="+mn-lt"/>
                          <a:ea typeface="+mn-ea"/>
                          <a:cs typeface="+mn-cs"/>
                        </a:rPr>
                        <a:t>      </a:t>
                      </a:r>
                    </a:p>
                  </a:txBody>
                  <a:tcPr marL="68580" marR="68580" marT="0" marB="0" anchor="ctr">
                    <a:lnT w="12700" cmpd="sng">
                      <a:noFill/>
                    </a:lnT>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600" u="sng" kern="1200" dirty="0">
                          <a:solidFill>
                            <a:schemeClr val="accent6">
                              <a:lumMod val="50000"/>
                            </a:schemeClr>
                          </a:solidFill>
                          <a:latin typeface="+mn-lt"/>
                          <a:ea typeface="+mn-ea"/>
                          <a:cs typeface="+mn-cs"/>
                        </a:rPr>
                        <a:t> </a:t>
                      </a:r>
                    </a:p>
                  </a:txBody>
                  <a:tcPr marL="68580" marR="68580" marT="0" marB="0" anchor="ctr">
                    <a:lnT w="12700" cmpd="sng">
                      <a:noFill/>
                    </a:lnT>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1600" u="sng" kern="1200" dirty="0">
                        <a:solidFill>
                          <a:schemeClr val="accent6">
                            <a:lumMod val="50000"/>
                          </a:schemeClr>
                        </a:solidFill>
                        <a:latin typeface="+mn-lt"/>
                        <a:ea typeface="+mn-ea"/>
                        <a:cs typeface="+mn-cs"/>
                      </a:endParaRPr>
                    </a:p>
                  </a:txBody>
                  <a:tcPr marL="68580" marR="68580" marT="0" marB="0" anchor="ctr">
                    <a:lnT w="12700" cmpd="sng">
                      <a:noFill/>
                    </a:lnT>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600" u="sng" kern="1200" dirty="0">
                          <a:solidFill>
                            <a:schemeClr val="accent6">
                              <a:lumMod val="50000"/>
                            </a:schemeClr>
                          </a:solidFill>
                          <a:latin typeface="+mn-lt"/>
                          <a:ea typeface="+mn-ea"/>
                          <a:cs typeface="+mn-cs"/>
                        </a:rPr>
                        <a:t> </a:t>
                      </a:r>
                    </a:p>
                  </a:txBody>
                  <a:tcPr marL="68580" marR="68580" marT="0" marB="0" anchor="ctr">
                    <a:lnT w="12700" cmpd="sng">
                      <a:noFill/>
                    </a:lnT>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600" u="sng" kern="1200" dirty="0">
                          <a:solidFill>
                            <a:schemeClr val="accent6">
                              <a:lumMod val="50000"/>
                            </a:schemeClr>
                          </a:solidFill>
                          <a:latin typeface="+mn-lt"/>
                          <a:ea typeface="+mn-ea"/>
                          <a:cs typeface="+mn-cs"/>
                        </a:rPr>
                        <a:t> </a:t>
                      </a:r>
                    </a:p>
                  </a:txBody>
                  <a:tcPr marL="68580" marR="68580" marT="0" marB="0" anchor="ctr">
                    <a:lnT w="12700" cmpd="sng">
                      <a:noFill/>
                    </a:lnT>
                    <a:noFill/>
                  </a:tcPr>
                </a:tc>
                <a:extLst>
                  <a:ext uri="{0D108BD9-81ED-4DB2-BD59-A6C34878D82A}">
                    <a16:rowId xmlns:a16="http://schemas.microsoft.com/office/drawing/2014/main" val="1615547469"/>
                  </a:ext>
                </a:extLst>
              </a:tr>
              <a:tr h="548640">
                <a:tc>
                  <a:txBody>
                    <a:bodyPr/>
                    <a:lstStyle/>
                    <a:p>
                      <a:pPr marL="0" marR="0" lvl="1" indent="0" algn="r" defTabSz="914400" rtl="0" eaLnBrk="1" fontAlgn="b" latinLnBrk="0" hangingPunct="1">
                        <a:lnSpc>
                          <a:spcPct val="100000"/>
                        </a:lnSpc>
                        <a:spcBef>
                          <a:spcPts val="0"/>
                        </a:spcBef>
                        <a:spcAft>
                          <a:spcPts val="0"/>
                        </a:spcAft>
                        <a:buClrTx/>
                        <a:buSzTx/>
                        <a:buFontTx/>
                        <a:buNone/>
                        <a:tabLst/>
                        <a:defRPr/>
                      </a:pPr>
                      <a:r>
                        <a:rPr lang="en-US" sz="1600" kern="1200" baseline="0" dirty="0">
                          <a:solidFill>
                            <a:schemeClr val="accent6">
                              <a:lumMod val="50000"/>
                            </a:schemeClr>
                          </a:solidFill>
                          <a:latin typeface="+mn-lt"/>
                          <a:ea typeface="+mn-ea"/>
                          <a:cs typeface="+mn-cs"/>
                        </a:rPr>
                        <a:t>TOTAL </a:t>
                      </a:r>
                    </a:p>
                  </a:txBody>
                  <a:tcPr anchor="ctr">
                    <a:lnB w="19050" cap="flat" cmpd="sng" algn="ctr">
                      <a:solidFill>
                        <a:schemeClr val="accent4">
                          <a:lumMod val="75000"/>
                        </a:schemeClr>
                      </a:solidFill>
                      <a:prstDash val="solid"/>
                      <a:round/>
                      <a:headEnd type="none" w="med" len="med"/>
                      <a:tailEnd type="none" w="med" len="med"/>
                    </a:lnB>
                    <a:noFill/>
                  </a:tcPr>
                </a:tc>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defTabSz="914400" rtl="0" eaLnBrk="1" latinLnBrk="0" hangingPunct="1">
                        <a:lnSpc>
                          <a:spcPct val="115000"/>
                        </a:lnSpc>
                        <a:spcBef>
                          <a:spcPts val="0"/>
                        </a:spcBef>
                        <a:spcAft>
                          <a:spcPts val="0"/>
                        </a:spcAft>
                      </a:pPr>
                      <a:r>
                        <a:rPr lang="en-US" sz="1600" b="1" u="dbl" kern="1200" baseline="0" dirty="0">
                          <a:solidFill>
                            <a:schemeClr val="accent6">
                              <a:lumMod val="50000"/>
                            </a:schemeClr>
                          </a:solidFill>
                          <a:latin typeface="+mn-lt"/>
                          <a:ea typeface="+mn-ea"/>
                          <a:cs typeface="+mn-cs"/>
                        </a:rPr>
                        <a:t>$72,210</a:t>
                      </a: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defTabSz="914400" rtl="0" eaLnBrk="1" latinLnBrk="0" hangingPunct="1">
                        <a:lnSpc>
                          <a:spcPct val="115000"/>
                        </a:lnSpc>
                        <a:spcBef>
                          <a:spcPts val="0"/>
                        </a:spcBef>
                        <a:spcAft>
                          <a:spcPts val="0"/>
                        </a:spcAft>
                      </a:pPr>
                      <a:endParaRPr lang="en-US" sz="1600" b="1" u="dbl" kern="1200" baseline="0" dirty="0">
                        <a:solidFill>
                          <a:schemeClr val="accent6">
                            <a:lumMod val="50000"/>
                          </a:schemeClr>
                        </a:solidFill>
                        <a:latin typeface="+mn-lt"/>
                        <a:ea typeface="+mn-ea"/>
                        <a:cs typeface="+mn-cs"/>
                      </a:endParaRP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defTabSz="914400" rtl="0" eaLnBrk="1" latinLnBrk="0" hangingPunct="1">
                        <a:lnSpc>
                          <a:spcPct val="115000"/>
                        </a:lnSpc>
                        <a:spcBef>
                          <a:spcPts val="0"/>
                        </a:spcBef>
                        <a:spcAft>
                          <a:spcPts val="0"/>
                        </a:spcAft>
                      </a:pPr>
                      <a:r>
                        <a:rPr lang="en-US" sz="1600" b="1" u="dbl" kern="1200" baseline="0" dirty="0">
                          <a:solidFill>
                            <a:schemeClr val="accent6">
                              <a:lumMod val="50000"/>
                            </a:schemeClr>
                          </a:solidFill>
                          <a:latin typeface="+mn-lt"/>
                          <a:ea typeface="+mn-ea"/>
                          <a:cs typeface="+mn-cs"/>
                        </a:rPr>
                        <a:t>$72,210</a:t>
                      </a: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defTabSz="914400" rtl="0" eaLnBrk="1" latinLnBrk="0" hangingPunct="1">
                        <a:lnSpc>
                          <a:spcPct val="115000"/>
                        </a:lnSpc>
                        <a:spcBef>
                          <a:spcPts val="0"/>
                        </a:spcBef>
                        <a:spcAft>
                          <a:spcPts val="0"/>
                        </a:spcAft>
                      </a:pPr>
                      <a:r>
                        <a:rPr lang="en-US" sz="1600" b="1" u="dbl" kern="1200" baseline="0" dirty="0">
                          <a:solidFill>
                            <a:schemeClr val="accent6">
                              <a:lumMod val="50000"/>
                            </a:schemeClr>
                          </a:solidFill>
                          <a:latin typeface="+mn-lt"/>
                          <a:ea typeface="+mn-ea"/>
                          <a:cs typeface="+mn-cs"/>
                        </a:rPr>
                        <a:t>$72,210</a:t>
                      </a: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defTabSz="914400" rtl="0" eaLnBrk="1" latinLnBrk="0" hangingPunct="1">
                        <a:lnSpc>
                          <a:spcPct val="115000"/>
                        </a:lnSpc>
                        <a:spcBef>
                          <a:spcPts val="0"/>
                        </a:spcBef>
                        <a:spcAft>
                          <a:spcPts val="0"/>
                        </a:spcAft>
                      </a:pPr>
                      <a:endParaRPr lang="en-US" sz="1600" b="1" u="dbl" kern="1200" baseline="0" dirty="0">
                        <a:solidFill>
                          <a:schemeClr val="accent6">
                            <a:lumMod val="50000"/>
                          </a:schemeClr>
                        </a:solidFill>
                        <a:latin typeface="+mn-lt"/>
                        <a:ea typeface="+mn-ea"/>
                        <a:cs typeface="+mn-cs"/>
                      </a:endParaRP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defTabSz="914400" rtl="0" eaLnBrk="1" latinLnBrk="0" hangingPunct="1">
                        <a:lnSpc>
                          <a:spcPct val="115000"/>
                        </a:lnSpc>
                        <a:spcBef>
                          <a:spcPts val="0"/>
                        </a:spcBef>
                        <a:spcAft>
                          <a:spcPts val="0"/>
                        </a:spcAft>
                      </a:pPr>
                      <a:r>
                        <a:rPr lang="en-US" sz="1600" b="1" u="dbl" kern="1200" baseline="0" dirty="0">
                          <a:solidFill>
                            <a:schemeClr val="accent6">
                              <a:lumMod val="50000"/>
                            </a:schemeClr>
                          </a:solidFill>
                          <a:latin typeface="+mn-lt"/>
                          <a:ea typeface="+mn-ea"/>
                          <a:cs typeface="+mn-cs"/>
                        </a:rPr>
                        <a:t>$72,210</a:t>
                      </a: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defTabSz="914400" rtl="0" eaLnBrk="1" latinLnBrk="0" hangingPunct="1">
                        <a:lnSpc>
                          <a:spcPct val="115000"/>
                        </a:lnSpc>
                        <a:spcBef>
                          <a:spcPts val="0"/>
                        </a:spcBef>
                        <a:spcAft>
                          <a:spcPts val="0"/>
                        </a:spcAft>
                      </a:pPr>
                      <a:r>
                        <a:rPr lang="en-US" sz="1600" b="1" u="dbl" kern="1200" baseline="0" dirty="0">
                          <a:solidFill>
                            <a:schemeClr val="accent6">
                              <a:lumMod val="50000"/>
                            </a:schemeClr>
                          </a:solidFill>
                          <a:latin typeface="+mn-lt"/>
                          <a:ea typeface="+mn-ea"/>
                          <a:cs typeface="+mn-cs"/>
                        </a:rPr>
                        <a:t>$72,210</a:t>
                      </a:r>
                    </a:p>
                  </a:txBody>
                  <a:tcPr marL="68580" marR="68580" marT="0" marB="0" anchor="ctr">
                    <a:lnB w="1905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2591929688"/>
                  </a:ext>
                </a:extLst>
              </a:tr>
            </a:tbl>
          </a:graphicData>
        </a:graphic>
      </p:graphicFrame>
      <p:sp>
        <p:nvSpPr>
          <p:cNvPr id="8" name="TextBox 7">
            <a:extLst>
              <a:ext uri="{FF2B5EF4-FFF2-40B4-BE49-F238E27FC236}">
                <a16:creationId xmlns:a16="http://schemas.microsoft.com/office/drawing/2014/main" id="{92D52E31-CB5F-4A02-A5D5-B568BCE4BB0B}"/>
              </a:ext>
            </a:extLst>
          </p:cNvPr>
          <p:cNvSpPr txBox="1"/>
          <p:nvPr/>
        </p:nvSpPr>
        <p:spPr>
          <a:xfrm>
            <a:off x="-88492" y="2721487"/>
            <a:ext cx="3598607" cy="1028680"/>
          </a:xfrm>
          <a:prstGeom prst="rect">
            <a:avLst/>
          </a:prstGeom>
          <a:noFill/>
        </p:spPr>
        <p:txBody>
          <a:bodyPr wrap="square" rtlCol="0">
            <a:spAutoFit/>
          </a:bodyPr>
          <a:lstStyle/>
          <a:p>
            <a:pPr algn="ctr">
              <a:lnSpc>
                <a:spcPct val="84000"/>
              </a:lnSpc>
              <a:spcBef>
                <a:spcPct val="0"/>
              </a:spcBef>
              <a:tabLst>
                <a:tab pos="1203325" algn="l"/>
              </a:tabLst>
            </a:pPr>
            <a:r>
              <a:rPr lang="en-US" sz="3600" b="1" dirty="0">
                <a:solidFill>
                  <a:schemeClr val="bg1"/>
                </a:solidFill>
              </a:rPr>
              <a:t>OPERATIONS &amp; MAINTENANCE</a:t>
            </a:r>
          </a:p>
        </p:txBody>
      </p:sp>
    </p:spTree>
    <p:extLst>
      <p:ext uri="{BB962C8B-B14F-4D97-AF65-F5344CB8AC3E}">
        <p14:creationId xmlns:p14="http://schemas.microsoft.com/office/powerpoint/2010/main" val="545926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DF4F7-CBD0-427A-8C1B-FB3B3843F393}"/>
              </a:ext>
            </a:extLst>
          </p:cNvPr>
          <p:cNvSpPr>
            <a:spLocks noGrp="1"/>
          </p:cNvSpPr>
          <p:nvPr>
            <p:ph type="title"/>
          </p:nvPr>
        </p:nvSpPr>
        <p:spPr/>
        <p:txBody>
          <a:bodyPr/>
          <a:lstStyle/>
          <a:p>
            <a:r>
              <a:rPr lang="en-US" sz="4000" b="1" dirty="0">
                <a:solidFill>
                  <a:schemeClr val="accent6">
                    <a:lumMod val="75000"/>
                  </a:schemeClr>
                </a:solidFill>
              </a:rPr>
              <a:t>FY 2020 YEAR END PROJECTIONS</a:t>
            </a:r>
            <a:br>
              <a:rPr lang="en-US" dirty="0"/>
            </a:br>
            <a:endParaRPr lang="en-US" dirty="0"/>
          </a:p>
        </p:txBody>
      </p:sp>
      <p:grpSp>
        <p:nvGrpSpPr>
          <p:cNvPr id="11" name="Group 10">
            <a:extLst>
              <a:ext uri="{FF2B5EF4-FFF2-40B4-BE49-F238E27FC236}">
                <a16:creationId xmlns:a16="http://schemas.microsoft.com/office/drawing/2014/main" id="{44B2ECDA-1BC5-43D4-8918-7224740202F4}"/>
              </a:ext>
            </a:extLst>
          </p:cNvPr>
          <p:cNvGrpSpPr/>
          <p:nvPr/>
        </p:nvGrpSpPr>
        <p:grpSpPr>
          <a:xfrm>
            <a:off x="838200" y="1015841"/>
            <a:ext cx="6949440" cy="12065"/>
            <a:chOff x="0" y="0"/>
            <a:chExt cx="6632543" cy="12192"/>
          </a:xfrm>
        </p:grpSpPr>
        <p:sp>
          <p:nvSpPr>
            <p:cNvPr id="12" name="Shape 8225">
              <a:extLst>
                <a:ext uri="{FF2B5EF4-FFF2-40B4-BE49-F238E27FC236}">
                  <a16:creationId xmlns:a16="http://schemas.microsoft.com/office/drawing/2014/main" id="{0113C8B4-D902-481D-8DA1-A5EC57FCCED8}"/>
                </a:ext>
              </a:extLst>
            </p:cNvPr>
            <p:cNvSpPr/>
            <p:nvPr/>
          </p:nvSpPr>
          <p:spPr>
            <a:xfrm>
              <a:off x="0" y="0"/>
              <a:ext cx="6632543"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graphicFrame>
        <p:nvGraphicFramePr>
          <p:cNvPr id="8" name="Table 7">
            <a:extLst>
              <a:ext uri="{FF2B5EF4-FFF2-40B4-BE49-F238E27FC236}">
                <a16:creationId xmlns:a16="http://schemas.microsoft.com/office/drawing/2014/main" id="{C27A8E84-7B60-4D84-B463-405315BB3B05}"/>
              </a:ext>
            </a:extLst>
          </p:cNvPr>
          <p:cNvGraphicFramePr>
            <a:graphicFrameLocks noGrp="1"/>
          </p:cNvGraphicFramePr>
          <p:nvPr>
            <p:extLst>
              <p:ext uri="{D42A27DB-BD31-4B8C-83A1-F6EECF244321}">
                <p14:modId xmlns:p14="http://schemas.microsoft.com/office/powerpoint/2010/main" val="1511794157"/>
              </p:ext>
            </p:extLst>
          </p:nvPr>
        </p:nvGraphicFramePr>
        <p:xfrm>
          <a:off x="936090" y="2411729"/>
          <a:ext cx="10749280" cy="3042364"/>
        </p:xfrm>
        <a:graphic>
          <a:graphicData uri="http://schemas.openxmlformats.org/drawingml/2006/table">
            <a:tbl>
              <a:tblPr firstRow="1" bandRow="1">
                <a:tableStyleId>{5C22544A-7EE6-4342-B048-85BDC9FD1C3A}</a:tableStyleId>
              </a:tblPr>
              <a:tblGrid>
                <a:gridCol w="2926080">
                  <a:extLst>
                    <a:ext uri="{9D8B030D-6E8A-4147-A177-3AD203B41FA5}">
                      <a16:colId xmlns:a16="http://schemas.microsoft.com/office/drawing/2014/main" val="731004469"/>
                    </a:ext>
                  </a:extLst>
                </a:gridCol>
                <a:gridCol w="1005840">
                  <a:extLst>
                    <a:ext uri="{9D8B030D-6E8A-4147-A177-3AD203B41FA5}">
                      <a16:colId xmlns:a16="http://schemas.microsoft.com/office/drawing/2014/main" val="561548675"/>
                    </a:ext>
                  </a:extLst>
                </a:gridCol>
                <a:gridCol w="731520">
                  <a:extLst>
                    <a:ext uri="{9D8B030D-6E8A-4147-A177-3AD203B41FA5}">
                      <a16:colId xmlns:a16="http://schemas.microsoft.com/office/drawing/2014/main" val="2283786518"/>
                    </a:ext>
                  </a:extLst>
                </a:gridCol>
                <a:gridCol w="685800">
                  <a:extLst>
                    <a:ext uri="{9D8B030D-6E8A-4147-A177-3AD203B41FA5}">
                      <a16:colId xmlns:a16="http://schemas.microsoft.com/office/drawing/2014/main" val="3265157404"/>
                    </a:ext>
                  </a:extLst>
                </a:gridCol>
                <a:gridCol w="162560">
                  <a:extLst>
                    <a:ext uri="{9D8B030D-6E8A-4147-A177-3AD203B41FA5}">
                      <a16:colId xmlns:a16="http://schemas.microsoft.com/office/drawing/2014/main" val="3458178833"/>
                    </a:ext>
                  </a:extLst>
                </a:gridCol>
                <a:gridCol w="1097280">
                  <a:extLst>
                    <a:ext uri="{9D8B030D-6E8A-4147-A177-3AD203B41FA5}">
                      <a16:colId xmlns:a16="http://schemas.microsoft.com/office/drawing/2014/main" val="4210927866"/>
                    </a:ext>
                  </a:extLst>
                </a:gridCol>
                <a:gridCol w="731520">
                  <a:extLst>
                    <a:ext uri="{9D8B030D-6E8A-4147-A177-3AD203B41FA5}">
                      <a16:colId xmlns:a16="http://schemas.microsoft.com/office/drawing/2014/main" val="4101566350"/>
                    </a:ext>
                  </a:extLst>
                </a:gridCol>
                <a:gridCol w="685800">
                  <a:extLst>
                    <a:ext uri="{9D8B030D-6E8A-4147-A177-3AD203B41FA5}">
                      <a16:colId xmlns:a16="http://schemas.microsoft.com/office/drawing/2014/main" val="4265917279"/>
                    </a:ext>
                  </a:extLst>
                </a:gridCol>
                <a:gridCol w="208280">
                  <a:extLst>
                    <a:ext uri="{9D8B030D-6E8A-4147-A177-3AD203B41FA5}">
                      <a16:colId xmlns:a16="http://schemas.microsoft.com/office/drawing/2014/main" val="3373091135"/>
                    </a:ext>
                  </a:extLst>
                </a:gridCol>
                <a:gridCol w="1097280">
                  <a:extLst>
                    <a:ext uri="{9D8B030D-6E8A-4147-A177-3AD203B41FA5}">
                      <a16:colId xmlns:a16="http://schemas.microsoft.com/office/drawing/2014/main" val="15546559"/>
                    </a:ext>
                  </a:extLst>
                </a:gridCol>
                <a:gridCol w="731520">
                  <a:extLst>
                    <a:ext uri="{9D8B030D-6E8A-4147-A177-3AD203B41FA5}">
                      <a16:colId xmlns:a16="http://schemas.microsoft.com/office/drawing/2014/main" val="1531654804"/>
                    </a:ext>
                  </a:extLst>
                </a:gridCol>
                <a:gridCol w="685800">
                  <a:extLst>
                    <a:ext uri="{9D8B030D-6E8A-4147-A177-3AD203B41FA5}">
                      <a16:colId xmlns:a16="http://schemas.microsoft.com/office/drawing/2014/main" val="3350498269"/>
                    </a:ext>
                  </a:extLst>
                </a:gridCol>
              </a:tblGrid>
              <a:tr h="360124">
                <a:tc>
                  <a:txBody>
                    <a:bodyPr/>
                    <a:lstStyle/>
                    <a:p>
                      <a:pPr marL="0" lvl="1" algn="l" defTabSz="914400" rtl="0" eaLnBrk="1" latinLnBrk="0" hangingPunct="1"/>
                      <a:endParaRPr lang="en-US" sz="1400" u="none" kern="1200" dirty="0">
                        <a:solidFill>
                          <a:schemeClr val="accent6">
                            <a:lumMod val="50000"/>
                          </a:schemeClr>
                        </a:solidFill>
                        <a:latin typeface="+mn-lt"/>
                        <a:ea typeface="+mn-ea"/>
                        <a:cs typeface="+mn-cs"/>
                      </a:endParaRPr>
                    </a:p>
                  </a:txBody>
                  <a:tcPr anchor="ctr">
                    <a:lnT w="19050" cap="flat" cmpd="sng" algn="ctr">
                      <a:solidFill>
                        <a:schemeClr val="accent4">
                          <a:lumMod val="75000"/>
                        </a:schemeClr>
                      </a:solidFill>
                      <a:prstDash val="solid"/>
                      <a:round/>
                      <a:headEnd type="none" w="med" len="med"/>
                      <a:tailEnd type="none" w="med" len="med"/>
                    </a:lnT>
                    <a:noFill/>
                  </a:tcPr>
                </a:tc>
                <a:tc gridSpan="3">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2000" b="1" kern="1200" dirty="0">
                          <a:solidFill>
                            <a:srgbClr val="385723"/>
                          </a:solidFill>
                          <a:effectLst/>
                          <a:latin typeface="Calibri" panose="020F0502020204030204" pitchFamily="34" charset="0"/>
                          <a:ea typeface="+mn-ea"/>
                          <a:cs typeface="Times New Roman" panose="02020603050405020304" pitchFamily="18" charset="0"/>
                        </a:rPr>
                        <a:t>FY 2020 </a:t>
                      </a:r>
                      <a:r>
                        <a:rPr lang="en-US" sz="1400" b="1" i="1" kern="1200" dirty="0">
                          <a:solidFill>
                            <a:srgbClr val="385723"/>
                          </a:solidFill>
                          <a:effectLst/>
                          <a:latin typeface="Calibri" panose="020F0502020204030204" pitchFamily="34" charset="0"/>
                          <a:ea typeface="+mn-ea"/>
                          <a:cs typeface="Times New Roman" panose="02020603050405020304" pitchFamily="18" charset="0"/>
                        </a:rPr>
                        <a:t>(</a:t>
                      </a:r>
                      <a:r>
                        <a:rPr lang="en-US" sz="1600" b="1" i="1" kern="1200" dirty="0">
                          <a:solidFill>
                            <a:srgbClr val="385723"/>
                          </a:solidFill>
                          <a:effectLst/>
                          <a:latin typeface="Calibri" panose="020F0502020204030204" pitchFamily="34" charset="0"/>
                          <a:ea typeface="+mn-ea"/>
                          <a:cs typeface="Times New Roman" panose="02020603050405020304" pitchFamily="18" charset="0"/>
                        </a:rPr>
                        <a:t>P</a:t>
                      </a:r>
                      <a:r>
                        <a:rPr lang="en-US" sz="1400" b="1" i="1" kern="1200" dirty="0">
                          <a:solidFill>
                            <a:srgbClr val="385723"/>
                          </a:solidFill>
                          <a:effectLst/>
                          <a:latin typeface="Calibri" panose="020F0502020204030204" pitchFamily="34" charset="0"/>
                          <a:ea typeface="+mn-ea"/>
                          <a:cs typeface="Times New Roman" panose="02020603050405020304" pitchFamily="18" charset="0"/>
                        </a:rPr>
                        <a:t>rojected)</a:t>
                      </a:r>
                      <a:endParaRPr lang="en-US" sz="1400" b="1" kern="1200" dirty="0">
                        <a:solidFill>
                          <a:srgbClr val="385723"/>
                        </a:solidFill>
                        <a:effectLst/>
                        <a:latin typeface="Calibri" panose="020F0502020204030204" pitchFamily="34" charset="0"/>
                        <a:ea typeface="+mn-ea"/>
                        <a:cs typeface="Times New Roman" panose="02020603050405020304" pitchFamily="18" charset="0"/>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2000" b="1" kern="1200" dirty="0">
                        <a:solidFill>
                          <a:srgbClr val="385723"/>
                        </a:solidFill>
                        <a:effectLst/>
                        <a:latin typeface="Calibri" panose="020F0502020204030204" pitchFamily="34" charset="0"/>
                        <a:ea typeface="+mn-ea"/>
                        <a:cs typeface="Times New Roman" panose="02020603050405020304" pitchFamily="18" charset="0"/>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hMerge="1">
                  <a:txBody>
                    <a:bodyPr/>
                    <a:lstStyle/>
                    <a:p>
                      <a:pPr marL="0" marR="0" algn="ctr">
                        <a:lnSpc>
                          <a:spcPct val="115000"/>
                        </a:lnSpc>
                        <a:spcBef>
                          <a:spcPts val="0"/>
                        </a:spcBef>
                        <a:spcAft>
                          <a:spcPts val="0"/>
                        </a:spcAft>
                      </a:pPr>
                      <a:endParaRPr lang="en-US" sz="1400" b="1" u="none" kern="1200" dirty="0">
                        <a:solidFill>
                          <a:schemeClr val="accent6">
                            <a:lumMod val="50000"/>
                          </a:schemeClr>
                        </a:solidFill>
                        <a:latin typeface="+mn-lt"/>
                        <a:ea typeface="+mn-ea"/>
                        <a:cs typeface="+mn-cs"/>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algn="ctr">
                        <a:lnSpc>
                          <a:spcPct val="115000"/>
                        </a:lnSpc>
                        <a:spcBef>
                          <a:spcPts val="0"/>
                        </a:spcBef>
                        <a:spcAft>
                          <a:spcPts val="0"/>
                        </a:spcAft>
                      </a:pPr>
                      <a:endParaRPr lang="en-US" sz="1400" b="1" u="none" kern="1200" dirty="0">
                        <a:solidFill>
                          <a:schemeClr val="accent6">
                            <a:lumMod val="50000"/>
                          </a:schemeClr>
                        </a:solidFill>
                        <a:latin typeface="+mn-lt"/>
                        <a:ea typeface="+mn-ea"/>
                        <a:cs typeface="+mn-cs"/>
                      </a:endParaRPr>
                    </a:p>
                  </a:txBody>
                  <a:tcPr marL="68580" marR="68580" marT="0" marB="0" anchor="ctr">
                    <a:lnR w="12700" cap="flat" cmpd="sng" algn="ctr">
                      <a:no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2700" cap="flat" cmpd="sng" algn="ctr">
                      <a:noFill/>
                      <a:prstDash val="solid"/>
                      <a:round/>
                      <a:headEnd type="none" w="med" len="med"/>
                      <a:tailEnd type="none" w="med" len="med"/>
                    </a:lnB>
                    <a:noFill/>
                  </a:tcPr>
                </a:tc>
                <a:tc gridSpan="3">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2000" b="1" kern="1200" dirty="0">
                          <a:solidFill>
                            <a:srgbClr val="385723"/>
                          </a:solidFill>
                          <a:effectLst/>
                          <a:latin typeface="Calibri" panose="020F0502020204030204" pitchFamily="34" charset="0"/>
                          <a:ea typeface="+mn-ea"/>
                          <a:cs typeface="Times New Roman" panose="02020603050405020304" pitchFamily="18" charset="0"/>
                        </a:rPr>
                        <a:t>FY 2019 </a:t>
                      </a:r>
                      <a:r>
                        <a:rPr lang="en-US" sz="1400" b="1" i="1" kern="1200" dirty="0">
                          <a:solidFill>
                            <a:srgbClr val="385723"/>
                          </a:solidFill>
                          <a:effectLst/>
                          <a:latin typeface="Calibri" panose="020F0502020204030204" pitchFamily="34" charset="0"/>
                          <a:ea typeface="+mn-ea"/>
                          <a:cs typeface="Times New Roman" panose="02020603050405020304" pitchFamily="18" charset="0"/>
                        </a:rPr>
                        <a:t>(Unaudited)</a:t>
                      </a:r>
                    </a:p>
                  </a:txBody>
                  <a:tcPr marL="68580" marR="68580" marT="0" marB="0" anchor="ctr">
                    <a:lnL w="12700" cap="flat" cmpd="sng" algn="ctr">
                      <a:noFill/>
                      <a:prstDash val="solid"/>
                      <a:round/>
                      <a:headEnd type="none" w="med" len="med"/>
                      <a:tailEnd type="none" w="med" len="med"/>
                    </a:lnL>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300" b="1" i="1" kern="1200" dirty="0">
                        <a:solidFill>
                          <a:srgbClr val="385723"/>
                        </a:solidFill>
                        <a:effectLst/>
                        <a:latin typeface="Calibri" panose="020F0502020204030204" pitchFamily="34" charset="0"/>
                        <a:ea typeface="+mn-ea"/>
                        <a:cs typeface="Times New Roman" panose="02020603050405020304" pitchFamily="18" charset="0"/>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hMerge="1">
                  <a:txBody>
                    <a:bodyPr/>
                    <a:lstStyle/>
                    <a:p>
                      <a:pPr marL="0" marR="0" algn="ctr">
                        <a:lnSpc>
                          <a:spcPct val="115000"/>
                        </a:lnSpc>
                        <a:spcBef>
                          <a:spcPts val="0"/>
                        </a:spcBef>
                        <a:spcAft>
                          <a:spcPts val="0"/>
                        </a:spcAft>
                      </a:pPr>
                      <a:endParaRPr lang="en-US" sz="1400" b="1" u="none" kern="1200" dirty="0">
                        <a:solidFill>
                          <a:schemeClr val="accent6">
                            <a:lumMod val="50000"/>
                          </a:schemeClr>
                        </a:solidFill>
                        <a:latin typeface="+mn-lt"/>
                        <a:ea typeface="+mn-ea"/>
                        <a:cs typeface="+mn-cs"/>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algn="ctr">
                        <a:lnSpc>
                          <a:spcPct val="115000"/>
                        </a:lnSpc>
                        <a:spcBef>
                          <a:spcPts val="0"/>
                        </a:spcBef>
                        <a:spcAft>
                          <a:spcPts val="0"/>
                        </a:spcAft>
                      </a:pPr>
                      <a:endParaRPr lang="en-US" sz="1400" b="1" u="none" kern="1200" dirty="0">
                        <a:solidFill>
                          <a:schemeClr val="accent6">
                            <a:lumMod val="50000"/>
                          </a:schemeClr>
                        </a:solidFill>
                        <a:latin typeface="+mn-lt"/>
                        <a:ea typeface="+mn-ea"/>
                        <a:cs typeface="+mn-cs"/>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gridSpan="3">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2000" b="1" kern="1200" dirty="0">
                          <a:solidFill>
                            <a:srgbClr val="385723"/>
                          </a:solidFill>
                          <a:effectLst/>
                          <a:latin typeface="Calibri" panose="020F0502020204030204" pitchFamily="34" charset="0"/>
                          <a:ea typeface="+mn-ea"/>
                          <a:cs typeface="Times New Roman" panose="02020603050405020304" pitchFamily="18" charset="0"/>
                        </a:rPr>
                        <a:t>FY 2018 </a:t>
                      </a:r>
                      <a:r>
                        <a:rPr lang="en-US" sz="1400" b="1" i="1" kern="1200" dirty="0">
                          <a:solidFill>
                            <a:srgbClr val="385723"/>
                          </a:solidFill>
                          <a:effectLst/>
                          <a:latin typeface="Calibri" panose="020F0502020204030204" pitchFamily="34" charset="0"/>
                          <a:ea typeface="+mn-ea"/>
                          <a:cs typeface="Times New Roman" panose="02020603050405020304" pitchFamily="18" charset="0"/>
                        </a:rPr>
                        <a:t>(Actual)</a:t>
                      </a:r>
                      <a:endParaRPr lang="en-US" sz="1400" b="1" kern="1200" dirty="0">
                        <a:solidFill>
                          <a:srgbClr val="385723"/>
                        </a:solidFill>
                        <a:effectLst/>
                        <a:latin typeface="Calibri" panose="020F0502020204030204" pitchFamily="34" charset="0"/>
                        <a:ea typeface="+mn-ea"/>
                        <a:cs typeface="Times New Roman" panose="02020603050405020304" pitchFamily="18" charset="0"/>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n-US" sz="1400" b="1" kern="1200" dirty="0">
                        <a:solidFill>
                          <a:srgbClr val="385723"/>
                        </a:solidFill>
                        <a:effectLst/>
                        <a:latin typeface="Calibri" panose="020F0502020204030204" pitchFamily="34" charset="0"/>
                        <a:ea typeface="+mn-ea"/>
                        <a:cs typeface="Times New Roman" panose="02020603050405020304" pitchFamily="18" charset="0"/>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hMerge="1">
                  <a:txBody>
                    <a:bodyPr/>
                    <a:lstStyle/>
                    <a:p>
                      <a:pPr marL="0" marR="0" algn="ctr">
                        <a:lnSpc>
                          <a:spcPct val="115000"/>
                        </a:lnSpc>
                        <a:spcBef>
                          <a:spcPts val="0"/>
                        </a:spcBef>
                        <a:spcAft>
                          <a:spcPts val="0"/>
                        </a:spcAft>
                      </a:pPr>
                      <a:endParaRPr lang="en-US" sz="1400" b="1" u="none" kern="1200" dirty="0">
                        <a:solidFill>
                          <a:schemeClr val="accent6">
                            <a:lumMod val="50000"/>
                          </a:schemeClr>
                        </a:solidFill>
                        <a:latin typeface="+mn-lt"/>
                        <a:ea typeface="+mn-ea"/>
                        <a:cs typeface="+mn-cs"/>
                      </a:endParaRPr>
                    </a:p>
                  </a:txBody>
                  <a:tcPr marL="68580" marR="68580" marT="0" marB="0" anchor="ctr">
                    <a:lnT w="1905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3161493602"/>
                  </a:ext>
                </a:extLst>
              </a:tr>
              <a:tr h="365760">
                <a:tc>
                  <a:txBody>
                    <a:bodyPr/>
                    <a:lstStyle/>
                    <a:p>
                      <a:pPr marL="0" lvl="1" algn="l" defTabSz="914400" rtl="0" eaLnBrk="1" latinLnBrk="0" hangingPunct="1"/>
                      <a:endParaRPr lang="en-US" sz="1200" b="1" u="none" kern="1200" dirty="0">
                        <a:solidFill>
                          <a:schemeClr val="accent6">
                            <a:lumMod val="50000"/>
                          </a:schemeClr>
                        </a:solidFill>
                        <a:latin typeface="+mn-lt"/>
                        <a:ea typeface="+mn-ea"/>
                        <a:cs typeface="+mn-cs"/>
                      </a:endParaRPr>
                    </a:p>
                  </a:txBody>
                  <a:tcPr anchor="ctr">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200" b="1" u="none" kern="1200" dirty="0">
                          <a:solidFill>
                            <a:schemeClr val="accent6">
                              <a:lumMod val="50000"/>
                            </a:schemeClr>
                          </a:solidFill>
                          <a:latin typeface="+mn-lt"/>
                          <a:ea typeface="+mn-ea"/>
                          <a:cs typeface="+mn-cs"/>
                        </a:rPr>
                        <a:t>BUDGET</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indent="0" algn="r" defTabSz="914400" rtl="0" eaLnBrk="1" latinLnBrk="0" hangingPunct="1">
                        <a:lnSpc>
                          <a:spcPct val="115000"/>
                        </a:lnSpc>
                        <a:spcBef>
                          <a:spcPts val="0"/>
                        </a:spcBef>
                        <a:spcAft>
                          <a:spcPts val="0"/>
                        </a:spcAft>
                        <a:tabLst/>
                      </a:pPr>
                      <a:r>
                        <a:rPr lang="en-US" sz="1100" b="1" u="none" kern="1200" dirty="0">
                          <a:solidFill>
                            <a:schemeClr val="accent6">
                              <a:lumMod val="50000"/>
                            </a:schemeClr>
                          </a:solidFill>
                          <a:latin typeface="+mn-lt"/>
                          <a:ea typeface="+mn-ea"/>
                          <a:cs typeface="+mn-cs"/>
                        </a:rPr>
                        <a:t>REVENUE</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100" b="1" u="none" kern="1200" dirty="0">
                          <a:solidFill>
                            <a:schemeClr val="accent6">
                              <a:lumMod val="50000"/>
                            </a:schemeClr>
                          </a:solidFill>
                          <a:latin typeface="+mn-lt"/>
                          <a:ea typeface="+mn-ea"/>
                          <a:cs typeface="+mn-cs"/>
                        </a:rPr>
                        <a:t>EXPENSE</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algn="ctr">
                        <a:lnSpc>
                          <a:spcPct val="115000"/>
                        </a:lnSpc>
                        <a:spcBef>
                          <a:spcPts val="0"/>
                        </a:spcBef>
                        <a:spcAft>
                          <a:spcPts val="0"/>
                        </a:spcAft>
                      </a:pPr>
                      <a:endParaRPr lang="en-US" sz="1200" b="1" u="none" kern="1200" dirty="0">
                        <a:solidFill>
                          <a:schemeClr val="accent6">
                            <a:lumMod val="50000"/>
                          </a:schemeClr>
                        </a:solidFill>
                        <a:latin typeface="+mn-lt"/>
                        <a:ea typeface="+mn-ea"/>
                        <a:cs typeface="+mn-cs"/>
                      </a:endParaRPr>
                    </a:p>
                  </a:txBody>
                  <a:tcPr marL="68580" marR="68580" marT="0" marB="0" anchor="ctr">
                    <a:lnT w="12700" cap="flat" cmpd="sng" algn="ctr">
                      <a:no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200" b="1" u="none" kern="1200" dirty="0">
                          <a:solidFill>
                            <a:schemeClr val="accent6">
                              <a:lumMod val="50000"/>
                            </a:schemeClr>
                          </a:solidFill>
                          <a:latin typeface="+mn-lt"/>
                          <a:ea typeface="+mn-ea"/>
                          <a:cs typeface="+mn-cs"/>
                        </a:rPr>
                        <a:t>BUDGET</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indent="0" algn="r" defTabSz="914400" rtl="0" eaLnBrk="1" latinLnBrk="0" hangingPunct="1">
                        <a:lnSpc>
                          <a:spcPct val="115000"/>
                        </a:lnSpc>
                        <a:spcBef>
                          <a:spcPts val="0"/>
                        </a:spcBef>
                        <a:spcAft>
                          <a:spcPts val="0"/>
                        </a:spcAft>
                        <a:tabLst/>
                      </a:pPr>
                      <a:r>
                        <a:rPr lang="en-US" sz="1100" b="1" u="none" kern="1200" dirty="0">
                          <a:solidFill>
                            <a:schemeClr val="accent6">
                              <a:lumMod val="50000"/>
                            </a:schemeClr>
                          </a:solidFill>
                          <a:latin typeface="+mn-lt"/>
                          <a:ea typeface="+mn-ea"/>
                          <a:cs typeface="+mn-cs"/>
                        </a:rPr>
                        <a:t>REVENUE</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indent="0" algn="r" defTabSz="914400" rtl="0" eaLnBrk="1" latinLnBrk="0" hangingPunct="1">
                        <a:lnSpc>
                          <a:spcPct val="115000"/>
                        </a:lnSpc>
                        <a:spcBef>
                          <a:spcPts val="0"/>
                        </a:spcBef>
                        <a:spcAft>
                          <a:spcPts val="0"/>
                        </a:spcAft>
                        <a:tabLst/>
                      </a:pPr>
                      <a:r>
                        <a:rPr lang="en-US" sz="1100" b="1" u="none" kern="1200" dirty="0">
                          <a:solidFill>
                            <a:schemeClr val="accent6">
                              <a:lumMod val="50000"/>
                            </a:schemeClr>
                          </a:solidFill>
                          <a:latin typeface="+mn-lt"/>
                          <a:ea typeface="+mn-ea"/>
                          <a:cs typeface="+mn-cs"/>
                        </a:rPr>
                        <a:t>EXPENSE</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1200" b="1" u="none" kern="1200" dirty="0">
                        <a:solidFill>
                          <a:schemeClr val="accent6">
                            <a:lumMod val="50000"/>
                          </a:schemeClr>
                        </a:solidFill>
                        <a:latin typeface="+mn-lt"/>
                        <a:ea typeface="+mn-ea"/>
                        <a:cs typeface="+mn-cs"/>
                      </a:endParaRP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200" b="1" u="none" kern="1200" dirty="0">
                          <a:solidFill>
                            <a:schemeClr val="accent6">
                              <a:lumMod val="50000"/>
                            </a:schemeClr>
                          </a:solidFill>
                          <a:latin typeface="+mn-lt"/>
                          <a:ea typeface="+mn-ea"/>
                          <a:cs typeface="+mn-cs"/>
                        </a:rPr>
                        <a:t>BUDGET</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indent="0" algn="r" defTabSz="914400" rtl="0" eaLnBrk="1" latinLnBrk="0" hangingPunct="1">
                        <a:lnSpc>
                          <a:spcPct val="115000"/>
                        </a:lnSpc>
                        <a:spcBef>
                          <a:spcPts val="0"/>
                        </a:spcBef>
                        <a:spcAft>
                          <a:spcPts val="0"/>
                        </a:spcAft>
                        <a:tabLst/>
                      </a:pPr>
                      <a:r>
                        <a:rPr lang="en-US" sz="1100" b="1" u="none" kern="1200" dirty="0">
                          <a:solidFill>
                            <a:schemeClr val="accent6">
                              <a:lumMod val="50000"/>
                            </a:schemeClr>
                          </a:solidFill>
                          <a:latin typeface="+mn-lt"/>
                          <a:ea typeface="+mn-ea"/>
                          <a:cs typeface="+mn-cs"/>
                        </a:rPr>
                        <a:t>REVENUE</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tc>
                  <a:txBody>
                    <a:bodyPr/>
                    <a:lstStyle/>
                    <a:p>
                      <a:pPr marL="0" marR="0" indent="0" algn="r" defTabSz="914400" rtl="0" eaLnBrk="1" latinLnBrk="0" hangingPunct="1">
                        <a:lnSpc>
                          <a:spcPct val="115000"/>
                        </a:lnSpc>
                        <a:spcBef>
                          <a:spcPts val="0"/>
                        </a:spcBef>
                        <a:spcAft>
                          <a:spcPts val="0"/>
                        </a:spcAft>
                        <a:tabLst/>
                      </a:pPr>
                      <a:r>
                        <a:rPr lang="en-US" sz="1100" b="1" u="none" kern="1200" dirty="0">
                          <a:solidFill>
                            <a:schemeClr val="accent6">
                              <a:lumMod val="50000"/>
                            </a:schemeClr>
                          </a:solidFill>
                          <a:latin typeface="+mn-lt"/>
                          <a:ea typeface="+mn-ea"/>
                          <a:cs typeface="+mn-cs"/>
                        </a:rPr>
                        <a:t>EXPENSE</a:t>
                      </a:r>
                    </a:p>
                  </a:txBody>
                  <a:tcPr marL="68580" marR="68580" marT="0" marB="0" anchor="ct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1873927740"/>
                  </a:ext>
                </a:extLst>
              </a:tr>
              <a:tr h="0">
                <a:tc>
                  <a:txBody>
                    <a:bodyPr/>
                    <a:lstStyle/>
                    <a:p>
                      <a:pPr marL="0" lvl="1" algn="l" defTabSz="914400" rtl="0" eaLnBrk="1" latinLnBrk="0" hangingPunct="1"/>
                      <a:r>
                        <a:rPr lang="en-US" sz="1600" b="1" kern="1200" dirty="0">
                          <a:solidFill>
                            <a:schemeClr val="accent6">
                              <a:lumMod val="50000"/>
                            </a:schemeClr>
                          </a:solidFill>
                          <a:latin typeface="+mn-lt"/>
                          <a:ea typeface="+mn-ea"/>
                          <a:cs typeface="+mn-cs"/>
                        </a:rPr>
                        <a:t>G</a:t>
                      </a:r>
                      <a:r>
                        <a:rPr lang="en-US" sz="1400" b="1" kern="1200" dirty="0">
                          <a:solidFill>
                            <a:schemeClr val="accent6">
                              <a:lumMod val="50000"/>
                            </a:schemeClr>
                          </a:solidFill>
                          <a:latin typeface="+mn-lt"/>
                          <a:ea typeface="+mn-ea"/>
                          <a:cs typeface="+mn-cs"/>
                        </a:rPr>
                        <a:t>ENERAL </a:t>
                      </a:r>
                      <a:r>
                        <a:rPr lang="en-US" sz="1600" b="1" kern="1200" dirty="0">
                          <a:solidFill>
                            <a:schemeClr val="accent6">
                              <a:lumMod val="50000"/>
                            </a:schemeClr>
                          </a:solidFill>
                          <a:latin typeface="+mn-lt"/>
                          <a:ea typeface="+mn-ea"/>
                          <a:cs typeface="+mn-cs"/>
                        </a:rPr>
                        <a:t>	</a:t>
                      </a:r>
                    </a:p>
                  </a:txBody>
                  <a:tcPr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r">
                        <a:lnSpc>
                          <a:spcPct val="115000"/>
                        </a:lnSpc>
                        <a:spcBef>
                          <a:spcPts val="0"/>
                        </a:spcBef>
                        <a:spcAft>
                          <a:spcPts val="0"/>
                        </a:spcAft>
                      </a:pPr>
                      <a:r>
                        <a:rPr lang="en-US" sz="1400" kern="1200" dirty="0">
                          <a:solidFill>
                            <a:schemeClr val="accent6">
                              <a:lumMod val="50000"/>
                            </a:schemeClr>
                          </a:solidFill>
                          <a:latin typeface="+mn-lt"/>
                          <a:ea typeface="+mn-ea"/>
                          <a:cs typeface="+mn-cs"/>
                        </a:rPr>
                        <a:t>$2,185,733</a:t>
                      </a: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r" defTabSz="914400" rtl="0" eaLnBrk="1" latinLnBrk="0" hangingPunct="1">
                        <a:lnSpc>
                          <a:spcPct val="115000"/>
                        </a:lnSpc>
                        <a:spcBef>
                          <a:spcPts val="0"/>
                        </a:spcBef>
                        <a:spcAft>
                          <a:spcPts val="0"/>
                        </a:spcAft>
                      </a:pPr>
                      <a:r>
                        <a:rPr lang="en-US" sz="1100" b="0" u="none" kern="1200" dirty="0">
                          <a:solidFill>
                            <a:schemeClr val="accent6">
                              <a:lumMod val="50000"/>
                            </a:schemeClr>
                          </a:solidFill>
                          <a:latin typeface="+mn-lt"/>
                          <a:ea typeface="+mn-ea"/>
                          <a:cs typeface="+mn-cs"/>
                        </a:rPr>
                        <a:t>95%</a:t>
                      </a: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r">
                        <a:lnSpc>
                          <a:spcPct val="115000"/>
                        </a:lnSpc>
                        <a:spcBef>
                          <a:spcPts val="0"/>
                        </a:spcBef>
                        <a:spcAft>
                          <a:spcPts val="0"/>
                        </a:spcAft>
                      </a:pPr>
                      <a:r>
                        <a:rPr lang="en-US" sz="1100" b="0" kern="1200" dirty="0">
                          <a:solidFill>
                            <a:schemeClr val="accent6">
                              <a:lumMod val="50000"/>
                            </a:schemeClr>
                          </a:solidFill>
                          <a:latin typeface="+mn-lt"/>
                          <a:ea typeface="+mn-ea"/>
                          <a:cs typeface="+mn-cs"/>
                        </a:rPr>
                        <a:t>101%</a:t>
                      </a: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r">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r">
                        <a:lnSpc>
                          <a:spcPct val="115000"/>
                        </a:lnSpc>
                        <a:spcBef>
                          <a:spcPts val="0"/>
                        </a:spcBef>
                        <a:spcAft>
                          <a:spcPts val="0"/>
                        </a:spcAft>
                      </a:pPr>
                      <a:r>
                        <a:rPr lang="en-US" sz="1400" kern="1200" dirty="0">
                          <a:solidFill>
                            <a:schemeClr val="accent6">
                              <a:lumMod val="50000"/>
                            </a:schemeClr>
                          </a:solidFill>
                          <a:latin typeface="+mn-lt"/>
                          <a:ea typeface="+mn-ea"/>
                          <a:cs typeface="+mn-cs"/>
                        </a:rPr>
                        <a:t>$2,279,252</a:t>
                      </a: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indent="0" algn="r" defTabSz="914400" rtl="0" eaLnBrk="1" latinLnBrk="0" hangingPunct="1">
                        <a:lnSpc>
                          <a:spcPct val="115000"/>
                        </a:lnSpc>
                        <a:spcBef>
                          <a:spcPts val="0"/>
                        </a:spcBef>
                        <a:spcAft>
                          <a:spcPts val="0"/>
                        </a:spcAft>
                        <a:tabLst/>
                      </a:pPr>
                      <a:r>
                        <a:rPr lang="en-US" sz="1100" b="0" u="none" kern="1200" dirty="0">
                          <a:solidFill>
                            <a:schemeClr val="accent6">
                              <a:lumMod val="50000"/>
                            </a:schemeClr>
                          </a:solidFill>
                          <a:latin typeface="+mn-lt"/>
                          <a:ea typeface="+mn-ea"/>
                          <a:cs typeface="+mn-cs"/>
                        </a:rPr>
                        <a:t>110%</a:t>
                      </a: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indent="0" algn="r" defTabSz="914400" rtl="0" eaLnBrk="1" latinLnBrk="0" hangingPunct="1">
                        <a:lnSpc>
                          <a:spcPct val="115000"/>
                        </a:lnSpc>
                        <a:spcBef>
                          <a:spcPts val="0"/>
                        </a:spcBef>
                        <a:spcAft>
                          <a:spcPts val="0"/>
                        </a:spcAft>
                        <a:tabLst/>
                      </a:pPr>
                      <a:r>
                        <a:rPr lang="en-US" sz="1100" b="0" u="none" kern="1200" dirty="0">
                          <a:solidFill>
                            <a:schemeClr val="accent6">
                              <a:lumMod val="50000"/>
                            </a:schemeClr>
                          </a:solidFill>
                          <a:latin typeface="+mn-lt"/>
                          <a:ea typeface="+mn-ea"/>
                          <a:cs typeface="+mn-cs"/>
                        </a:rPr>
                        <a:t>104%</a:t>
                      </a: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70AD47">
                            <a:lumMod val="50000"/>
                          </a:srgbClr>
                        </a:solidFill>
                        <a:effectLst/>
                        <a:uLnTx/>
                        <a:uFillTx/>
                        <a:latin typeface="Calibri" panose="020F0502020204030204"/>
                        <a:ea typeface="+mn-ea"/>
                        <a:cs typeface="+mn-cs"/>
                      </a:endParaRP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algn="r">
                        <a:lnSpc>
                          <a:spcPct val="115000"/>
                        </a:lnSpc>
                        <a:spcBef>
                          <a:spcPts val="0"/>
                        </a:spcBef>
                        <a:spcAft>
                          <a:spcPts val="0"/>
                        </a:spcAft>
                      </a:pPr>
                      <a:r>
                        <a:rPr lang="en-US" sz="1400" kern="1200" dirty="0">
                          <a:solidFill>
                            <a:schemeClr val="accent6">
                              <a:lumMod val="50000"/>
                            </a:schemeClr>
                          </a:solidFill>
                          <a:latin typeface="+mn-lt"/>
                          <a:ea typeface="+mn-ea"/>
                          <a:cs typeface="+mn-cs"/>
                        </a:rPr>
                        <a:t>$1,699,198</a:t>
                      </a: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100" b="0" u="none" kern="1200" noProof="0" dirty="0">
                          <a:solidFill>
                            <a:schemeClr val="accent6">
                              <a:lumMod val="50000"/>
                            </a:schemeClr>
                          </a:solidFill>
                          <a:latin typeface="+mn-lt"/>
                          <a:ea typeface="+mn-ea"/>
                          <a:cs typeface="+mn-cs"/>
                        </a:rPr>
                        <a:t>103%</a:t>
                      </a:r>
                    </a:p>
                  </a:txBody>
                  <a:tcPr marL="68580" marR="68580" marT="0" marB="0" anchor="ctr">
                    <a:lnT w="12700" cap="flat" cmpd="sng" algn="ctr">
                      <a:solidFill>
                        <a:schemeClr val="accent4">
                          <a:lumMod val="75000"/>
                        </a:schemeClr>
                      </a:solidFill>
                      <a:prstDash val="solid"/>
                      <a:round/>
                      <a:headEnd type="none" w="med" len="med"/>
                      <a:tailEnd type="none" w="med" len="med"/>
                    </a:lnT>
                    <a:noFill/>
                  </a:tcP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100" b="0" u="none" kern="1200" noProof="0" dirty="0">
                          <a:solidFill>
                            <a:schemeClr val="accent6">
                              <a:lumMod val="50000"/>
                            </a:schemeClr>
                          </a:solidFill>
                          <a:latin typeface="+mn-lt"/>
                          <a:ea typeface="+mn-ea"/>
                          <a:cs typeface="+mn-cs"/>
                        </a:rPr>
                        <a:t>98%</a:t>
                      </a:r>
                    </a:p>
                  </a:txBody>
                  <a:tcPr marL="68580" marR="68580" marT="0" marB="0" anchor="ctr">
                    <a:lnT w="12700" cap="flat" cmpd="sng" algn="ctr">
                      <a:solidFill>
                        <a:schemeClr val="accent4">
                          <a:lumMod val="75000"/>
                        </a:schemeClr>
                      </a:solidFill>
                      <a:prstDash val="solid"/>
                      <a:round/>
                      <a:headEnd type="none" w="med" len="med"/>
                      <a:tailEnd type="none" w="med" len="med"/>
                    </a:lnT>
                    <a:noFill/>
                  </a:tcPr>
                </a:tc>
                <a:extLst>
                  <a:ext uri="{0D108BD9-81ED-4DB2-BD59-A6C34878D82A}">
                    <a16:rowId xmlns:a16="http://schemas.microsoft.com/office/drawing/2014/main" val="2277291151"/>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chemeClr val="accent6">
                              <a:lumMod val="50000"/>
                            </a:schemeClr>
                          </a:solidFill>
                        </a:rPr>
                        <a:t>T</a:t>
                      </a:r>
                      <a:r>
                        <a:rPr lang="en-US" sz="1400" b="1" dirty="0">
                          <a:solidFill>
                            <a:schemeClr val="accent6">
                              <a:lumMod val="50000"/>
                            </a:schemeClr>
                          </a:solidFill>
                        </a:rPr>
                        <a:t>RANSPORTATION</a:t>
                      </a:r>
                      <a:r>
                        <a:rPr lang="en-US" sz="1600" b="1" dirty="0">
                          <a:solidFill>
                            <a:schemeClr val="accent6">
                              <a:lumMod val="50000"/>
                            </a:schemeClr>
                          </a:solidFill>
                        </a:rPr>
                        <a:t> (G</a:t>
                      </a:r>
                      <a:r>
                        <a:rPr lang="en-US" sz="1400" b="1" dirty="0">
                          <a:solidFill>
                            <a:schemeClr val="accent6">
                              <a:lumMod val="50000"/>
                            </a:schemeClr>
                          </a:solidFill>
                        </a:rPr>
                        <a:t>AS </a:t>
                      </a:r>
                      <a:r>
                        <a:rPr lang="en-US" sz="1600" b="1" dirty="0">
                          <a:solidFill>
                            <a:schemeClr val="accent6">
                              <a:lumMod val="50000"/>
                            </a:schemeClr>
                          </a:solidFill>
                        </a:rPr>
                        <a:t>T</a:t>
                      </a:r>
                      <a:r>
                        <a:rPr lang="en-US" sz="1400" b="1" dirty="0">
                          <a:solidFill>
                            <a:schemeClr val="accent6">
                              <a:lumMod val="50000"/>
                            </a:schemeClr>
                          </a:solidFill>
                        </a:rPr>
                        <a:t>AXES</a:t>
                      </a:r>
                      <a:r>
                        <a:rPr lang="en-US" sz="1600" b="1" dirty="0">
                          <a:solidFill>
                            <a:schemeClr val="accent6">
                              <a:lumMod val="50000"/>
                            </a:schemeClr>
                          </a:solidFill>
                        </a:rPr>
                        <a:t>)  *</a:t>
                      </a:r>
                    </a:p>
                  </a:txBody>
                  <a:tcPr anchor="ctr">
                    <a:noFill/>
                  </a:tcPr>
                </a:tc>
                <a:tc>
                  <a:txBody>
                    <a:bodyPr/>
                    <a:lstStyle/>
                    <a:p>
                      <a:pPr marL="0" marR="0" algn="r">
                        <a:lnSpc>
                          <a:spcPct val="115000"/>
                        </a:lnSpc>
                        <a:spcBef>
                          <a:spcPts val="0"/>
                        </a:spcBef>
                        <a:spcAft>
                          <a:spcPts val="0"/>
                        </a:spcAft>
                      </a:pPr>
                      <a:r>
                        <a:rPr lang="en-US" sz="1400" kern="1200" dirty="0">
                          <a:solidFill>
                            <a:schemeClr val="accent6">
                              <a:lumMod val="50000"/>
                            </a:schemeClr>
                          </a:solidFill>
                          <a:latin typeface="+mn-lt"/>
                          <a:ea typeface="+mn-ea"/>
                          <a:cs typeface="+mn-cs"/>
                        </a:rPr>
                        <a:t>410,000</a:t>
                      </a:r>
                    </a:p>
                  </a:txBody>
                  <a:tcPr marL="68580" marR="68580" marT="0" marB="0" anchor="ctr">
                    <a:noFill/>
                  </a:tcPr>
                </a:tc>
                <a:tc>
                  <a:txBody>
                    <a:bodyPr/>
                    <a:lstStyle/>
                    <a:p>
                      <a:pPr marL="0" marR="0" algn="r" defTabSz="914400" rtl="0" eaLnBrk="1" latinLnBrk="0" hangingPunct="1">
                        <a:lnSpc>
                          <a:spcPct val="115000"/>
                        </a:lnSpc>
                        <a:spcBef>
                          <a:spcPts val="0"/>
                        </a:spcBef>
                        <a:spcAft>
                          <a:spcPts val="0"/>
                        </a:spcAft>
                      </a:pPr>
                      <a:r>
                        <a:rPr lang="en-US" sz="1100" b="0" u="none" kern="1200" dirty="0">
                          <a:solidFill>
                            <a:schemeClr val="accent6">
                              <a:lumMod val="50000"/>
                            </a:schemeClr>
                          </a:solidFill>
                          <a:latin typeface="+mn-lt"/>
                          <a:ea typeface="+mn-ea"/>
                          <a:cs typeface="+mn-cs"/>
                        </a:rPr>
                        <a:t>77%</a:t>
                      </a:r>
                    </a:p>
                  </a:txBody>
                  <a:tcPr marL="68580" marR="68580" marT="0" marB="0" anchor="ctr">
                    <a:noFill/>
                  </a:tcPr>
                </a:tc>
                <a:tc>
                  <a:txBody>
                    <a:bodyPr/>
                    <a:lstStyle/>
                    <a:p>
                      <a:pPr marL="0" marR="0" algn="r">
                        <a:lnSpc>
                          <a:spcPct val="115000"/>
                        </a:lnSpc>
                        <a:spcBef>
                          <a:spcPts val="0"/>
                        </a:spcBef>
                        <a:spcAft>
                          <a:spcPts val="0"/>
                        </a:spcAft>
                      </a:pPr>
                      <a:r>
                        <a:rPr lang="en-US" sz="1100" b="0" kern="1200" dirty="0">
                          <a:solidFill>
                            <a:schemeClr val="accent6">
                              <a:lumMod val="50000"/>
                            </a:schemeClr>
                          </a:solidFill>
                          <a:latin typeface="+mn-lt"/>
                          <a:ea typeface="+mn-ea"/>
                          <a:cs typeface="+mn-cs"/>
                        </a:rPr>
                        <a:t>98%</a:t>
                      </a:r>
                    </a:p>
                  </a:txBody>
                  <a:tcPr marL="68580" marR="68580" marT="0" marB="0" anchor="ctr">
                    <a:noFill/>
                  </a:tcPr>
                </a:tc>
                <a:tc>
                  <a:txBody>
                    <a:bodyPr/>
                    <a:lstStyle/>
                    <a:p>
                      <a:pPr marL="0" marR="0" algn="r">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algn="r">
                        <a:lnSpc>
                          <a:spcPct val="115000"/>
                        </a:lnSpc>
                        <a:spcBef>
                          <a:spcPts val="0"/>
                        </a:spcBef>
                        <a:spcAft>
                          <a:spcPts val="0"/>
                        </a:spcAft>
                      </a:pPr>
                      <a:r>
                        <a:rPr lang="en-US" sz="1400" kern="1200" dirty="0">
                          <a:solidFill>
                            <a:schemeClr val="accent6">
                              <a:lumMod val="50000"/>
                            </a:schemeClr>
                          </a:solidFill>
                          <a:latin typeface="+mn-lt"/>
                          <a:ea typeface="+mn-ea"/>
                          <a:cs typeface="+mn-cs"/>
                        </a:rPr>
                        <a:t>4,413,662</a:t>
                      </a:r>
                    </a:p>
                  </a:txBody>
                  <a:tcPr marL="68580" marR="68580" marT="0" marB="0" anchor="ctr">
                    <a:noFill/>
                  </a:tcPr>
                </a:tc>
                <a:tc>
                  <a:txBody>
                    <a:bodyPr/>
                    <a:lstStyle/>
                    <a:p>
                      <a:pPr marL="0" marR="0" indent="0" algn="r" defTabSz="914400" rtl="0" eaLnBrk="1" latinLnBrk="0" hangingPunct="1">
                        <a:lnSpc>
                          <a:spcPct val="115000"/>
                        </a:lnSpc>
                        <a:spcBef>
                          <a:spcPts val="0"/>
                        </a:spcBef>
                        <a:spcAft>
                          <a:spcPts val="0"/>
                        </a:spcAft>
                        <a:tabLst/>
                      </a:pPr>
                      <a:r>
                        <a:rPr lang="en-US" sz="1100" b="0" u="none" kern="1200" dirty="0">
                          <a:solidFill>
                            <a:schemeClr val="accent6">
                              <a:lumMod val="50000"/>
                            </a:schemeClr>
                          </a:solidFill>
                          <a:latin typeface="+mn-lt"/>
                          <a:ea typeface="+mn-ea"/>
                          <a:cs typeface="+mn-cs"/>
                        </a:rPr>
                        <a:t>97%</a:t>
                      </a:r>
                    </a:p>
                  </a:txBody>
                  <a:tcPr marL="68580" marR="68580" marT="0" marB="0" anchor="ctr">
                    <a:noFill/>
                  </a:tcPr>
                </a:tc>
                <a:tc>
                  <a:txBody>
                    <a:bodyPr/>
                    <a:lstStyle/>
                    <a:p>
                      <a:pPr marL="0" marR="0" indent="0" algn="r" defTabSz="914400" rtl="0" eaLnBrk="1" latinLnBrk="0" hangingPunct="1">
                        <a:lnSpc>
                          <a:spcPct val="115000"/>
                        </a:lnSpc>
                        <a:spcBef>
                          <a:spcPts val="0"/>
                        </a:spcBef>
                        <a:spcAft>
                          <a:spcPts val="0"/>
                        </a:spcAft>
                        <a:tabLst/>
                      </a:pPr>
                      <a:r>
                        <a:rPr lang="en-US" sz="1100" b="0" u="none" kern="1200" dirty="0">
                          <a:solidFill>
                            <a:schemeClr val="accent6">
                              <a:lumMod val="50000"/>
                            </a:schemeClr>
                          </a:solidFill>
                          <a:latin typeface="+mn-lt"/>
                          <a:ea typeface="+mn-ea"/>
                          <a:cs typeface="+mn-cs"/>
                        </a:rPr>
                        <a:t>97%</a:t>
                      </a:r>
                    </a:p>
                  </a:txBody>
                  <a:tcPr marL="68580" marR="68580" marT="0" marB="0" anchor="ctr">
                    <a:noFill/>
                  </a:tcPr>
                </a:tc>
                <a:tc>
                  <a:txBody>
                    <a:bodyPr/>
                    <a:lstStyle/>
                    <a:p>
                      <a:pPr marL="0" marR="0" algn="r">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algn="r">
                        <a:lnSpc>
                          <a:spcPct val="115000"/>
                        </a:lnSpc>
                        <a:spcBef>
                          <a:spcPts val="0"/>
                        </a:spcBef>
                        <a:spcAft>
                          <a:spcPts val="0"/>
                        </a:spcAft>
                      </a:pPr>
                      <a:r>
                        <a:rPr lang="en-US" sz="1400" kern="1200" dirty="0">
                          <a:solidFill>
                            <a:schemeClr val="accent6">
                              <a:lumMod val="50000"/>
                            </a:schemeClr>
                          </a:solidFill>
                          <a:latin typeface="+mn-lt"/>
                          <a:ea typeface="+mn-ea"/>
                          <a:cs typeface="+mn-cs"/>
                        </a:rPr>
                        <a:t>6,404,640</a:t>
                      </a:r>
                    </a:p>
                  </a:txBody>
                  <a:tcPr marL="68580" marR="68580" marT="0" marB="0" anchor="ctr">
                    <a:noFill/>
                  </a:tcPr>
                </a:tc>
                <a:tc>
                  <a:txBody>
                    <a:bodyPr/>
                    <a:lstStyle/>
                    <a:p>
                      <a:pPr marL="0" marR="0" indent="0" algn="r" defTabSz="914400" rtl="0" eaLnBrk="1" latinLnBrk="0" hangingPunct="1">
                        <a:lnSpc>
                          <a:spcPct val="115000"/>
                        </a:lnSpc>
                        <a:spcBef>
                          <a:spcPts val="0"/>
                        </a:spcBef>
                        <a:spcAft>
                          <a:spcPts val="0"/>
                        </a:spcAft>
                        <a:tabLst/>
                      </a:pPr>
                      <a:r>
                        <a:rPr lang="en-US" sz="1100" b="0" u="none" kern="1200" dirty="0">
                          <a:solidFill>
                            <a:schemeClr val="accent6">
                              <a:lumMod val="50000"/>
                            </a:schemeClr>
                          </a:solidFill>
                          <a:latin typeface="+mn-lt"/>
                          <a:ea typeface="+mn-ea"/>
                          <a:cs typeface="+mn-cs"/>
                        </a:rPr>
                        <a:t>98%</a:t>
                      </a:r>
                    </a:p>
                  </a:txBody>
                  <a:tcPr marL="68580" marR="68580" marT="0" marB="0" anchor="ctr">
                    <a:noFill/>
                  </a:tcPr>
                </a:tc>
                <a:tc>
                  <a:txBody>
                    <a:bodyPr/>
                    <a:lstStyle/>
                    <a:p>
                      <a:pPr marL="0" marR="0" indent="0" algn="r" defTabSz="914400" rtl="0" eaLnBrk="1" latinLnBrk="0" hangingPunct="1">
                        <a:lnSpc>
                          <a:spcPct val="115000"/>
                        </a:lnSpc>
                        <a:spcBef>
                          <a:spcPts val="0"/>
                        </a:spcBef>
                        <a:spcAft>
                          <a:spcPts val="0"/>
                        </a:spcAft>
                        <a:tabLst/>
                      </a:pPr>
                      <a:r>
                        <a:rPr lang="en-US" sz="1100" b="0" u="none" kern="1200" dirty="0">
                          <a:solidFill>
                            <a:schemeClr val="accent6">
                              <a:lumMod val="50000"/>
                            </a:schemeClr>
                          </a:solidFill>
                          <a:latin typeface="+mn-lt"/>
                          <a:ea typeface="+mn-ea"/>
                          <a:cs typeface="+mn-cs"/>
                        </a:rPr>
                        <a:t>88%</a:t>
                      </a:r>
                    </a:p>
                  </a:txBody>
                  <a:tcPr marL="68580" marR="68580" marT="0" marB="0" anchor="ctr">
                    <a:noFill/>
                  </a:tcPr>
                </a:tc>
                <a:extLst>
                  <a:ext uri="{0D108BD9-81ED-4DB2-BD59-A6C34878D82A}">
                    <a16:rowId xmlns:a16="http://schemas.microsoft.com/office/drawing/2014/main" val="1756606355"/>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chemeClr val="accent6">
                              <a:lumMod val="50000"/>
                            </a:schemeClr>
                          </a:solidFill>
                        </a:rPr>
                        <a:t>L</a:t>
                      </a:r>
                      <a:r>
                        <a:rPr lang="en-US" sz="1400" b="1" dirty="0">
                          <a:solidFill>
                            <a:schemeClr val="accent6">
                              <a:lumMod val="50000"/>
                            </a:schemeClr>
                          </a:solidFill>
                        </a:rPr>
                        <a:t>OCAL </a:t>
                      </a:r>
                      <a:r>
                        <a:rPr lang="en-US" sz="1600" b="1" dirty="0">
                          <a:solidFill>
                            <a:schemeClr val="accent6">
                              <a:lumMod val="50000"/>
                            </a:schemeClr>
                          </a:solidFill>
                        </a:rPr>
                        <a:t>O</a:t>
                      </a:r>
                      <a:r>
                        <a:rPr lang="en-US" sz="1400" b="1" dirty="0">
                          <a:solidFill>
                            <a:schemeClr val="accent6">
                              <a:lumMod val="50000"/>
                            </a:schemeClr>
                          </a:solidFill>
                        </a:rPr>
                        <a:t>PTION</a:t>
                      </a:r>
                      <a:r>
                        <a:rPr lang="en-US" sz="1600" b="1" dirty="0">
                          <a:solidFill>
                            <a:schemeClr val="accent6">
                              <a:lumMod val="50000"/>
                            </a:schemeClr>
                          </a:solidFill>
                        </a:rPr>
                        <a:t> S</a:t>
                      </a:r>
                      <a:r>
                        <a:rPr lang="en-US" sz="1400" b="1" dirty="0">
                          <a:solidFill>
                            <a:schemeClr val="accent6">
                              <a:lumMod val="50000"/>
                            </a:schemeClr>
                          </a:solidFill>
                        </a:rPr>
                        <a:t>URTAX</a:t>
                      </a:r>
                      <a:r>
                        <a:rPr lang="en-US" sz="1600" b="1" dirty="0">
                          <a:solidFill>
                            <a:schemeClr val="accent6">
                              <a:lumMod val="50000"/>
                            </a:schemeClr>
                          </a:solidFill>
                        </a:rPr>
                        <a:t> (L</a:t>
                      </a:r>
                      <a:r>
                        <a:rPr lang="en-US" sz="1400" b="1" dirty="0">
                          <a:solidFill>
                            <a:schemeClr val="accent6">
                              <a:lumMod val="50000"/>
                            </a:schemeClr>
                          </a:solidFill>
                        </a:rPr>
                        <a:t>OST</a:t>
                      </a:r>
                      <a:r>
                        <a:rPr lang="en-US" sz="1600" b="1" dirty="0">
                          <a:solidFill>
                            <a:schemeClr val="accent6">
                              <a:lumMod val="50000"/>
                            </a:schemeClr>
                          </a:solidFill>
                        </a:rPr>
                        <a:t>) </a:t>
                      </a:r>
                    </a:p>
                  </a:txBody>
                  <a:tcPr anchor="ctr">
                    <a:noFill/>
                  </a:tcPr>
                </a:tc>
                <a:tc>
                  <a:txBody>
                    <a:bodyPr/>
                    <a:lstStyle/>
                    <a:p>
                      <a:pPr marL="0" marR="0" algn="r">
                        <a:lnSpc>
                          <a:spcPct val="115000"/>
                        </a:lnSpc>
                        <a:spcBef>
                          <a:spcPts val="0"/>
                        </a:spcBef>
                        <a:spcAft>
                          <a:spcPts val="0"/>
                        </a:spcAft>
                      </a:pPr>
                      <a:r>
                        <a:rPr lang="en-US" sz="1400" kern="1200" dirty="0">
                          <a:solidFill>
                            <a:schemeClr val="accent6">
                              <a:lumMod val="50000"/>
                            </a:schemeClr>
                          </a:solidFill>
                          <a:latin typeface="+mn-lt"/>
                          <a:ea typeface="+mn-ea"/>
                          <a:cs typeface="+mn-cs"/>
                        </a:rPr>
                        <a:t>260,000</a:t>
                      </a:r>
                    </a:p>
                  </a:txBody>
                  <a:tcPr marL="68580" marR="68580" marT="0" marB="0" anchor="ctr">
                    <a:noFill/>
                  </a:tcPr>
                </a:tc>
                <a:tc>
                  <a:txBody>
                    <a:bodyPr/>
                    <a:lstStyle/>
                    <a:p>
                      <a:pPr marL="0" marR="0" algn="r" defTabSz="914400" rtl="0" eaLnBrk="1" latinLnBrk="0" hangingPunct="1">
                        <a:lnSpc>
                          <a:spcPct val="115000"/>
                        </a:lnSpc>
                        <a:spcBef>
                          <a:spcPts val="0"/>
                        </a:spcBef>
                        <a:spcAft>
                          <a:spcPts val="0"/>
                        </a:spcAft>
                      </a:pPr>
                      <a:r>
                        <a:rPr lang="en-US" sz="1100" b="0" u="none" kern="1200" dirty="0">
                          <a:solidFill>
                            <a:schemeClr val="accent6">
                              <a:lumMod val="50000"/>
                            </a:schemeClr>
                          </a:solidFill>
                          <a:latin typeface="+mn-lt"/>
                          <a:ea typeface="+mn-ea"/>
                          <a:cs typeface="+mn-cs"/>
                        </a:rPr>
                        <a:t>77%</a:t>
                      </a:r>
                    </a:p>
                  </a:txBody>
                  <a:tcPr marL="68580" marR="68580" marT="0" marB="0" anchor="ctr">
                    <a:noFill/>
                  </a:tcPr>
                </a:tc>
                <a:tc>
                  <a:txBody>
                    <a:bodyPr/>
                    <a:lstStyle/>
                    <a:p>
                      <a:pPr marL="0" marR="0" algn="r">
                        <a:lnSpc>
                          <a:spcPct val="115000"/>
                        </a:lnSpc>
                        <a:spcBef>
                          <a:spcPts val="0"/>
                        </a:spcBef>
                        <a:spcAft>
                          <a:spcPts val="0"/>
                        </a:spcAft>
                      </a:pPr>
                      <a:r>
                        <a:rPr lang="en-US" sz="1100" b="0" kern="1200" dirty="0">
                          <a:solidFill>
                            <a:schemeClr val="accent6">
                              <a:lumMod val="50000"/>
                            </a:schemeClr>
                          </a:solidFill>
                          <a:latin typeface="+mn-lt"/>
                          <a:ea typeface="+mn-ea"/>
                          <a:cs typeface="+mn-cs"/>
                        </a:rPr>
                        <a:t>-%</a:t>
                      </a:r>
                    </a:p>
                  </a:txBody>
                  <a:tcPr marL="68580" marR="68580" marT="0" marB="0" anchor="ctr">
                    <a:noFill/>
                  </a:tcPr>
                </a:tc>
                <a:tc>
                  <a:txBody>
                    <a:bodyPr/>
                    <a:lstStyle/>
                    <a:p>
                      <a:pPr marL="0" marR="0" algn="r">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algn="r">
                        <a:lnSpc>
                          <a:spcPct val="115000"/>
                        </a:lnSpc>
                        <a:spcBef>
                          <a:spcPts val="0"/>
                        </a:spcBef>
                        <a:spcAft>
                          <a:spcPts val="0"/>
                        </a:spcAft>
                      </a:pPr>
                      <a:r>
                        <a:rPr lang="en-US" sz="1400" kern="1200" dirty="0">
                          <a:solidFill>
                            <a:schemeClr val="accent6">
                              <a:lumMod val="50000"/>
                            </a:schemeClr>
                          </a:solidFill>
                          <a:latin typeface="+mn-lt"/>
                          <a:ea typeface="+mn-ea"/>
                          <a:cs typeface="+mn-cs"/>
                        </a:rPr>
                        <a:t>255,718</a:t>
                      </a:r>
                    </a:p>
                  </a:txBody>
                  <a:tcPr marL="68580" marR="68580" marT="0" marB="0" anchor="ctr">
                    <a:noFill/>
                  </a:tcPr>
                </a:tc>
                <a:tc>
                  <a:txBody>
                    <a:bodyPr/>
                    <a:lstStyle/>
                    <a:p>
                      <a:pPr marL="0" marR="0" indent="0" algn="r" defTabSz="914400" rtl="0" eaLnBrk="1" latinLnBrk="0" hangingPunct="1">
                        <a:lnSpc>
                          <a:spcPct val="115000"/>
                        </a:lnSpc>
                        <a:spcBef>
                          <a:spcPts val="0"/>
                        </a:spcBef>
                        <a:spcAft>
                          <a:spcPts val="0"/>
                        </a:spcAft>
                        <a:tabLst/>
                      </a:pPr>
                      <a:r>
                        <a:rPr lang="en-US" sz="1100" b="0" u="none" kern="1200" dirty="0">
                          <a:solidFill>
                            <a:schemeClr val="accent6">
                              <a:lumMod val="50000"/>
                            </a:schemeClr>
                          </a:solidFill>
                          <a:latin typeface="+mn-lt"/>
                          <a:ea typeface="+mn-ea"/>
                          <a:cs typeface="+mn-cs"/>
                        </a:rPr>
                        <a:t>98%</a:t>
                      </a:r>
                    </a:p>
                  </a:txBody>
                  <a:tcPr marL="68580" marR="68580" marT="0" marB="0" anchor="ctr">
                    <a:noFill/>
                  </a:tcPr>
                </a:tc>
                <a:tc>
                  <a:txBody>
                    <a:bodyPr/>
                    <a:lstStyle/>
                    <a:p>
                      <a:pPr marL="0" marR="0" indent="0" algn="r" defTabSz="914400" rtl="0" eaLnBrk="1" latinLnBrk="0" hangingPunct="1">
                        <a:lnSpc>
                          <a:spcPct val="115000"/>
                        </a:lnSpc>
                        <a:spcBef>
                          <a:spcPts val="0"/>
                        </a:spcBef>
                        <a:spcAft>
                          <a:spcPts val="0"/>
                        </a:spcAft>
                        <a:tabLst/>
                      </a:pPr>
                      <a:r>
                        <a:rPr lang="en-US" sz="1100" b="0" u="none" kern="1200" dirty="0">
                          <a:solidFill>
                            <a:schemeClr val="accent6">
                              <a:lumMod val="50000"/>
                            </a:schemeClr>
                          </a:solidFill>
                          <a:latin typeface="+mn-lt"/>
                          <a:ea typeface="+mn-ea"/>
                          <a:cs typeface="+mn-cs"/>
                        </a:rPr>
                        <a:t>-%</a:t>
                      </a:r>
                    </a:p>
                  </a:txBody>
                  <a:tcPr marL="68580" marR="68580" marT="0" marB="0" anchor="ctr">
                    <a:noFill/>
                  </a:tcPr>
                </a:tc>
                <a:tc>
                  <a:txBody>
                    <a:bodyPr/>
                    <a:lstStyle/>
                    <a:p>
                      <a:pPr marL="0" marR="0" algn="r">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algn="r">
                        <a:lnSpc>
                          <a:spcPct val="115000"/>
                        </a:lnSpc>
                        <a:spcBef>
                          <a:spcPts val="0"/>
                        </a:spcBef>
                        <a:spcAft>
                          <a:spcPts val="0"/>
                        </a:spcAft>
                      </a:pPr>
                      <a:r>
                        <a:rPr lang="en-US" sz="1400" kern="1200" dirty="0">
                          <a:solidFill>
                            <a:schemeClr val="accent6">
                              <a:lumMod val="50000"/>
                            </a:schemeClr>
                          </a:solidFill>
                          <a:latin typeface="+mn-lt"/>
                          <a:ea typeface="+mn-ea"/>
                          <a:cs typeface="+mn-cs"/>
                        </a:rPr>
                        <a:t>213,748</a:t>
                      </a:r>
                    </a:p>
                  </a:txBody>
                  <a:tcPr marL="68580" marR="68580" marT="0" marB="0" anchor="ctr">
                    <a:noFill/>
                  </a:tcPr>
                </a:tc>
                <a:tc>
                  <a:txBody>
                    <a:bodyPr/>
                    <a:lstStyle/>
                    <a:p>
                      <a:pPr marL="0" marR="0" indent="0" algn="r" defTabSz="914400" rtl="0" eaLnBrk="1" latinLnBrk="0" hangingPunct="1">
                        <a:lnSpc>
                          <a:spcPct val="115000"/>
                        </a:lnSpc>
                        <a:spcBef>
                          <a:spcPts val="0"/>
                        </a:spcBef>
                        <a:spcAft>
                          <a:spcPts val="0"/>
                        </a:spcAft>
                        <a:tabLst/>
                      </a:pPr>
                      <a:r>
                        <a:rPr lang="en-US" sz="1100" b="0" u="none" kern="1200" dirty="0">
                          <a:solidFill>
                            <a:schemeClr val="accent6">
                              <a:lumMod val="50000"/>
                            </a:schemeClr>
                          </a:solidFill>
                          <a:latin typeface="+mn-lt"/>
                          <a:ea typeface="+mn-ea"/>
                          <a:cs typeface="+mn-cs"/>
                        </a:rPr>
                        <a:t>109%</a:t>
                      </a:r>
                    </a:p>
                  </a:txBody>
                  <a:tcPr marL="68580" marR="68580" marT="0" marB="0" anchor="ctr">
                    <a:noFill/>
                  </a:tcPr>
                </a:tc>
                <a:tc>
                  <a:txBody>
                    <a:bodyPr/>
                    <a:lstStyle/>
                    <a:p>
                      <a:pPr marL="0" marR="0" indent="0" algn="r" defTabSz="914400" rtl="0" eaLnBrk="1" latinLnBrk="0" hangingPunct="1">
                        <a:lnSpc>
                          <a:spcPct val="115000"/>
                        </a:lnSpc>
                        <a:spcBef>
                          <a:spcPts val="0"/>
                        </a:spcBef>
                        <a:spcAft>
                          <a:spcPts val="0"/>
                        </a:spcAft>
                        <a:tabLst/>
                      </a:pPr>
                      <a:r>
                        <a:rPr lang="en-US" sz="1100" b="0" u="none" kern="1200" dirty="0">
                          <a:solidFill>
                            <a:schemeClr val="accent6">
                              <a:lumMod val="50000"/>
                            </a:schemeClr>
                          </a:solidFill>
                          <a:latin typeface="+mn-lt"/>
                          <a:ea typeface="+mn-ea"/>
                          <a:cs typeface="+mn-cs"/>
                        </a:rPr>
                        <a:t>-%</a:t>
                      </a:r>
                    </a:p>
                  </a:txBody>
                  <a:tcPr marL="68580" marR="68580" marT="0" marB="0" anchor="ctr">
                    <a:noFill/>
                  </a:tcPr>
                </a:tc>
                <a:extLst>
                  <a:ext uri="{0D108BD9-81ED-4DB2-BD59-A6C34878D82A}">
                    <a16:rowId xmlns:a16="http://schemas.microsoft.com/office/drawing/2014/main" val="3602733398"/>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chemeClr val="accent6">
                              <a:lumMod val="50000"/>
                            </a:schemeClr>
                          </a:solidFill>
                        </a:rPr>
                        <a:t>R</a:t>
                      </a:r>
                      <a:r>
                        <a:rPr lang="en-US" sz="1400" b="1" dirty="0">
                          <a:solidFill>
                            <a:schemeClr val="accent6">
                              <a:lumMod val="50000"/>
                            </a:schemeClr>
                          </a:solidFill>
                        </a:rPr>
                        <a:t>OADS &amp; </a:t>
                      </a:r>
                      <a:r>
                        <a:rPr lang="en-US" sz="1600" b="1" dirty="0">
                          <a:solidFill>
                            <a:schemeClr val="accent6">
                              <a:lumMod val="50000"/>
                            </a:schemeClr>
                          </a:solidFill>
                        </a:rPr>
                        <a:t>D</a:t>
                      </a:r>
                      <a:r>
                        <a:rPr lang="en-US" sz="1400" b="1" dirty="0">
                          <a:solidFill>
                            <a:schemeClr val="accent6">
                              <a:lumMod val="50000"/>
                            </a:schemeClr>
                          </a:solidFill>
                        </a:rPr>
                        <a:t>RAINAGE</a:t>
                      </a:r>
                      <a:r>
                        <a:rPr lang="en-US" sz="1600" b="1" dirty="0">
                          <a:solidFill>
                            <a:schemeClr val="accent6">
                              <a:lumMod val="50000"/>
                            </a:schemeClr>
                          </a:solidFill>
                        </a:rPr>
                        <a:t> (D</a:t>
                      </a:r>
                      <a:r>
                        <a:rPr lang="en-US" sz="1400" b="1" dirty="0">
                          <a:solidFill>
                            <a:schemeClr val="accent6">
                              <a:lumMod val="50000"/>
                            </a:schemeClr>
                          </a:solidFill>
                        </a:rPr>
                        <a:t>ISTRICT</a:t>
                      </a:r>
                      <a:r>
                        <a:rPr lang="en-US" sz="1600" b="1" dirty="0">
                          <a:solidFill>
                            <a:schemeClr val="accent6">
                              <a:lumMod val="50000"/>
                            </a:schemeClr>
                          </a:solidFill>
                        </a:rPr>
                        <a:t>)</a:t>
                      </a:r>
                    </a:p>
                  </a:txBody>
                  <a:tcPr anchor="ctr">
                    <a:noFill/>
                  </a:tcPr>
                </a:tc>
                <a:tc>
                  <a:txBody>
                    <a:bodyPr/>
                    <a:lstStyle/>
                    <a:p>
                      <a:pPr marL="0" marR="0" algn="r">
                        <a:lnSpc>
                          <a:spcPct val="115000"/>
                        </a:lnSpc>
                        <a:spcBef>
                          <a:spcPts val="0"/>
                        </a:spcBef>
                        <a:spcAft>
                          <a:spcPts val="0"/>
                        </a:spcAft>
                      </a:pPr>
                      <a:r>
                        <a:rPr lang="en-US" sz="1400" kern="1200" dirty="0">
                          <a:solidFill>
                            <a:schemeClr val="accent6">
                              <a:lumMod val="50000"/>
                            </a:schemeClr>
                          </a:solidFill>
                          <a:latin typeface="+mn-lt"/>
                          <a:ea typeface="+mn-ea"/>
                          <a:cs typeface="+mn-cs"/>
                        </a:rPr>
                        <a:t>2,000,865</a:t>
                      </a:r>
                    </a:p>
                  </a:txBody>
                  <a:tcPr marL="68580" marR="68580" marT="0" marB="0" anchor="ctr">
                    <a:noFill/>
                  </a:tcPr>
                </a:tc>
                <a:tc>
                  <a:txBody>
                    <a:bodyPr/>
                    <a:lstStyle/>
                    <a:p>
                      <a:pPr marL="0" marR="0" algn="r" defTabSz="914400" rtl="0" eaLnBrk="1" latinLnBrk="0" hangingPunct="1">
                        <a:lnSpc>
                          <a:spcPct val="115000"/>
                        </a:lnSpc>
                        <a:spcBef>
                          <a:spcPts val="0"/>
                        </a:spcBef>
                        <a:spcAft>
                          <a:spcPts val="0"/>
                        </a:spcAft>
                      </a:pPr>
                      <a:r>
                        <a:rPr lang="en-US" sz="1100" b="0" u="none" kern="1200" dirty="0">
                          <a:solidFill>
                            <a:schemeClr val="accent6">
                              <a:lumMod val="50000"/>
                            </a:schemeClr>
                          </a:solidFill>
                          <a:latin typeface="+mn-lt"/>
                          <a:ea typeface="+mn-ea"/>
                          <a:cs typeface="+mn-cs"/>
                        </a:rPr>
                        <a:t>105%</a:t>
                      </a:r>
                    </a:p>
                  </a:txBody>
                  <a:tcPr marL="68580" marR="68580" marT="0" marB="0" anchor="ctr">
                    <a:noFill/>
                  </a:tcPr>
                </a:tc>
                <a:tc>
                  <a:txBody>
                    <a:bodyPr/>
                    <a:lstStyle/>
                    <a:p>
                      <a:pPr marL="0" marR="0" algn="r">
                        <a:lnSpc>
                          <a:spcPct val="115000"/>
                        </a:lnSpc>
                        <a:spcBef>
                          <a:spcPts val="0"/>
                        </a:spcBef>
                        <a:spcAft>
                          <a:spcPts val="0"/>
                        </a:spcAft>
                      </a:pPr>
                      <a:r>
                        <a:rPr lang="en-US" sz="1100" b="0" kern="1200" dirty="0">
                          <a:solidFill>
                            <a:schemeClr val="accent6">
                              <a:lumMod val="50000"/>
                            </a:schemeClr>
                          </a:solidFill>
                          <a:latin typeface="+mn-lt"/>
                          <a:ea typeface="+mn-ea"/>
                          <a:cs typeface="+mn-cs"/>
                        </a:rPr>
                        <a:t>117%</a:t>
                      </a:r>
                    </a:p>
                  </a:txBody>
                  <a:tcPr marL="68580" marR="68580" marT="0" marB="0" anchor="ctr">
                    <a:noFill/>
                  </a:tcPr>
                </a:tc>
                <a:tc>
                  <a:txBody>
                    <a:bodyPr/>
                    <a:lstStyle/>
                    <a:p>
                      <a:pPr marL="0" marR="0" algn="r">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algn="r">
                        <a:lnSpc>
                          <a:spcPct val="115000"/>
                        </a:lnSpc>
                        <a:spcBef>
                          <a:spcPts val="0"/>
                        </a:spcBef>
                        <a:spcAft>
                          <a:spcPts val="0"/>
                        </a:spcAft>
                      </a:pPr>
                      <a:r>
                        <a:rPr lang="en-US" sz="1400" kern="1200" dirty="0">
                          <a:solidFill>
                            <a:schemeClr val="accent6">
                              <a:lumMod val="50000"/>
                            </a:schemeClr>
                          </a:solidFill>
                          <a:latin typeface="+mn-lt"/>
                          <a:ea typeface="+mn-ea"/>
                          <a:cs typeface="+mn-cs"/>
                        </a:rPr>
                        <a:t>1,800,439</a:t>
                      </a:r>
                    </a:p>
                  </a:txBody>
                  <a:tcPr marL="68580" marR="68580" marT="0" marB="0" anchor="ctr">
                    <a:noFill/>
                  </a:tcPr>
                </a:tc>
                <a:tc>
                  <a:txBody>
                    <a:bodyPr/>
                    <a:lstStyle/>
                    <a:p>
                      <a:pPr marL="0" marR="0" indent="0" algn="r" defTabSz="914400" rtl="0" eaLnBrk="1" latinLnBrk="0" hangingPunct="1">
                        <a:lnSpc>
                          <a:spcPct val="115000"/>
                        </a:lnSpc>
                        <a:spcBef>
                          <a:spcPts val="0"/>
                        </a:spcBef>
                        <a:spcAft>
                          <a:spcPts val="0"/>
                        </a:spcAft>
                        <a:tabLst/>
                      </a:pPr>
                      <a:r>
                        <a:rPr lang="en-US" sz="1100" b="0" u="none" kern="1200" dirty="0">
                          <a:solidFill>
                            <a:schemeClr val="accent6">
                              <a:lumMod val="50000"/>
                            </a:schemeClr>
                          </a:solidFill>
                          <a:latin typeface="+mn-lt"/>
                          <a:ea typeface="+mn-ea"/>
                          <a:cs typeface="+mn-cs"/>
                        </a:rPr>
                        <a:t>112%</a:t>
                      </a:r>
                    </a:p>
                  </a:txBody>
                  <a:tcPr marL="68580" marR="68580" marT="0" marB="0" anchor="ctr">
                    <a:noFill/>
                  </a:tcPr>
                </a:tc>
                <a:tc>
                  <a:txBody>
                    <a:bodyPr/>
                    <a:lstStyle/>
                    <a:p>
                      <a:pPr marL="0" marR="0" indent="0" algn="r" defTabSz="914400" rtl="0" eaLnBrk="1" latinLnBrk="0" hangingPunct="1">
                        <a:lnSpc>
                          <a:spcPct val="115000"/>
                        </a:lnSpc>
                        <a:spcBef>
                          <a:spcPts val="0"/>
                        </a:spcBef>
                        <a:spcAft>
                          <a:spcPts val="0"/>
                        </a:spcAft>
                        <a:tabLst/>
                      </a:pPr>
                      <a:r>
                        <a:rPr lang="en-US" sz="1100" b="0" u="none" kern="1200" dirty="0">
                          <a:solidFill>
                            <a:schemeClr val="accent6">
                              <a:lumMod val="50000"/>
                            </a:schemeClr>
                          </a:solidFill>
                          <a:latin typeface="+mn-lt"/>
                          <a:ea typeface="+mn-ea"/>
                          <a:cs typeface="+mn-cs"/>
                        </a:rPr>
                        <a:t>119%</a:t>
                      </a:r>
                    </a:p>
                  </a:txBody>
                  <a:tcPr marL="68580" marR="68580" marT="0" marB="0" anchor="ctr">
                    <a:noFill/>
                  </a:tcPr>
                </a:tc>
                <a:tc>
                  <a:txBody>
                    <a:bodyPr/>
                    <a:lstStyle/>
                    <a:p>
                      <a:pPr marL="0" marR="0" algn="r">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algn="r">
                        <a:lnSpc>
                          <a:spcPct val="115000"/>
                        </a:lnSpc>
                        <a:spcBef>
                          <a:spcPts val="0"/>
                        </a:spcBef>
                        <a:spcAft>
                          <a:spcPts val="0"/>
                        </a:spcAft>
                      </a:pPr>
                      <a:r>
                        <a:rPr lang="en-US" sz="1400" kern="1200" dirty="0">
                          <a:solidFill>
                            <a:schemeClr val="accent6">
                              <a:lumMod val="50000"/>
                            </a:schemeClr>
                          </a:solidFill>
                          <a:latin typeface="+mn-lt"/>
                          <a:ea typeface="+mn-ea"/>
                          <a:cs typeface="+mn-cs"/>
                        </a:rPr>
                        <a:t>1,495,998</a:t>
                      </a:r>
                    </a:p>
                  </a:txBody>
                  <a:tcPr marL="68580" marR="68580" marT="0" marB="0" anchor="ctr">
                    <a:noFill/>
                  </a:tcPr>
                </a:tc>
                <a:tc>
                  <a:txBody>
                    <a:bodyPr/>
                    <a:lstStyle/>
                    <a:p>
                      <a:pPr marL="0" marR="0" indent="0" algn="r" defTabSz="914400" rtl="0" eaLnBrk="1" latinLnBrk="0" hangingPunct="1">
                        <a:lnSpc>
                          <a:spcPct val="115000"/>
                        </a:lnSpc>
                        <a:spcBef>
                          <a:spcPts val="0"/>
                        </a:spcBef>
                        <a:spcAft>
                          <a:spcPts val="0"/>
                        </a:spcAft>
                        <a:tabLst/>
                      </a:pPr>
                      <a:r>
                        <a:rPr lang="en-US" sz="1100" b="0" u="none" kern="1200" dirty="0">
                          <a:solidFill>
                            <a:schemeClr val="accent6">
                              <a:lumMod val="50000"/>
                            </a:schemeClr>
                          </a:solidFill>
                          <a:latin typeface="+mn-lt"/>
                          <a:ea typeface="+mn-ea"/>
                          <a:cs typeface="+mn-cs"/>
                        </a:rPr>
                        <a:t>102%</a:t>
                      </a:r>
                    </a:p>
                  </a:txBody>
                  <a:tcPr marL="68580" marR="68580" marT="0" marB="0" anchor="ctr">
                    <a:noFill/>
                  </a:tcPr>
                </a:tc>
                <a:tc>
                  <a:txBody>
                    <a:bodyPr/>
                    <a:lstStyle/>
                    <a:p>
                      <a:pPr marL="0" marR="0" indent="0" algn="r" defTabSz="914400" rtl="0" eaLnBrk="1" latinLnBrk="0" hangingPunct="1">
                        <a:lnSpc>
                          <a:spcPct val="115000"/>
                        </a:lnSpc>
                        <a:spcBef>
                          <a:spcPts val="0"/>
                        </a:spcBef>
                        <a:spcAft>
                          <a:spcPts val="0"/>
                        </a:spcAft>
                        <a:tabLst/>
                      </a:pPr>
                      <a:r>
                        <a:rPr lang="en-US" sz="1100" b="0" u="none" kern="1200" dirty="0">
                          <a:solidFill>
                            <a:schemeClr val="accent6">
                              <a:lumMod val="50000"/>
                            </a:schemeClr>
                          </a:solidFill>
                          <a:latin typeface="+mn-lt"/>
                          <a:ea typeface="+mn-ea"/>
                          <a:cs typeface="+mn-cs"/>
                        </a:rPr>
                        <a:t>90%</a:t>
                      </a:r>
                    </a:p>
                  </a:txBody>
                  <a:tcPr marL="68580" marR="68580" marT="0" marB="0" anchor="ctr">
                    <a:noFill/>
                  </a:tcPr>
                </a:tc>
                <a:extLst>
                  <a:ext uri="{0D108BD9-81ED-4DB2-BD59-A6C34878D82A}">
                    <a16:rowId xmlns:a16="http://schemas.microsoft.com/office/drawing/2014/main" val="925199580"/>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chemeClr val="accent6">
                              <a:lumMod val="50000"/>
                            </a:schemeClr>
                          </a:solidFill>
                        </a:rPr>
                        <a:t>S</a:t>
                      </a:r>
                      <a:r>
                        <a:rPr lang="en-US" sz="1400" b="1" dirty="0">
                          <a:solidFill>
                            <a:schemeClr val="accent6">
                              <a:lumMod val="50000"/>
                            </a:schemeClr>
                          </a:solidFill>
                        </a:rPr>
                        <a:t>OLID</a:t>
                      </a:r>
                      <a:r>
                        <a:rPr lang="en-US" sz="1600" b="1" dirty="0">
                          <a:solidFill>
                            <a:schemeClr val="accent6">
                              <a:lumMod val="50000"/>
                            </a:schemeClr>
                          </a:solidFill>
                        </a:rPr>
                        <a:t> W</a:t>
                      </a:r>
                      <a:r>
                        <a:rPr lang="en-US" sz="1400" b="1" dirty="0">
                          <a:solidFill>
                            <a:schemeClr val="accent6">
                              <a:lumMod val="50000"/>
                            </a:schemeClr>
                          </a:solidFill>
                        </a:rPr>
                        <a:t>ASTE</a:t>
                      </a:r>
                    </a:p>
                  </a:txBody>
                  <a:tcPr anchor="ctr">
                    <a:noFill/>
                  </a:tcPr>
                </a:tc>
                <a:tc>
                  <a:txBody>
                    <a:bodyPr/>
                    <a:lstStyle/>
                    <a:p>
                      <a:pPr marL="0" marR="0" algn="r">
                        <a:lnSpc>
                          <a:spcPct val="115000"/>
                        </a:lnSpc>
                        <a:spcBef>
                          <a:spcPts val="0"/>
                        </a:spcBef>
                        <a:spcAft>
                          <a:spcPts val="0"/>
                        </a:spcAft>
                      </a:pPr>
                      <a:r>
                        <a:rPr lang="en-US" sz="1400" kern="1200" dirty="0">
                          <a:solidFill>
                            <a:schemeClr val="accent6">
                              <a:lumMod val="50000"/>
                            </a:schemeClr>
                          </a:solidFill>
                          <a:latin typeface="+mn-lt"/>
                          <a:ea typeface="+mn-ea"/>
                          <a:cs typeface="+mn-cs"/>
                        </a:rPr>
                        <a:t>580,000</a:t>
                      </a:r>
                    </a:p>
                  </a:txBody>
                  <a:tcPr marL="68580" marR="68580" marT="0" marB="0" anchor="ctr">
                    <a:noFill/>
                  </a:tcPr>
                </a:tc>
                <a:tc>
                  <a:txBody>
                    <a:bodyPr/>
                    <a:lstStyle/>
                    <a:p>
                      <a:pPr marL="0" marR="0" algn="r" defTabSz="914400" rtl="0" eaLnBrk="1" latinLnBrk="0" hangingPunct="1">
                        <a:lnSpc>
                          <a:spcPct val="115000"/>
                        </a:lnSpc>
                        <a:spcBef>
                          <a:spcPts val="0"/>
                        </a:spcBef>
                        <a:spcAft>
                          <a:spcPts val="0"/>
                        </a:spcAft>
                      </a:pPr>
                      <a:r>
                        <a:rPr lang="en-US" sz="1100" b="0" u="none" kern="1200" dirty="0">
                          <a:solidFill>
                            <a:schemeClr val="accent6">
                              <a:lumMod val="50000"/>
                            </a:schemeClr>
                          </a:solidFill>
                          <a:latin typeface="+mn-lt"/>
                          <a:ea typeface="+mn-ea"/>
                          <a:cs typeface="+mn-cs"/>
                        </a:rPr>
                        <a:t>106%</a:t>
                      </a:r>
                    </a:p>
                  </a:txBody>
                  <a:tcPr marL="68580" marR="68580" marT="0" marB="0" anchor="ctr">
                    <a:noFill/>
                  </a:tcPr>
                </a:tc>
                <a:tc>
                  <a:txBody>
                    <a:bodyPr/>
                    <a:lstStyle/>
                    <a:p>
                      <a:pPr marL="0" marR="0" algn="r">
                        <a:lnSpc>
                          <a:spcPct val="115000"/>
                        </a:lnSpc>
                        <a:spcBef>
                          <a:spcPts val="0"/>
                        </a:spcBef>
                        <a:spcAft>
                          <a:spcPts val="0"/>
                        </a:spcAft>
                      </a:pPr>
                      <a:r>
                        <a:rPr lang="en-US" sz="1100" b="0" kern="1200" dirty="0">
                          <a:solidFill>
                            <a:schemeClr val="accent6">
                              <a:lumMod val="50000"/>
                            </a:schemeClr>
                          </a:solidFill>
                          <a:latin typeface="+mn-lt"/>
                          <a:ea typeface="+mn-ea"/>
                          <a:cs typeface="+mn-cs"/>
                        </a:rPr>
                        <a:t>119%</a:t>
                      </a:r>
                    </a:p>
                  </a:txBody>
                  <a:tcPr marL="68580" marR="68580" marT="0" marB="0" anchor="ctr">
                    <a:noFill/>
                  </a:tcPr>
                </a:tc>
                <a:tc>
                  <a:txBody>
                    <a:bodyPr/>
                    <a:lstStyle/>
                    <a:p>
                      <a:pPr marL="0" marR="0" algn="r">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algn="r">
                        <a:lnSpc>
                          <a:spcPct val="115000"/>
                        </a:lnSpc>
                        <a:spcBef>
                          <a:spcPts val="0"/>
                        </a:spcBef>
                        <a:spcAft>
                          <a:spcPts val="0"/>
                        </a:spcAft>
                      </a:pPr>
                      <a:r>
                        <a:rPr lang="en-US" sz="1400" kern="1200" dirty="0">
                          <a:solidFill>
                            <a:schemeClr val="accent6">
                              <a:lumMod val="50000"/>
                            </a:schemeClr>
                          </a:solidFill>
                          <a:latin typeface="+mn-lt"/>
                          <a:ea typeface="+mn-ea"/>
                          <a:cs typeface="+mn-cs"/>
                        </a:rPr>
                        <a:t>619,845</a:t>
                      </a:r>
                    </a:p>
                  </a:txBody>
                  <a:tcPr marL="68580" marR="68580" marT="0" marB="0" anchor="ctr">
                    <a:noFill/>
                  </a:tcPr>
                </a:tc>
                <a:tc>
                  <a:txBody>
                    <a:bodyPr/>
                    <a:lstStyle/>
                    <a:p>
                      <a:pPr marL="0" marR="0" indent="0" algn="r" defTabSz="914400" rtl="0" eaLnBrk="1" latinLnBrk="0" hangingPunct="1">
                        <a:lnSpc>
                          <a:spcPct val="115000"/>
                        </a:lnSpc>
                        <a:spcBef>
                          <a:spcPts val="0"/>
                        </a:spcBef>
                        <a:spcAft>
                          <a:spcPts val="0"/>
                        </a:spcAft>
                        <a:tabLst/>
                      </a:pPr>
                      <a:r>
                        <a:rPr lang="en-US" sz="1100" b="0" u="none" kern="1200" dirty="0">
                          <a:solidFill>
                            <a:schemeClr val="accent6">
                              <a:lumMod val="50000"/>
                            </a:schemeClr>
                          </a:solidFill>
                          <a:latin typeface="+mn-lt"/>
                          <a:ea typeface="+mn-ea"/>
                          <a:cs typeface="+mn-cs"/>
                        </a:rPr>
                        <a:t>104%</a:t>
                      </a:r>
                    </a:p>
                  </a:txBody>
                  <a:tcPr marL="68580" marR="68580" marT="0" marB="0" anchor="ctr">
                    <a:noFill/>
                  </a:tcPr>
                </a:tc>
                <a:tc>
                  <a:txBody>
                    <a:bodyPr/>
                    <a:lstStyle/>
                    <a:p>
                      <a:pPr marL="0" marR="0" indent="0" algn="r" defTabSz="914400" rtl="0" eaLnBrk="1" latinLnBrk="0" hangingPunct="1">
                        <a:lnSpc>
                          <a:spcPct val="115000"/>
                        </a:lnSpc>
                        <a:spcBef>
                          <a:spcPts val="0"/>
                        </a:spcBef>
                        <a:spcAft>
                          <a:spcPts val="0"/>
                        </a:spcAft>
                        <a:tabLst/>
                      </a:pPr>
                      <a:r>
                        <a:rPr lang="en-US" sz="1100" b="0" u="none" kern="1200" dirty="0">
                          <a:solidFill>
                            <a:schemeClr val="accent6">
                              <a:lumMod val="50000"/>
                            </a:schemeClr>
                          </a:solidFill>
                          <a:latin typeface="+mn-lt"/>
                          <a:ea typeface="+mn-ea"/>
                          <a:cs typeface="+mn-cs"/>
                        </a:rPr>
                        <a:t>90%</a:t>
                      </a:r>
                    </a:p>
                  </a:txBody>
                  <a:tcPr marL="68580" marR="68580" marT="0" marB="0" anchor="ctr">
                    <a:noFill/>
                  </a:tcPr>
                </a:tc>
                <a:tc>
                  <a:txBody>
                    <a:bodyPr/>
                    <a:lstStyle/>
                    <a:p>
                      <a:pPr marL="0" marR="0" algn="r">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algn="r">
                        <a:lnSpc>
                          <a:spcPct val="115000"/>
                        </a:lnSpc>
                        <a:spcBef>
                          <a:spcPts val="0"/>
                        </a:spcBef>
                        <a:spcAft>
                          <a:spcPts val="0"/>
                        </a:spcAft>
                      </a:pPr>
                      <a:r>
                        <a:rPr lang="en-US" sz="1400" kern="1200" dirty="0">
                          <a:solidFill>
                            <a:schemeClr val="accent6">
                              <a:lumMod val="50000"/>
                            </a:schemeClr>
                          </a:solidFill>
                          <a:latin typeface="+mn-lt"/>
                          <a:ea typeface="+mn-ea"/>
                          <a:cs typeface="+mn-cs"/>
                        </a:rPr>
                        <a:t>865,255</a:t>
                      </a:r>
                    </a:p>
                  </a:txBody>
                  <a:tcPr marL="68580" marR="68580" marT="0" marB="0" anchor="ctr">
                    <a:noFill/>
                  </a:tcPr>
                </a:tc>
                <a:tc>
                  <a:txBody>
                    <a:bodyPr/>
                    <a:lstStyle/>
                    <a:p>
                      <a:pPr marL="0" marR="0" indent="0" algn="r" defTabSz="914400" rtl="0" eaLnBrk="1" latinLnBrk="0" hangingPunct="1">
                        <a:lnSpc>
                          <a:spcPct val="115000"/>
                        </a:lnSpc>
                        <a:spcBef>
                          <a:spcPts val="0"/>
                        </a:spcBef>
                        <a:spcAft>
                          <a:spcPts val="0"/>
                        </a:spcAft>
                        <a:tabLst/>
                      </a:pPr>
                      <a:r>
                        <a:rPr lang="en-US" sz="1100" b="0" u="none" kern="1200" dirty="0">
                          <a:solidFill>
                            <a:schemeClr val="accent6">
                              <a:lumMod val="50000"/>
                            </a:schemeClr>
                          </a:solidFill>
                          <a:latin typeface="+mn-lt"/>
                          <a:ea typeface="+mn-ea"/>
                          <a:cs typeface="+mn-cs"/>
                        </a:rPr>
                        <a:t>103%</a:t>
                      </a:r>
                    </a:p>
                  </a:txBody>
                  <a:tcPr marL="68580" marR="68580" marT="0" marB="0" anchor="ctr">
                    <a:noFill/>
                  </a:tcPr>
                </a:tc>
                <a:tc>
                  <a:txBody>
                    <a:bodyPr/>
                    <a:lstStyle/>
                    <a:p>
                      <a:pPr marL="0" marR="0" indent="0" algn="r" defTabSz="914400" rtl="0" eaLnBrk="1" latinLnBrk="0" hangingPunct="1">
                        <a:lnSpc>
                          <a:spcPct val="115000"/>
                        </a:lnSpc>
                        <a:spcBef>
                          <a:spcPts val="0"/>
                        </a:spcBef>
                        <a:spcAft>
                          <a:spcPts val="0"/>
                        </a:spcAft>
                        <a:tabLst/>
                      </a:pPr>
                      <a:r>
                        <a:rPr lang="en-US" sz="1100" b="0" u="none" kern="1200" dirty="0">
                          <a:solidFill>
                            <a:schemeClr val="accent6">
                              <a:lumMod val="50000"/>
                            </a:schemeClr>
                          </a:solidFill>
                          <a:latin typeface="+mn-lt"/>
                          <a:ea typeface="+mn-ea"/>
                          <a:cs typeface="+mn-cs"/>
                        </a:rPr>
                        <a:t>90%</a:t>
                      </a:r>
                    </a:p>
                  </a:txBody>
                  <a:tcPr marL="68580" marR="68580" marT="0" marB="0" anchor="ctr">
                    <a:noFill/>
                  </a:tcPr>
                </a:tc>
                <a:extLst>
                  <a:ext uri="{0D108BD9-81ED-4DB2-BD59-A6C34878D82A}">
                    <a16:rowId xmlns:a16="http://schemas.microsoft.com/office/drawing/2014/main" val="3256620052"/>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chemeClr val="accent6">
                              <a:lumMod val="50000"/>
                            </a:schemeClr>
                          </a:solidFill>
                        </a:rPr>
                        <a:t>C</a:t>
                      </a:r>
                      <a:r>
                        <a:rPr lang="en-US" sz="1400" b="1" dirty="0">
                          <a:solidFill>
                            <a:schemeClr val="accent6">
                              <a:lumMod val="50000"/>
                            </a:schemeClr>
                          </a:solidFill>
                        </a:rPr>
                        <a:t>APITAL </a:t>
                      </a:r>
                      <a:r>
                        <a:rPr lang="en-US" sz="1600" b="1" dirty="0">
                          <a:solidFill>
                            <a:schemeClr val="accent6">
                              <a:lumMod val="50000"/>
                            </a:schemeClr>
                          </a:solidFill>
                        </a:rPr>
                        <a:t>I</a:t>
                      </a:r>
                      <a:r>
                        <a:rPr lang="en-US" sz="1400" b="1" dirty="0">
                          <a:solidFill>
                            <a:schemeClr val="accent6">
                              <a:lumMod val="50000"/>
                            </a:schemeClr>
                          </a:solidFill>
                        </a:rPr>
                        <a:t>MPROVEMENT </a:t>
                      </a:r>
                      <a:r>
                        <a:rPr lang="en-US" sz="1600" b="1" dirty="0">
                          <a:solidFill>
                            <a:schemeClr val="accent6">
                              <a:lumMod val="50000"/>
                            </a:schemeClr>
                          </a:solidFill>
                        </a:rPr>
                        <a:t>P</a:t>
                      </a:r>
                      <a:r>
                        <a:rPr lang="en-US" sz="1400" b="1" dirty="0">
                          <a:solidFill>
                            <a:schemeClr val="accent6">
                              <a:lumMod val="50000"/>
                            </a:schemeClr>
                          </a:solidFill>
                        </a:rPr>
                        <a:t>ROJECTS</a:t>
                      </a:r>
                      <a:r>
                        <a:rPr lang="en-US" sz="1600" b="1" dirty="0">
                          <a:solidFill>
                            <a:schemeClr val="accent6">
                              <a:lumMod val="50000"/>
                            </a:schemeClr>
                          </a:solidFill>
                        </a:rPr>
                        <a:t> *</a:t>
                      </a:r>
                    </a:p>
                  </a:txBody>
                  <a:tcPr anchor="ctr">
                    <a:noFill/>
                  </a:tcPr>
                </a:tc>
                <a:tc>
                  <a:txBody>
                    <a:bodyPr/>
                    <a:lstStyle/>
                    <a:p>
                      <a:pPr marL="0" marR="0" algn="r">
                        <a:lnSpc>
                          <a:spcPct val="115000"/>
                        </a:lnSpc>
                        <a:spcBef>
                          <a:spcPts val="0"/>
                        </a:spcBef>
                        <a:spcAft>
                          <a:spcPts val="0"/>
                        </a:spcAft>
                      </a:pPr>
                      <a:r>
                        <a:rPr lang="en-US" sz="1400" u="sng" kern="1200" dirty="0">
                          <a:solidFill>
                            <a:schemeClr val="accent6">
                              <a:lumMod val="50000"/>
                            </a:schemeClr>
                          </a:solidFill>
                          <a:latin typeface="+mn-lt"/>
                          <a:ea typeface="+mn-ea"/>
                          <a:cs typeface="+mn-cs"/>
                        </a:rPr>
                        <a:t>    390,683</a:t>
                      </a:r>
                    </a:p>
                  </a:txBody>
                  <a:tcPr marL="68580" marR="68580" marT="0" marB="0" anchor="ctr">
                    <a:noFill/>
                  </a:tcPr>
                </a:tc>
                <a:tc>
                  <a:txBody>
                    <a:bodyPr/>
                    <a:lstStyle/>
                    <a:p>
                      <a:pPr algn="r"/>
                      <a:endParaRPr lang="en-US" sz="1400" kern="1200" dirty="0">
                        <a:solidFill>
                          <a:schemeClr val="accent6">
                            <a:lumMod val="50000"/>
                          </a:schemeClr>
                        </a:solidFill>
                        <a:latin typeface="+mn-lt"/>
                        <a:ea typeface="+mn-ea"/>
                        <a:cs typeface="+mn-cs"/>
                      </a:endParaRPr>
                    </a:p>
                  </a:txBody>
                  <a:tcPr anchor="ctr">
                    <a:noFill/>
                  </a:tcPr>
                </a:tc>
                <a:tc>
                  <a:txBody>
                    <a:bodyPr/>
                    <a:lstStyle/>
                    <a:p>
                      <a:pPr algn="r"/>
                      <a:endParaRPr lang="en-US" sz="1400" kern="1200" dirty="0">
                        <a:solidFill>
                          <a:schemeClr val="accent6">
                            <a:lumMod val="50000"/>
                          </a:schemeClr>
                        </a:solidFill>
                        <a:latin typeface="+mn-lt"/>
                        <a:ea typeface="+mn-ea"/>
                        <a:cs typeface="+mn-cs"/>
                      </a:endParaRPr>
                    </a:p>
                  </a:txBody>
                  <a:tcPr anchor="ctr">
                    <a:noFill/>
                  </a:tcPr>
                </a:tc>
                <a:tc>
                  <a:txBody>
                    <a:bodyPr/>
                    <a:lstStyle/>
                    <a:p>
                      <a:pPr marL="0" marR="0" algn="r">
                        <a:lnSpc>
                          <a:spcPct val="115000"/>
                        </a:lnSpc>
                        <a:spcBef>
                          <a:spcPts val="0"/>
                        </a:spcBef>
                        <a:spcAft>
                          <a:spcPts val="0"/>
                        </a:spcAft>
                      </a:pPr>
                      <a:endParaRPr lang="en-US" sz="1400" u="sng" kern="1200" dirty="0">
                        <a:solidFill>
                          <a:schemeClr val="accent6">
                            <a:lumMod val="50000"/>
                          </a:schemeClr>
                        </a:solidFill>
                        <a:latin typeface="+mn-lt"/>
                        <a:ea typeface="+mn-ea"/>
                        <a:cs typeface="+mn-cs"/>
                      </a:endParaRPr>
                    </a:p>
                  </a:txBody>
                  <a:tcPr marL="68580" marR="68580" marT="0" marB="0" anchor="ctr">
                    <a:noFill/>
                  </a:tcPr>
                </a:tc>
                <a:tc>
                  <a:txBody>
                    <a:bodyPr/>
                    <a:lstStyle/>
                    <a:p>
                      <a:pPr marL="0" marR="0" algn="r">
                        <a:lnSpc>
                          <a:spcPct val="115000"/>
                        </a:lnSpc>
                        <a:spcBef>
                          <a:spcPts val="0"/>
                        </a:spcBef>
                        <a:spcAft>
                          <a:spcPts val="0"/>
                        </a:spcAft>
                      </a:pPr>
                      <a:r>
                        <a:rPr lang="en-US" sz="1400" u="sng" kern="1200" dirty="0">
                          <a:solidFill>
                            <a:schemeClr val="accent6">
                              <a:lumMod val="50000"/>
                            </a:schemeClr>
                          </a:solidFill>
                          <a:latin typeface="+mn-lt"/>
                          <a:ea typeface="+mn-ea"/>
                          <a:cs typeface="+mn-cs"/>
                        </a:rPr>
                        <a:t>    4,020,000</a:t>
                      </a:r>
                    </a:p>
                  </a:txBody>
                  <a:tcPr marL="68580" marR="68580" marT="0" marB="0" anchor="ctr">
                    <a:noFill/>
                  </a:tcPr>
                </a:tc>
                <a:tc>
                  <a:txBody>
                    <a:bodyPr/>
                    <a:lstStyle/>
                    <a:p>
                      <a:pPr algn="r"/>
                      <a:endParaRPr lang="en-US" sz="1400" kern="1200" dirty="0">
                        <a:solidFill>
                          <a:schemeClr val="accent6">
                            <a:lumMod val="50000"/>
                          </a:schemeClr>
                        </a:solidFill>
                        <a:latin typeface="+mn-lt"/>
                        <a:ea typeface="+mn-ea"/>
                        <a:cs typeface="+mn-cs"/>
                      </a:endParaRPr>
                    </a:p>
                  </a:txBody>
                  <a:tcPr anchor="ctr">
                    <a:noFill/>
                  </a:tcPr>
                </a:tc>
                <a:tc>
                  <a:txBody>
                    <a:bodyPr/>
                    <a:lstStyle/>
                    <a:p>
                      <a:pPr algn="r"/>
                      <a:endParaRPr lang="en-US" sz="1400" kern="1200" dirty="0">
                        <a:solidFill>
                          <a:schemeClr val="accent6">
                            <a:lumMod val="50000"/>
                          </a:schemeClr>
                        </a:solidFill>
                        <a:latin typeface="+mn-lt"/>
                        <a:ea typeface="+mn-ea"/>
                        <a:cs typeface="+mn-cs"/>
                      </a:endParaRPr>
                    </a:p>
                  </a:txBody>
                  <a:tcPr anchor="ctr">
                    <a:noFill/>
                  </a:tcPr>
                </a:tc>
                <a:tc>
                  <a:txBody>
                    <a:bodyPr/>
                    <a:lstStyle/>
                    <a:p>
                      <a:pPr algn="r"/>
                      <a:endParaRPr lang="en-US" sz="1400" kern="1200" dirty="0">
                        <a:solidFill>
                          <a:schemeClr val="accent6">
                            <a:lumMod val="50000"/>
                          </a:schemeClr>
                        </a:solidFill>
                        <a:latin typeface="+mn-lt"/>
                        <a:ea typeface="+mn-ea"/>
                        <a:cs typeface="+mn-cs"/>
                      </a:endParaRPr>
                    </a:p>
                  </a:txBody>
                  <a:tcPr anchor="ctr">
                    <a:noFill/>
                  </a:tcPr>
                </a:tc>
                <a:tc>
                  <a:txBody>
                    <a:bodyPr/>
                    <a:lstStyle/>
                    <a:p>
                      <a:pPr marL="0" marR="0" algn="r">
                        <a:lnSpc>
                          <a:spcPct val="115000"/>
                        </a:lnSpc>
                        <a:spcBef>
                          <a:spcPts val="0"/>
                        </a:spcBef>
                        <a:spcAft>
                          <a:spcPts val="0"/>
                        </a:spcAft>
                      </a:pPr>
                      <a:r>
                        <a:rPr lang="en-US" sz="1400" u="sng" kern="1200" dirty="0">
                          <a:solidFill>
                            <a:schemeClr val="accent6">
                              <a:lumMod val="50000"/>
                            </a:schemeClr>
                          </a:solidFill>
                          <a:latin typeface="+mn-lt"/>
                          <a:ea typeface="+mn-ea"/>
                          <a:cs typeface="+mn-cs"/>
                        </a:rPr>
                        <a:t>    6,520,073</a:t>
                      </a:r>
                    </a:p>
                  </a:txBody>
                  <a:tcPr marL="68580" marR="68580" marT="0" marB="0" anchor="ctr">
                    <a:noFill/>
                  </a:tcPr>
                </a:tc>
                <a:tc>
                  <a:txBody>
                    <a:bodyPr/>
                    <a:lstStyle/>
                    <a:p>
                      <a:pPr marL="0" marR="0" indent="0" algn="r" defTabSz="914400" rtl="0" eaLnBrk="1" latinLnBrk="0" hangingPunct="1">
                        <a:lnSpc>
                          <a:spcPct val="115000"/>
                        </a:lnSpc>
                        <a:spcBef>
                          <a:spcPts val="0"/>
                        </a:spcBef>
                        <a:spcAft>
                          <a:spcPts val="0"/>
                        </a:spcAft>
                        <a:tabLst/>
                      </a:pPr>
                      <a:endParaRPr lang="en-US" sz="1100" b="1" u="none" kern="1200" dirty="0">
                        <a:solidFill>
                          <a:schemeClr val="accent6">
                            <a:lumMod val="50000"/>
                          </a:schemeClr>
                        </a:solidFill>
                        <a:latin typeface="+mn-lt"/>
                        <a:ea typeface="+mn-ea"/>
                        <a:cs typeface="+mn-cs"/>
                      </a:endParaRPr>
                    </a:p>
                  </a:txBody>
                  <a:tcPr anchor="ctr">
                    <a:noFill/>
                  </a:tcPr>
                </a:tc>
                <a:tc>
                  <a:txBody>
                    <a:bodyPr/>
                    <a:lstStyle/>
                    <a:p>
                      <a:pPr marL="0" marR="0" indent="0" algn="r" defTabSz="914400" rtl="0" eaLnBrk="1" latinLnBrk="0" hangingPunct="1">
                        <a:lnSpc>
                          <a:spcPct val="115000"/>
                        </a:lnSpc>
                        <a:spcBef>
                          <a:spcPts val="0"/>
                        </a:spcBef>
                        <a:spcAft>
                          <a:spcPts val="0"/>
                        </a:spcAft>
                        <a:tabLst/>
                      </a:pPr>
                      <a:endParaRPr lang="en-US" sz="1100" b="1" u="none" kern="1200" dirty="0">
                        <a:solidFill>
                          <a:schemeClr val="accent6">
                            <a:lumMod val="50000"/>
                          </a:schemeClr>
                        </a:solidFill>
                        <a:latin typeface="+mn-lt"/>
                        <a:ea typeface="+mn-ea"/>
                        <a:cs typeface="+mn-cs"/>
                      </a:endParaRPr>
                    </a:p>
                  </a:txBody>
                  <a:tcPr anchor="ctr">
                    <a:noFill/>
                  </a:tcPr>
                </a:tc>
                <a:extLst>
                  <a:ext uri="{0D108BD9-81ED-4DB2-BD59-A6C34878D82A}">
                    <a16:rowId xmlns:a16="http://schemas.microsoft.com/office/drawing/2014/main" val="2789372198"/>
                  </a:ext>
                </a:extLst>
              </a:tr>
              <a:tr h="0">
                <a:tc>
                  <a:txBody>
                    <a:bodyPr/>
                    <a:lstStyle/>
                    <a:p>
                      <a:pPr marL="457200" marR="0" lvl="1" indent="0" algn="r" defTabSz="914400" rtl="0" eaLnBrk="1" fontAlgn="auto" latinLnBrk="0" hangingPunct="1">
                        <a:lnSpc>
                          <a:spcPct val="100000"/>
                        </a:lnSpc>
                        <a:spcBef>
                          <a:spcPts val="0"/>
                        </a:spcBef>
                        <a:spcAft>
                          <a:spcPts val="1800"/>
                        </a:spcAft>
                        <a:buClrTx/>
                        <a:buSzTx/>
                        <a:buFontTx/>
                        <a:buNone/>
                        <a:tabLst/>
                        <a:defRPr/>
                      </a:pPr>
                      <a:r>
                        <a:rPr lang="en-US" sz="1400" b="1" i="0" dirty="0">
                          <a:solidFill>
                            <a:schemeClr val="accent6">
                              <a:lumMod val="50000"/>
                            </a:schemeClr>
                          </a:solidFill>
                        </a:rPr>
                        <a:t>TOTAL ALL FUNDS</a:t>
                      </a:r>
                    </a:p>
                  </a:txBody>
                  <a:tcPr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a:lnSpc>
                          <a:spcPct val="115000"/>
                        </a:lnSpc>
                        <a:spcBef>
                          <a:spcPts val="0"/>
                        </a:spcBef>
                        <a:spcAft>
                          <a:spcPts val="1800"/>
                        </a:spcAft>
                      </a:pPr>
                      <a:r>
                        <a:rPr lang="en-US" sz="1400" b="1" u="dbl" kern="1200" baseline="0" dirty="0">
                          <a:solidFill>
                            <a:schemeClr val="accent6">
                              <a:lumMod val="50000"/>
                            </a:schemeClr>
                          </a:solidFill>
                          <a:latin typeface="+mn-lt"/>
                          <a:ea typeface="+mn-ea"/>
                          <a:cs typeface="+mn-cs"/>
                        </a:rPr>
                        <a:t>$5,827,281</a:t>
                      </a: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algn="r">
                        <a:spcAft>
                          <a:spcPts val="1800"/>
                        </a:spcAft>
                      </a:pPr>
                      <a:endParaRPr lang="en-US" sz="1400" b="1" kern="1200" dirty="0">
                        <a:solidFill>
                          <a:schemeClr val="accent6">
                            <a:lumMod val="50000"/>
                          </a:schemeClr>
                        </a:solidFill>
                        <a:latin typeface="+mn-lt"/>
                        <a:ea typeface="+mn-ea"/>
                        <a:cs typeface="+mn-cs"/>
                      </a:endParaRPr>
                    </a:p>
                  </a:txBody>
                  <a:tcPr anchor="ctr">
                    <a:lnB w="19050" cap="flat" cmpd="sng" algn="ctr">
                      <a:solidFill>
                        <a:schemeClr val="accent4">
                          <a:lumMod val="75000"/>
                        </a:schemeClr>
                      </a:solidFill>
                      <a:prstDash val="solid"/>
                      <a:round/>
                      <a:headEnd type="none" w="med" len="med"/>
                      <a:tailEnd type="none" w="med" len="med"/>
                    </a:lnB>
                    <a:noFill/>
                  </a:tcPr>
                </a:tc>
                <a:tc>
                  <a:txBody>
                    <a:bodyPr/>
                    <a:lstStyle/>
                    <a:p>
                      <a:pPr algn="r">
                        <a:spcAft>
                          <a:spcPts val="1800"/>
                        </a:spcAft>
                      </a:pPr>
                      <a:endParaRPr lang="en-US" sz="1400" b="1" kern="1200" dirty="0">
                        <a:solidFill>
                          <a:schemeClr val="accent6">
                            <a:lumMod val="50000"/>
                          </a:schemeClr>
                        </a:solidFill>
                        <a:latin typeface="+mn-lt"/>
                        <a:ea typeface="+mn-ea"/>
                        <a:cs typeface="+mn-cs"/>
                      </a:endParaRPr>
                    </a:p>
                  </a:txBody>
                  <a:tcPr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defTabSz="914400" rtl="0" eaLnBrk="1" latinLnBrk="0" hangingPunct="1">
                        <a:lnSpc>
                          <a:spcPct val="115000"/>
                        </a:lnSpc>
                        <a:spcBef>
                          <a:spcPts val="0"/>
                        </a:spcBef>
                        <a:spcAft>
                          <a:spcPts val="1800"/>
                        </a:spcAft>
                      </a:pPr>
                      <a:endParaRPr lang="en-US" sz="1400" b="1" u="dbl" kern="1200" baseline="0" dirty="0">
                        <a:solidFill>
                          <a:schemeClr val="accent6">
                            <a:lumMod val="50000"/>
                          </a:schemeClr>
                        </a:solidFill>
                        <a:latin typeface="+mn-lt"/>
                        <a:ea typeface="+mn-ea"/>
                        <a:cs typeface="+mn-cs"/>
                      </a:endParaRP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a:lnSpc>
                          <a:spcPct val="115000"/>
                        </a:lnSpc>
                        <a:spcBef>
                          <a:spcPts val="0"/>
                        </a:spcBef>
                        <a:spcAft>
                          <a:spcPts val="1800"/>
                        </a:spcAft>
                      </a:pPr>
                      <a:r>
                        <a:rPr lang="en-US" sz="1400" b="1" u="dbl" kern="1200" baseline="0" dirty="0">
                          <a:solidFill>
                            <a:schemeClr val="accent6">
                              <a:lumMod val="50000"/>
                            </a:schemeClr>
                          </a:solidFill>
                          <a:latin typeface="+mn-lt"/>
                          <a:ea typeface="+mn-ea"/>
                          <a:cs typeface="+mn-cs"/>
                        </a:rPr>
                        <a:t>$13,388,916</a:t>
                      </a: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algn="r">
                        <a:spcAft>
                          <a:spcPts val="1800"/>
                        </a:spcAft>
                      </a:pPr>
                      <a:endParaRPr lang="en-US" sz="1400" b="1" kern="1200" dirty="0">
                        <a:solidFill>
                          <a:schemeClr val="accent6">
                            <a:lumMod val="50000"/>
                          </a:schemeClr>
                        </a:solidFill>
                        <a:latin typeface="+mn-lt"/>
                        <a:ea typeface="+mn-ea"/>
                        <a:cs typeface="+mn-cs"/>
                      </a:endParaRPr>
                    </a:p>
                  </a:txBody>
                  <a:tcPr anchor="ctr">
                    <a:lnB w="19050" cap="flat" cmpd="sng" algn="ctr">
                      <a:solidFill>
                        <a:schemeClr val="accent4">
                          <a:lumMod val="75000"/>
                        </a:schemeClr>
                      </a:solidFill>
                      <a:prstDash val="solid"/>
                      <a:round/>
                      <a:headEnd type="none" w="med" len="med"/>
                      <a:tailEnd type="none" w="med" len="med"/>
                    </a:lnB>
                    <a:noFill/>
                  </a:tcPr>
                </a:tc>
                <a:tc>
                  <a:txBody>
                    <a:bodyPr/>
                    <a:lstStyle/>
                    <a:p>
                      <a:pPr algn="r">
                        <a:spcAft>
                          <a:spcPts val="1800"/>
                        </a:spcAft>
                      </a:pPr>
                      <a:endParaRPr lang="en-US" sz="1400" b="1" kern="1200" dirty="0">
                        <a:solidFill>
                          <a:schemeClr val="accent6">
                            <a:lumMod val="50000"/>
                          </a:schemeClr>
                        </a:solidFill>
                        <a:latin typeface="+mn-lt"/>
                        <a:ea typeface="+mn-ea"/>
                        <a:cs typeface="+mn-cs"/>
                      </a:endParaRPr>
                    </a:p>
                  </a:txBody>
                  <a:tcPr anchor="ctr">
                    <a:lnB w="19050" cap="flat" cmpd="sng" algn="ctr">
                      <a:solidFill>
                        <a:schemeClr val="accent4">
                          <a:lumMod val="75000"/>
                        </a:schemeClr>
                      </a:solidFill>
                      <a:prstDash val="solid"/>
                      <a:round/>
                      <a:headEnd type="none" w="med" len="med"/>
                      <a:tailEnd type="none" w="med" len="med"/>
                    </a:lnB>
                    <a:noFill/>
                  </a:tcPr>
                </a:tc>
                <a:tc>
                  <a:txBody>
                    <a:bodyPr/>
                    <a:lstStyle/>
                    <a:p>
                      <a:pPr algn="r">
                        <a:spcAft>
                          <a:spcPts val="1800"/>
                        </a:spcAft>
                      </a:pPr>
                      <a:endParaRPr lang="en-US" sz="1400" b="1" kern="1200" dirty="0">
                        <a:solidFill>
                          <a:schemeClr val="accent6">
                            <a:lumMod val="50000"/>
                          </a:schemeClr>
                        </a:solidFill>
                        <a:latin typeface="+mn-lt"/>
                        <a:ea typeface="+mn-ea"/>
                        <a:cs typeface="+mn-cs"/>
                      </a:endParaRPr>
                    </a:p>
                  </a:txBody>
                  <a:tcPr anchor="ctr">
                    <a:lnB w="19050" cap="flat" cmpd="sng" algn="ctr">
                      <a:solidFill>
                        <a:schemeClr val="accent4">
                          <a:lumMod val="75000"/>
                        </a:schemeClr>
                      </a:solidFill>
                      <a:prstDash val="solid"/>
                      <a:round/>
                      <a:headEnd type="none" w="med" len="med"/>
                      <a:tailEnd type="none" w="med" len="med"/>
                    </a:lnB>
                    <a:noFill/>
                  </a:tcPr>
                </a:tc>
                <a:tc>
                  <a:txBody>
                    <a:bodyPr/>
                    <a:lstStyle/>
                    <a:p>
                      <a:pPr marL="0" marR="0" algn="r" defTabSz="914400" rtl="0" eaLnBrk="1" latinLnBrk="0" hangingPunct="1">
                        <a:lnSpc>
                          <a:spcPct val="115000"/>
                        </a:lnSpc>
                        <a:spcBef>
                          <a:spcPts val="0"/>
                        </a:spcBef>
                        <a:spcAft>
                          <a:spcPts val="1800"/>
                        </a:spcAft>
                      </a:pPr>
                      <a:r>
                        <a:rPr lang="en-US" sz="1400" b="1" u="dbl" kern="1200" baseline="0" dirty="0">
                          <a:solidFill>
                            <a:schemeClr val="accent6">
                              <a:lumMod val="50000"/>
                            </a:schemeClr>
                          </a:solidFill>
                          <a:latin typeface="+mn-lt"/>
                          <a:ea typeface="+mn-ea"/>
                          <a:cs typeface="+mn-cs"/>
                        </a:rPr>
                        <a:t>$17,198,912</a:t>
                      </a:r>
                    </a:p>
                  </a:txBody>
                  <a:tcPr marL="68580" marR="68580" marT="0" marB="0" anchor="ctr">
                    <a:lnB w="19050" cap="flat" cmpd="sng" algn="ctr">
                      <a:solidFill>
                        <a:schemeClr val="accent4">
                          <a:lumMod val="75000"/>
                        </a:schemeClr>
                      </a:solidFill>
                      <a:prstDash val="solid"/>
                      <a:round/>
                      <a:headEnd type="none" w="med" len="med"/>
                      <a:tailEnd type="none" w="med" len="med"/>
                    </a:lnB>
                    <a:noFill/>
                  </a:tcPr>
                </a:tc>
                <a:tc>
                  <a:txBody>
                    <a:bodyPr/>
                    <a:lstStyle/>
                    <a:p>
                      <a:pPr algn="r">
                        <a:spcAft>
                          <a:spcPts val="1800"/>
                        </a:spcAft>
                      </a:pPr>
                      <a:endParaRPr lang="en-US" sz="1400" b="1" kern="1200" dirty="0">
                        <a:solidFill>
                          <a:schemeClr val="accent6">
                            <a:lumMod val="50000"/>
                          </a:schemeClr>
                        </a:solidFill>
                        <a:latin typeface="+mn-lt"/>
                        <a:ea typeface="+mn-ea"/>
                        <a:cs typeface="+mn-cs"/>
                      </a:endParaRPr>
                    </a:p>
                  </a:txBody>
                  <a:tcPr anchor="ctr">
                    <a:lnB w="19050" cap="flat" cmpd="sng" algn="ctr">
                      <a:solidFill>
                        <a:schemeClr val="accent4">
                          <a:lumMod val="75000"/>
                        </a:schemeClr>
                      </a:solidFill>
                      <a:prstDash val="solid"/>
                      <a:round/>
                      <a:headEnd type="none" w="med" len="med"/>
                      <a:tailEnd type="none" w="med" len="med"/>
                    </a:lnB>
                    <a:noFill/>
                  </a:tcPr>
                </a:tc>
                <a:tc>
                  <a:txBody>
                    <a:bodyPr/>
                    <a:lstStyle/>
                    <a:p>
                      <a:pPr algn="r">
                        <a:spcAft>
                          <a:spcPts val="1800"/>
                        </a:spcAft>
                      </a:pPr>
                      <a:endParaRPr lang="en-US" sz="1400" b="1" kern="1200" dirty="0">
                        <a:solidFill>
                          <a:schemeClr val="accent6">
                            <a:lumMod val="50000"/>
                          </a:schemeClr>
                        </a:solidFill>
                        <a:latin typeface="+mn-lt"/>
                        <a:ea typeface="+mn-ea"/>
                        <a:cs typeface="+mn-cs"/>
                      </a:endParaRPr>
                    </a:p>
                  </a:txBody>
                  <a:tcPr anchor="ctr">
                    <a:lnB w="19050" cap="flat" cmpd="sng" algn="ctr">
                      <a:solidFill>
                        <a:schemeClr val="accent4">
                          <a:lumMod val="75000"/>
                        </a:schemeClr>
                      </a:solidFill>
                      <a:prstDash val="solid"/>
                      <a:round/>
                      <a:headEnd type="none" w="med" len="med"/>
                      <a:tailEnd type="none" w="med" len="med"/>
                    </a:lnB>
                    <a:noFill/>
                  </a:tcPr>
                </a:tc>
                <a:extLst>
                  <a:ext uri="{0D108BD9-81ED-4DB2-BD59-A6C34878D82A}">
                    <a16:rowId xmlns:a16="http://schemas.microsoft.com/office/drawing/2014/main" val="3629427371"/>
                  </a:ext>
                </a:extLst>
              </a:tr>
            </a:tbl>
          </a:graphicData>
        </a:graphic>
      </p:graphicFrame>
      <p:sp>
        <p:nvSpPr>
          <p:cNvPr id="5" name="TextBox 4">
            <a:extLst>
              <a:ext uri="{FF2B5EF4-FFF2-40B4-BE49-F238E27FC236}">
                <a16:creationId xmlns:a16="http://schemas.microsoft.com/office/drawing/2014/main" id="{DEE26ECB-7D13-4E60-A6D8-81623D36BEB4}"/>
              </a:ext>
            </a:extLst>
          </p:cNvPr>
          <p:cNvSpPr txBox="1"/>
          <p:nvPr/>
        </p:nvSpPr>
        <p:spPr>
          <a:xfrm>
            <a:off x="838200" y="1235948"/>
            <a:ext cx="9615947" cy="909480"/>
          </a:xfrm>
          <a:prstGeom prst="rect">
            <a:avLst/>
          </a:prstGeom>
          <a:noFill/>
        </p:spPr>
        <p:txBody>
          <a:bodyPr wrap="square" rtlCol="0">
            <a:spAutoFit/>
          </a:bodyPr>
          <a:lstStyle/>
          <a:p>
            <a:pPr marL="0" lvl="1">
              <a:lnSpc>
                <a:spcPct val="90000"/>
              </a:lnSpc>
              <a:spcBef>
                <a:spcPts val="500"/>
              </a:spcBef>
              <a:buClr>
                <a:schemeClr val="accent6">
                  <a:lumMod val="50000"/>
                </a:schemeClr>
              </a:buClr>
              <a:tabLst>
                <a:tab pos="58738" algn="l"/>
              </a:tabLst>
            </a:pPr>
            <a:r>
              <a:rPr lang="en-US" sz="1900" b="1" dirty="0">
                <a:solidFill>
                  <a:schemeClr val="accent6">
                    <a:lumMod val="50000"/>
                  </a:schemeClr>
                </a:solidFill>
              </a:rPr>
              <a:t>O</a:t>
            </a:r>
            <a:r>
              <a:rPr lang="en-US" sz="1700" b="1" dirty="0">
                <a:solidFill>
                  <a:schemeClr val="accent6">
                    <a:lumMod val="50000"/>
                  </a:schemeClr>
                </a:solidFill>
              </a:rPr>
              <a:t>VERALL</a:t>
            </a:r>
            <a:endParaRPr lang="en-US" sz="1900" i="1" dirty="0">
              <a:solidFill>
                <a:schemeClr val="accent6">
                  <a:lumMod val="50000"/>
                </a:schemeClr>
              </a:solidFill>
            </a:endParaRPr>
          </a:p>
          <a:p>
            <a:r>
              <a:rPr lang="en-US" i="1" dirty="0">
                <a:solidFill>
                  <a:schemeClr val="accent6">
                    <a:lumMod val="50000"/>
                  </a:schemeClr>
                </a:solidFill>
              </a:rPr>
              <a:t>Revenues have been exceeding estimates while expenditures have generally been below; hence the overall projection is to meet budget  (FY2020 projections based on June year to date activity)</a:t>
            </a:r>
          </a:p>
        </p:txBody>
      </p:sp>
      <p:sp>
        <p:nvSpPr>
          <p:cNvPr id="15" name="TextBox 14">
            <a:extLst>
              <a:ext uri="{FF2B5EF4-FFF2-40B4-BE49-F238E27FC236}">
                <a16:creationId xmlns:a16="http://schemas.microsoft.com/office/drawing/2014/main" id="{6213A5DB-259A-41F0-8FD6-0B02A5873E16}"/>
              </a:ext>
            </a:extLst>
          </p:cNvPr>
          <p:cNvSpPr txBox="1"/>
          <p:nvPr/>
        </p:nvSpPr>
        <p:spPr>
          <a:xfrm>
            <a:off x="936090" y="5794626"/>
            <a:ext cx="8375434" cy="307777"/>
          </a:xfrm>
          <a:prstGeom prst="rect">
            <a:avLst/>
          </a:prstGeom>
          <a:noFill/>
        </p:spPr>
        <p:txBody>
          <a:bodyPr wrap="none" rtlCol="0">
            <a:spAutoFit/>
          </a:bodyPr>
          <a:lstStyle/>
          <a:p>
            <a:r>
              <a:rPr lang="en-US" sz="1400" i="1" dirty="0">
                <a:solidFill>
                  <a:schemeClr val="accent6">
                    <a:lumMod val="50000"/>
                  </a:schemeClr>
                </a:solidFill>
              </a:rPr>
              <a:t>*  Both funds include borrowings/capital spending of $8 million in total for 2019 &amp; $11.5 million in total for 2018 </a:t>
            </a:r>
          </a:p>
        </p:txBody>
      </p:sp>
    </p:spTree>
    <p:extLst>
      <p:ext uri="{BB962C8B-B14F-4D97-AF65-F5344CB8AC3E}">
        <p14:creationId xmlns:p14="http://schemas.microsoft.com/office/powerpoint/2010/main" val="1006008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FAB3C-E009-493B-B91D-38D5D776B787}"/>
              </a:ext>
            </a:extLst>
          </p:cNvPr>
          <p:cNvSpPr>
            <a:spLocks noGrp="1"/>
          </p:cNvSpPr>
          <p:nvPr>
            <p:ph type="title"/>
          </p:nvPr>
        </p:nvSpPr>
        <p:spPr/>
        <p:txBody>
          <a:bodyPr>
            <a:normAutofit fontScale="90000"/>
          </a:bodyPr>
          <a:lstStyle/>
          <a:p>
            <a:pPr lvl="0" eaLnBrk="0" fontAlgn="base" hangingPunct="0">
              <a:lnSpc>
                <a:spcPct val="100000"/>
              </a:lnSpc>
              <a:spcAft>
                <a:spcPct val="0"/>
              </a:spcAft>
              <a:tabLst>
                <a:tab pos="1381125" algn="l"/>
                <a:tab pos="2112963" algn="l"/>
                <a:tab pos="2844800" algn="l"/>
                <a:tab pos="3575050" algn="l"/>
                <a:tab pos="4297363" algn="l"/>
                <a:tab pos="5029200" algn="l"/>
              </a:tabLst>
            </a:pPr>
            <a:r>
              <a:rPr lang="en-US" altLang="en-US" b="1" dirty="0">
                <a:solidFill>
                  <a:schemeClr val="accent6">
                    <a:lumMod val="75000"/>
                  </a:schemeClr>
                </a:solidFill>
              </a:rPr>
              <a:t>FY 2020-2021 BUDGET BY FUND vs. FYs 2018-2020</a:t>
            </a:r>
            <a:endParaRPr lang="en-US" dirty="0"/>
          </a:p>
        </p:txBody>
      </p:sp>
      <p:graphicFrame>
        <p:nvGraphicFramePr>
          <p:cNvPr id="6" name="Content Placeholder 5">
            <a:extLst>
              <a:ext uri="{FF2B5EF4-FFF2-40B4-BE49-F238E27FC236}">
                <a16:creationId xmlns:a16="http://schemas.microsoft.com/office/drawing/2014/main" id="{4E76EFE4-832E-4690-A9E0-54C853F8AEBF}"/>
              </a:ext>
            </a:extLst>
          </p:cNvPr>
          <p:cNvGraphicFramePr>
            <a:graphicFrameLocks noGrp="1"/>
          </p:cNvGraphicFramePr>
          <p:nvPr>
            <p:ph idx="1"/>
            <p:extLst>
              <p:ext uri="{D42A27DB-BD31-4B8C-83A1-F6EECF244321}">
                <p14:modId xmlns:p14="http://schemas.microsoft.com/office/powerpoint/2010/main" val="663604522"/>
              </p:ext>
            </p:extLst>
          </p:nvPr>
        </p:nvGraphicFramePr>
        <p:xfrm>
          <a:off x="1034797" y="1866179"/>
          <a:ext cx="9993576" cy="3619281"/>
        </p:xfrm>
        <a:graphic>
          <a:graphicData uri="http://schemas.openxmlformats.org/drawingml/2006/table">
            <a:tbl>
              <a:tblPr firstRow="1" firstCol="1" bandRow="1"/>
              <a:tblGrid>
                <a:gridCol w="3094529">
                  <a:extLst>
                    <a:ext uri="{9D8B030D-6E8A-4147-A177-3AD203B41FA5}">
                      <a16:colId xmlns:a16="http://schemas.microsoft.com/office/drawing/2014/main" val="2046162285"/>
                    </a:ext>
                  </a:extLst>
                </a:gridCol>
                <a:gridCol w="1097280">
                  <a:extLst>
                    <a:ext uri="{9D8B030D-6E8A-4147-A177-3AD203B41FA5}">
                      <a16:colId xmlns:a16="http://schemas.microsoft.com/office/drawing/2014/main" val="1753007771"/>
                    </a:ext>
                  </a:extLst>
                </a:gridCol>
                <a:gridCol w="315367">
                  <a:extLst>
                    <a:ext uri="{9D8B030D-6E8A-4147-A177-3AD203B41FA5}">
                      <a16:colId xmlns:a16="http://schemas.microsoft.com/office/drawing/2014/main" val="2920205895"/>
                    </a:ext>
                  </a:extLst>
                </a:gridCol>
                <a:gridCol w="1371600">
                  <a:extLst>
                    <a:ext uri="{9D8B030D-6E8A-4147-A177-3AD203B41FA5}">
                      <a16:colId xmlns:a16="http://schemas.microsoft.com/office/drawing/2014/main" val="3447147264"/>
                    </a:ext>
                  </a:extLst>
                </a:gridCol>
                <a:gridCol w="1371600">
                  <a:extLst>
                    <a:ext uri="{9D8B030D-6E8A-4147-A177-3AD203B41FA5}">
                      <a16:colId xmlns:a16="http://schemas.microsoft.com/office/drawing/2014/main" val="26492931"/>
                    </a:ext>
                  </a:extLst>
                </a:gridCol>
                <a:gridCol w="1371600">
                  <a:extLst>
                    <a:ext uri="{9D8B030D-6E8A-4147-A177-3AD203B41FA5}">
                      <a16:colId xmlns:a16="http://schemas.microsoft.com/office/drawing/2014/main" val="901674637"/>
                    </a:ext>
                  </a:extLst>
                </a:gridCol>
                <a:gridCol w="1371600">
                  <a:extLst>
                    <a:ext uri="{9D8B030D-6E8A-4147-A177-3AD203B41FA5}">
                      <a16:colId xmlns:a16="http://schemas.microsoft.com/office/drawing/2014/main" val="3760885575"/>
                    </a:ext>
                  </a:extLst>
                </a:gridCol>
              </a:tblGrid>
              <a:tr h="657935">
                <a:tc>
                  <a:txBody>
                    <a:bodyPr/>
                    <a:lstStyle/>
                    <a:p>
                      <a:pPr algn="ctr">
                        <a:lnSpc>
                          <a:spcPct val="115000"/>
                        </a:lnSpc>
                      </a:pPr>
                      <a:endParaRPr lang="en-US" sz="1400" dirty="0">
                        <a:effectLst/>
                        <a:latin typeface="Calibri" panose="020F0502020204030204" pitchFamily="34" charset="0"/>
                        <a:cs typeface="Times New Roman" panose="02020603050405020304" pitchFamily="18" charset="0"/>
                      </a:endParaRPr>
                    </a:p>
                  </a:txBody>
                  <a:tcPr marL="16430" marR="49291" marT="60246" marB="3288"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FY 2021 </a:t>
                      </a:r>
                      <a:r>
                        <a:rPr lang="en-US" sz="1600" b="1" u="none" kern="1200" dirty="0">
                          <a:solidFill>
                            <a:schemeClr val="accent6">
                              <a:lumMod val="50000"/>
                            </a:schemeClr>
                          </a:solidFill>
                          <a:latin typeface="+mn-lt"/>
                          <a:ea typeface="+mn-ea"/>
                          <a:cs typeface="+mn-cs"/>
                        </a:rPr>
                        <a:t>P</a:t>
                      </a:r>
                      <a:r>
                        <a:rPr lang="en-US" sz="1400" b="1" u="none" kern="1200" dirty="0">
                          <a:solidFill>
                            <a:schemeClr val="accent6">
                              <a:lumMod val="50000"/>
                            </a:schemeClr>
                          </a:solidFill>
                          <a:latin typeface="+mn-lt"/>
                          <a:ea typeface="+mn-ea"/>
                          <a:cs typeface="+mn-cs"/>
                        </a:rPr>
                        <a:t>ROPOSED</a:t>
                      </a:r>
                    </a:p>
                  </a:txBody>
                  <a:tcPr marL="16430" marR="49291" marT="60246" marB="3288"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      FY 2020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400" b="1" u="none" kern="1200" dirty="0">
                          <a:solidFill>
                            <a:schemeClr val="accent6">
                              <a:lumMod val="50000"/>
                            </a:schemeClr>
                          </a:solidFill>
                          <a:latin typeface="+mn-lt"/>
                          <a:ea typeface="+mn-ea"/>
                          <a:cs typeface="+mn-cs"/>
                        </a:rPr>
                        <a:t>       </a:t>
                      </a:r>
                      <a:r>
                        <a:rPr lang="en-US" sz="1600" b="1" u="none" kern="1200" dirty="0">
                          <a:solidFill>
                            <a:schemeClr val="accent6">
                              <a:lumMod val="50000"/>
                            </a:schemeClr>
                          </a:solidFill>
                          <a:latin typeface="+mn-lt"/>
                          <a:ea typeface="+mn-ea"/>
                          <a:cs typeface="+mn-cs"/>
                        </a:rPr>
                        <a:t>P</a:t>
                      </a:r>
                      <a:r>
                        <a:rPr lang="en-US" sz="14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ROJECTED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            FY 2020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4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             </a:t>
                      </a: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B</a:t>
                      </a:r>
                      <a:r>
                        <a:rPr lang="en-US" sz="14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UDGET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          FY 2019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4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          </a:t>
                      </a: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A</a:t>
                      </a:r>
                      <a:r>
                        <a:rPr lang="en-US" sz="14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CTUAL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           FY 2018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4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            </a:t>
                      </a: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A</a:t>
                      </a:r>
                      <a:r>
                        <a:rPr lang="en-US" sz="14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UDITED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extLst>
                  <a:ext uri="{0D108BD9-81ED-4DB2-BD59-A6C34878D82A}">
                    <a16:rowId xmlns:a16="http://schemas.microsoft.com/office/drawing/2014/main" val="414563389"/>
                  </a:ext>
                </a:extLst>
              </a:tr>
              <a:tr h="380361">
                <a:tc>
                  <a:txBody>
                    <a:bodyPr/>
                    <a:lstStyle/>
                    <a:p>
                      <a:pPr marL="0" lvl="1" algn="l" defTabSz="914400" rtl="0" eaLnBrk="1" latinLnBrk="0" hangingPunct="1"/>
                      <a:r>
                        <a:rPr lang="en-US" sz="1600" b="1" kern="1200" dirty="0">
                          <a:solidFill>
                            <a:schemeClr val="accent6">
                              <a:lumMod val="50000"/>
                            </a:schemeClr>
                          </a:solidFill>
                          <a:latin typeface="+mn-lt"/>
                          <a:ea typeface="+mn-ea"/>
                          <a:cs typeface="+mn-cs"/>
                        </a:rPr>
                        <a:t>G</a:t>
                      </a:r>
                      <a:r>
                        <a:rPr lang="en-US" sz="1400" b="1" kern="1200" dirty="0">
                          <a:solidFill>
                            <a:schemeClr val="accent6">
                              <a:lumMod val="50000"/>
                            </a:schemeClr>
                          </a:solidFill>
                          <a:latin typeface="+mn-lt"/>
                          <a:ea typeface="+mn-ea"/>
                          <a:cs typeface="+mn-cs"/>
                        </a:rPr>
                        <a:t>ENERAL 	</a:t>
                      </a:r>
                    </a:p>
                  </a:txBody>
                  <a:tcPr marL="114111" marR="114111" marT="57055" marB="57055"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r" defTabSz="914400" rtl="0" eaLnBrk="1" latinLnBrk="0" hangingPunct="1">
                        <a:lnSpc>
                          <a:spcPct val="115000"/>
                        </a:lnSpc>
                        <a:spcBef>
                          <a:spcPts val="0"/>
                        </a:spcBef>
                        <a:spcAft>
                          <a:spcPts val="0"/>
                        </a:spcAft>
                      </a:pPr>
                      <a:r>
                        <a:rPr lang="en-US" sz="1600" kern="1200" dirty="0">
                          <a:solidFill>
                            <a:schemeClr val="accent6">
                              <a:lumMod val="50000"/>
                            </a:schemeClr>
                          </a:solidFill>
                          <a:latin typeface="+mn-lt"/>
                          <a:ea typeface="+mn-ea"/>
                          <a:cs typeface="+mn-cs"/>
                        </a:rPr>
                        <a:t>$2,188,798</a:t>
                      </a:r>
                    </a:p>
                  </a:txBody>
                  <a:tcPr marL="9525" marR="28575" marT="34925" marB="1905"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lvl="1" algn="r" defTabSz="914400" rtl="0" eaLnBrk="1" latinLnBrk="0" hangingPunct="1">
                        <a:lnSpc>
                          <a:spcPct val="115000"/>
                        </a:lnSpc>
                        <a:spcBef>
                          <a:spcPts val="0"/>
                        </a:spcBef>
                        <a:spcAft>
                          <a:spcPts val="0"/>
                        </a:spcAft>
                      </a:pPr>
                      <a:r>
                        <a:rPr lang="en-US" sz="1400" kern="1200">
                          <a:solidFill>
                            <a:schemeClr val="accent6">
                              <a:lumMod val="50000"/>
                            </a:schemeClr>
                          </a:solidFill>
                          <a:latin typeface="+mn-lt"/>
                          <a:ea typeface="+mn-ea"/>
                          <a:cs typeface="+mn-cs"/>
                        </a:rPr>
                        <a:t> </a:t>
                      </a: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$2,222,528</a:t>
                      </a: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$2,185,753</a:t>
                      </a: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$2,533,165</a:t>
                      </a: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$1,758,233</a:t>
                      </a: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extLst>
                  <a:ext uri="{0D108BD9-81ED-4DB2-BD59-A6C34878D82A}">
                    <a16:rowId xmlns:a16="http://schemas.microsoft.com/office/drawing/2014/main" val="4231188342"/>
                  </a:ext>
                </a:extLst>
              </a:tr>
              <a:tr h="3803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chemeClr val="accent6">
                              <a:lumMod val="50000"/>
                            </a:schemeClr>
                          </a:solidFill>
                        </a:rPr>
                        <a:t>T</a:t>
                      </a:r>
                      <a:r>
                        <a:rPr lang="en-US" sz="1400" b="1" dirty="0">
                          <a:solidFill>
                            <a:schemeClr val="accent6">
                              <a:lumMod val="50000"/>
                            </a:schemeClr>
                          </a:solidFill>
                        </a:rPr>
                        <a:t>RANSPORTATION (</a:t>
                      </a:r>
                      <a:r>
                        <a:rPr lang="en-US" sz="1600" b="1" dirty="0">
                          <a:solidFill>
                            <a:schemeClr val="accent6">
                              <a:lumMod val="50000"/>
                            </a:schemeClr>
                          </a:solidFill>
                        </a:rPr>
                        <a:t>G</a:t>
                      </a:r>
                      <a:r>
                        <a:rPr lang="en-US" sz="1400" b="1" dirty="0">
                          <a:solidFill>
                            <a:schemeClr val="accent6">
                              <a:lumMod val="50000"/>
                            </a:schemeClr>
                          </a:solidFill>
                        </a:rPr>
                        <a:t>AS </a:t>
                      </a:r>
                      <a:r>
                        <a:rPr lang="en-US" sz="1600" b="1" dirty="0">
                          <a:solidFill>
                            <a:schemeClr val="accent6">
                              <a:lumMod val="50000"/>
                            </a:schemeClr>
                          </a:solidFill>
                        </a:rPr>
                        <a:t>T</a:t>
                      </a:r>
                      <a:r>
                        <a:rPr lang="en-US" sz="1400" b="1" dirty="0">
                          <a:solidFill>
                            <a:schemeClr val="accent6">
                              <a:lumMod val="50000"/>
                            </a:schemeClr>
                          </a:solidFill>
                        </a:rPr>
                        <a:t>AXES)  *</a:t>
                      </a:r>
                    </a:p>
                  </a:txBody>
                  <a:tcPr marL="114111" marR="114111" marT="57055" marB="57055" anchor="ctr">
                    <a:lnL>
                      <a:noFill/>
                    </a:lnL>
                    <a:lnR>
                      <a:noFill/>
                    </a:lnR>
                    <a:lnT>
                      <a:noFill/>
                    </a:lnT>
                    <a:lnB>
                      <a:noFill/>
                    </a:lnB>
                  </a:tcPr>
                </a:tc>
                <a:tc>
                  <a:txBody>
                    <a:bodyPr/>
                    <a:lstStyle/>
                    <a:p>
                      <a:pPr marL="0" marR="0" algn="r" defTabSz="914400" rtl="0" eaLnBrk="1" latinLnBrk="0" hangingPunct="1">
                        <a:lnSpc>
                          <a:spcPct val="115000"/>
                        </a:lnSpc>
                        <a:spcBef>
                          <a:spcPts val="0"/>
                        </a:spcBef>
                        <a:spcAft>
                          <a:spcPts val="0"/>
                        </a:spcAft>
                      </a:pPr>
                      <a:r>
                        <a:rPr lang="en-US" sz="1600" kern="1200" dirty="0">
                          <a:solidFill>
                            <a:schemeClr val="accent6">
                              <a:lumMod val="50000"/>
                            </a:schemeClr>
                          </a:solidFill>
                          <a:latin typeface="+mn-lt"/>
                          <a:ea typeface="+mn-ea"/>
                          <a:cs typeface="+mn-cs"/>
                        </a:rPr>
                        <a:t>$307,500</a:t>
                      </a:r>
                    </a:p>
                  </a:txBody>
                  <a:tcPr marL="9525" marR="28575" marT="34925" marB="1905"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a:solidFill>
                            <a:schemeClr val="accent6">
                              <a:lumMod val="50000"/>
                            </a:schemeClr>
                          </a:solidFill>
                          <a:latin typeface="+mn-lt"/>
                          <a:ea typeface="+mn-ea"/>
                          <a:cs typeface="+mn-cs"/>
                        </a:rPr>
                        <a:t> </a:t>
                      </a: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$317,438</a:t>
                      </a: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$410,000</a:t>
                      </a: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$406,820</a:t>
                      </a: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$401,194</a:t>
                      </a:r>
                    </a:p>
                  </a:txBody>
                  <a:tcPr marL="0" marR="0" marT="0" marB="0" anchor="ctr">
                    <a:lnL>
                      <a:noFill/>
                    </a:lnL>
                    <a:lnR>
                      <a:noFill/>
                    </a:lnR>
                    <a:lnT>
                      <a:noFill/>
                    </a:lnT>
                    <a:lnB>
                      <a:noFill/>
                    </a:lnB>
                  </a:tcPr>
                </a:tc>
                <a:extLst>
                  <a:ext uri="{0D108BD9-81ED-4DB2-BD59-A6C34878D82A}">
                    <a16:rowId xmlns:a16="http://schemas.microsoft.com/office/drawing/2014/main" val="1910530621"/>
                  </a:ext>
                </a:extLst>
              </a:tr>
              <a:tr h="3803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chemeClr val="accent6">
                              <a:lumMod val="50000"/>
                            </a:schemeClr>
                          </a:solidFill>
                        </a:rPr>
                        <a:t>L</a:t>
                      </a:r>
                      <a:r>
                        <a:rPr lang="en-US" sz="1400" b="1" dirty="0">
                          <a:solidFill>
                            <a:schemeClr val="accent6">
                              <a:lumMod val="50000"/>
                            </a:schemeClr>
                          </a:solidFill>
                        </a:rPr>
                        <a:t>OCAL </a:t>
                      </a:r>
                      <a:r>
                        <a:rPr lang="en-US" sz="1600" b="1" dirty="0">
                          <a:solidFill>
                            <a:schemeClr val="accent6">
                              <a:lumMod val="50000"/>
                            </a:schemeClr>
                          </a:solidFill>
                        </a:rPr>
                        <a:t>O</a:t>
                      </a:r>
                      <a:r>
                        <a:rPr lang="en-US" sz="1400" b="1" dirty="0">
                          <a:solidFill>
                            <a:schemeClr val="accent6">
                              <a:lumMod val="50000"/>
                            </a:schemeClr>
                          </a:solidFill>
                        </a:rPr>
                        <a:t>PTION </a:t>
                      </a:r>
                      <a:r>
                        <a:rPr lang="en-US" sz="1600" b="1" dirty="0">
                          <a:solidFill>
                            <a:schemeClr val="accent6">
                              <a:lumMod val="50000"/>
                            </a:schemeClr>
                          </a:solidFill>
                        </a:rPr>
                        <a:t>S</a:t>
                      </a:r>
                      <a:r>
                        <a:rPr lang="en-US" sz="1400" b="1" dirty="0">
                          <a:solidFill>
                            <a:schemeClr val="accent6">
                              <a:lumMod val="50000"/>
                            </a:schemeClr>
                          </a:solidFill>
                        </a:rPr>
                        <a:t>URTAX (LOST) </a:t>
                      </a:r>
                    </a:p>
                  </a:txBody>
                  <a:tcPr marL="114111" marR="114111" marT="57055" marB="57055" anchor="ctr">
                    <a:lnL>
                      <a:noFill/>
                    </a:lnL>
                    <a:lnR>
                      <a:noFill/>
                    </a:lnR>
                    <a:lnT>
                      <a:noFill/>
                    </a:lnT>
                    <a:lnB>
                      <a:noFill/>
                    </a:lnB>
                  </a:tcPr>
                </a:tc>
                <a:tc>
                  <a:txBody>
                    <a:bodyPr/>
                    <a:lstStyle/>
                    <a:p>
                      <a:pPr marL="0" marR="0" algn="r" defTabSz="914400" rtl="0" eaLnBrk="1" latinLnBrk="0" hangingPunct="1">
                        <a:lnSpc>
                          <a:spcPct val="115000"/>
                        </a:lnSpc>
                        <a:spcBef>
                          <a:spcPts val="0"/>
                        </a:spcBef>
                        <a:spcAft>
                          <a:spcPts val="0"/>
                        </a:spcAft>
                      </a:pPr>
                      <a:r>
                        <a:rPr lang="en-US" sz="1600" kern="1200" dirty="0">
                          <a:solidFill>
                            <a:schemeClr val="accent6">
                              <a:lumMod val="50000"/>
                            </a:schemeClr>
                          </a:solidFill>
                          <a:latin typeface="+mn-lt"/>
                          <a:ea typeface="+mn-ea"/>
                          <a:cs typeface="+mn-cs"/>
                        </a:rPr>
                        <a:t>$195,000</a:t>
                      </a:r>
                    </a:p>
                  </a:txBody>
                  <a:tcPr marL="9525" marR="28575" marT="34925" marB="1905"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 </a:t>
                      </a: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$197,343</a:t>
                      </a: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$260,000</a:t>
                      </a: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$244,284</a:t>
                      </a: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$234,417</a:t>
                      </a:r>
                    </a:p>
                  </a:txBody>
                  <a:tcPr marL="0" marR="0" marT="0" marB="0" anchor="ctr">
                    <a:lnL>
                      <a:noFill/>
                    </a:lnL>
                    <a:lnR>
                      <a:noFill/>
                    </a:lnR>
                    <a:lnT>
                      <a:noFill/>
                    </a:lnT>
                    <a:lnB>
                      <a:noFill/>
                    </a:lnB>
                  </a:tcPr>
                </a:tc>
                <a:extLst>
                  <a:ext uri="{0D108BD9-81ED-4DB2-BD59-A6C34878D82A}">
                    <a16:rowId xmlns:a16="http://schemas.microsoft.com/office/drawing/2014/main" val="1803379205"/>
                  </a:ext>
                </a:extLst>
              </a:tr>
              <a:tr h="3803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chemeClr val="accent6">
                              <a:lumMod val="50000"/>
                            </a:schemeClr>
                          </a:solidFill>
                        </a:rPr>
                        <a:t>R</a:t>
                      </a:r>
                      <a:r>
                        <a:rPr lang="en-US" sz="1400" b="1" dirty="0">
                          <a:solidFill>
                            <a:schemeClr val="accent6">
                              <a:lumMod val="50000"/>
                            </a:schemeClr>
                          </a:solidFill>
                        </a:rPr>
                        <a:t>OADS &amp; </a:t>
                      </a:r>
                      <a:r>
                        <a:rPr lang="en-US" sz="1600" b="1" dirty="0">
                          <a:solidFill>
                            <a:schemeClr val="accent6">
                              <a:lumMod val="50000"/>
                            </a:schemeClr>
                          </a:solidFill>
                        </a:rPr>
                        <a:t>D</a:t>
                      </a:r>
                      <a:r>
                        <a:rPr lang="en-US" sz="1400" b="1" dirty="0">
                          <a:solidFill>
                            <a:schemeClr val="accent6">
                              <a:lumMod val="50000"/>
                            </a:schemeClr>
                          </a:solidFill>
                        </a:rPr>
                        <a:t>RAINAGE (DISTRICT)</a:t>
                      </a:r>
                    </a:p>
                  </a:txBody>
                  <a:tcPr marL="114111" marR="114111" marT="57055" marB="57055" anchor="ctr">
                    <a:lnL>
                      <a:noFill/>
                    </a:lnL>
                    <a:lnR>
                      <a:noFill/>
                    </a:lnR>
                    <a:lnT>
                      <a:noFill/>
                    </a:lnT>
                    <a:lnB>
                      <a:noFill/>
                    </a:lnB>
                  </a:tcPr>
                </a:tc>
                <a:tc>
                  <a:txBody>
                    <a:bodyPr/>
                    <a:lstStyle/>
                    <a:p>
                      <a:pPr marL="0" marR="0" algn="r" defTabSz="914400" rtl="0" eaLnBrk="1" latinLnBrk="0" hangingPunct="1">
                        <a:lnSpc>
                          <a:spcPct val="115000"/>
                        </a:lnSpc>
                        <a:spcBef>
                          <a:spcPts val="0"/>
                        </a:spcBef>
                        <a:spcAft>
                          <a:spcPts val="0"/>
                        </a:spcAft>
                      </a:pPr>
                      <a:r>
                        <a:rPr lang="en-US" sz="1600" kern="1200" dirty="0">
                          <a:solidFill>
                            <a:schemeClr val="accent6">
                              <a:lumMod val="50000"/>
                            </a:schemeClr>
                          </a:solidFill>
                          <a:latin typeface="+mn-lt"/>
                          <a:ea typeface="+mn-ea"/>
                          <a:cs typeface="+mn-cs"/>
                        </a:rPr>
                        <a:t>$2,000,865</a:t>
                      </a:r>
                    </a:p>
                  </a:txBody>
                  <a:tcPr marL="9525" marR="28575" marT="34925" marB="1905"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 </a:t>
                      </a: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$2,106,872</a:t>
                      </a: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a:solidFill>
                            <a:schemeClr val="accent6">
                              <a:lumMod val="50000"/>
                            </a:schemeClr>
                          </a:solidFill>
                          <a:latin typeface="+mn-lt"/>
                          <a:ea typeface="+mn-ea"/>
                          <a:cs typeface="+mn-cs"/>
                        </a:rPr>
                        <a:t>$2,000,865</a:t>
                      </a: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$2,025,779</a:t>
                      </a: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$1,522,803</a:t>
                      </a:r>
                    </a:p>
                  </a:txBody>
                  <a:tcPr marL="0" marR="0" marT="0" marB="0" anchor="ctr">
                    <a:lnL>
                      <a:noFill/>
                    </a:lnL>
                    <a:lnR>
                      <a:noFill/>
                    </a:lnR>
                    <a:lnT>
                      <a:noFill/>
                    </a:lnT>
                    <a:lnB>
                      <a:noFill/>
                    </a:lnB>
                  </a:tcPr>
                </a:tc>
                <a:extLst>
                  <a:ext uri="{0D108BD9-81ED-4DB2-BD59-A6C34878D82A}">
                    <a16:rowId xmlns:a16="http://schemas.microsoft.com/office/drawing/2014/main" val="2293708994"/>
                  </a:ext>
                </a:extLst>
              </a:tr>
              <a:tr h="3803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chemeClr val="accent6">
                              <a:lumMod val="50000"/>
                            </a:schemeClr>
                          </a:solidFill>
                        </a:rPr>
                        <a:t>S</a:t>
                      </a:r>
                      <a:r>
                        <a:rPr lang="en-US" sz="1400" b="1" dirty="0">
                          <a:solidFill>
                            <a:schemeClr val="accent6">
                              <a:lumMod val="50000"/>
                            </a:schemeClr>
                          </a:solidFill>
                        </a:rPr>
                        <a:t>OLID </a:t>
                      </a:r>
                      <a:r>
                        <a:rPr lang="en-US" sz="1600" b="1" dirty="0">
                          <a:solidFill>
                            <a:schemeClr val="accent6">
                              <a:lumMod val="50000"/>
                            </a:schemeClr>
                          </a:solidFill>
                        </a:rPr>
                        <a:t>W</a:t>
                      </a:r>
                      <a:r>
                        <a:rPr lang="en-US" sz="1400" b="1" dirty="0">
                          <a:solidFill>
                            <a:schemeClr val="accent6">
                              <a:lumMod val="50000"/>
                            </a:schemeClr>
                          </a:solidFill>
                        </a:rPr>
                        <a:t>ASTE</a:t>
                      </a:r>
                    </a:p>
                  </a:txBody>
                  <a:tcPr marL="114111" marR="114111" marT="57055" marB="57055" anchor="ctr">
                    <a:lnL>
                      <a:noFill/>
                    </a:lnL>
                    <a:lnR>
                      <a:noFill/>
                    </a:lnR>
                    <a:lnT>
                      <a:noFill/>
                    </a:lnT>
                    <a:lnB>
                      <a:noFill/>
                    </a:lnB>
                  </a:tcPr>
                </a:tc>
                <a:tc>
                  <a:txBody>
                    <a:bodyPr/>
                    <a:lstStyle/>
                    <a:p>
                      <a:pPr marL="0" marR="0" algn="r">
                        <a:lnSpc>
                          <a:spcPct val="115000"/>
                        </a:lnSpc>
                        <a:spcBef>
                          <a:spcPts val="0"/>
                        </a:spcBef>
                        <a:spcAft>
                          <a:spcPts val="0"/>
                        </a:spcAft>
                      </a:pPr>
                      <a:r>
                        <a:rPr lang="en-US" sz="1600" kern="1200" dirty="0">
                          <a:solidFill>
                            <a:schemeClr val="accent6">
                              <a:lumMod val="50000"/>
                            </a:schemeClr>
                          </a:solidFill>
                          <a:latin typeface="+mn-lt"/>
                          <a:ea typeface="+mn-ea"/>
                          <a:cs typeface="+mn-cs"/>
                        </a:rPr>
                        <a:t>$691,700</a:t>
                      </a:r>
                    </a:p>
                  </a:txBody>
                  <a:tcPr marL="68580" marR="6858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endParaRPr lang="en-US" sz="1400" kern="1200" dirty="0">
                        <a:solidFill>
                          <a:schemeClr val="accent6">
                            <a:lumMod val="50000"/>
                          </a:schemeClr>
                        </a:solidFill>
                        <a:latin typeface="+mn-lt"/>
                        <a:ea typeface="+mn-ea"/>
                        <a:cs typeface="+mn-cs"/>
                      </a:endParaRP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$649,447</a:t>
                      </a: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$580,000</a:t>
                      </a: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$549,854</a:t>
                      </a: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$770,863</a:t>
                      </a:r>
                    </a:p>
                  </a:txBody>
                  <a:tcPr marL="0" marR="0" marT="0" marB="0" anchor="ctr">
                    <a:lnL>
                      <a:noFill/>
                    </a:lnL>
                    <a:lnR>
                      <a:noFill/>
                    </a:lnR>
                    <a:lnT>
                      <a:noFill/>
                    </a:lnT>
                    <a:lnB>
                      <a:noFill/>
                    </a:lnB>
                  </a:tcPr>
                </a:tc>
                <a:extLst>
                  <a:ext uri="{0D108BD9-81ED-4DB2-BD59-A6C34878D82A}">
                    <a16:rowId xmlns:a16="http://schemas.microsoft.com/office/drawing/2014/main" val="1670304110"/>
                  </a:ext>
                </a:extLst>
              </a:tr>
              <a:tr h="3803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chemeClr val="accent6">
                              <a:lumMod val="50000"/>
                            </a:schemeClr>
                          </a:solidFill>
                        </a:rPr>
                        <a:t>C</a:t>
                      </a:r>
                      <a:r>
                        <a:rPr lang="en-US" sz="1400" b="1" dirty="0">
                          <a:solidFill>
                            <a:schemeClr val="accent6">
                              <a:lumMod val="50000"/>
                            </a:schemeClr>
                          </a:solidFill>
                        </a:rPr>
                        <a:t>APITAL </a:t>
                      </a:r>
                      <a:r>
                        <a:rPr lang="en-US" sz="1600" b="1" dirty="0">
                          <a:solidFill>
                            <a:schemeClr val="accent6">
                              <a:lumMod val="50000"/>
                            </a:schemeClr>
                          </a:solidFill>
                        </a:rPr>
                        <a:t>I</a:t>
                      </a:r>
                      <a:r>
                        <a:rPr lang="en-US" sz="1400" b="1" dirty="0">
                          <a:solidFill>
                            <a:schemeClr val="accent6">
                              <a:lumMod val="50000"/>
                            </a:schemeClr>
                          </a:solidFill>
                        </a:rPr>
                        <a:t>MPROVEMENT </a:t>
                      </a:r>
                      <a:r>
                        <a:rPr lang="en-US" sz="1600" b="1" dirty="0">
                          <a:solidFill>
                            <a:schemeClr val="accent6">
                              <a:lumMod val="50000"/>
                            </a:schemeClr>
                          </a:solidFill>
                        </a:rPr>
                        <a:t>P</a:t>
                      </a:r>
                      <a:r>
                        <a:rPr lang="en-US" sz="1400" b="1" dirty="0">
                          <a:solidFill>
                            <a:schemeClr val="accent6">
                              <a:lumMod val="50000"/>
                            </a:schemeClr>
                          </a:solidFill>
                        </a:rPr>
                        <a:t>ROJECTS *</a:t>
                      </a:r>
                    </a:p>
                  </a:txBody>
                  <a:tcPr marL="114111" marR="114111" marT="57055" marB="57055" anchor="ctr">
                    <a:lnL>
                      <a:noFill/>
                    </a:lnL>
                    <a:lnR>
                      <a:noFill/>
                    </a:lnR>
                    <a:lnT>
                      <a:noFill/>
                    </a:lnT>
                    <a:lnB>
                      <a:noFill/>
                    </a:lnB>
                  </a:tcPr>
                </a:tc>
                <a:tc>
                  <a:txBody>
                    <a:bodyPr/>
                    <a:lstStyle/>
                    <a:p>
                      <a:pPr marL="0" marR="0" algn="r">
                        <a:lnSpc>
                          <a:spcPct val="115000"/>
                        </a:lnSpc>
                        <a:spcBef>
                          <a:spcPts val="0"/>
                        </a:spcBef>
                        <a:spcAft>
                          <a:spcPts val="0"/>
                        </a:spcAft>
                      </a:pPr>
                      <a:r>
                        <a:rPr lang="en-US" sz="1600" u="sng" kern="1200" dirty="0">
                          <a:solidFill>
                            <a:schemeClr val="accent6">
                              <a:lumMod val="50000"/>
                            </a:schemeClr>
                          </a:solidFill>
                          <a:latin typeface="+mn-lt"/>
                          <a:ea typeface="+mn-ea"/>
                          <a:cs typeface="+mn-cs"/>
                        </a:rPr>
                        <a:t>    </a:t>
                      </a:r>
                      <a:r>
                        <a:rPr lang="en-US" sz="1600" kern="1200" dirty="0">
                          <a:solidFill>
                            <a:schemeClr val="accent6">
                              <a:lumMod val="50000"/>
                            </a:schemeClr>
                          </a:solidFill>
                          <a:latin typeface="+mn-lt"/>
                          <a:ea typeface="+mn-ea"/>
                          <a:cs typeface="+mn-cs"/>
                        </a:rPr>
                        <a:t>$</a:t>
                      </a:r>
                      <a:r>
                        <a:rPr lang="en-US" sz="1600" u="sng" kern="1200" dirty="0">
                          <a:solidFill>
                            <a:schemeClr val="accent6">
                              <a:lumMod val="50000"/>
                            </a:schemeClr>
                          </a:solidFill>
                          <a:latin typeface="+mn-lt"/>
                          <a:ea typeface="+mn-ea"/>
                          <a:cs typeface="+mn-cs"/>
                        </a:rPr>
                        <a:t>107,500</a:t>
                      </a:r>
                    </a:p>
                  </a:txBody>
                  <a:tcPr marL="68580" marR="6858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400" kern="1200" dirty="0">
                          <a:solidFill>
                            <a:schemeClr val="accent6">
                              <a:lumMod val="50000"/>
                            </a:schemeClr>
                          </a:solidFill>
                          <a:latin typeface="+mn-lt"/>
                          <a:ea typeface="+mn-ea"/>
                          <a:cs typeface="+mn-cs"/>
                        </a:rPr>
                        <a:t> </a:t>
                      </a: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600" u="sng" kern="1200" dirty="0">
                          <a:solidFill>
                            <a:schemeClr val="accent6">
                              <a:lumMod val="50000"/>
                            </a:schemeClr>
                          </a:solidFill>
                          <a:latin typeface="+mn-lt"/>
                          <a:ea typeface="+mn-ea"/>
                          <a:cs typeface="+mn-cs"/>
                        </a:rPr>
                        <a:t>$390,683</a:t>
                      </a: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600" u="sng" kern="1200" dirty="0">
                          <a:solidFill>
                            <a:schemeClr val="accent6">
                              <a:lumMod val="50000"/>
                            </a:schemeClr>
                          </a:solidFill>
                          <a:latin typeface="+mn-lt"/>
                          <a:ea typeface="+mn-ea"/>
                          <a:cs typeface="+mn-cs"/>
                        </a:rPr>
                        <a:t>$390,683</a:t>
                      </a: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600" u="sng" kern="1200" dirty="0">
                          <a:solidFill>
                            <a:schemeClr val="accent6">
                              <a:lumMod val="50000"/>
                            </a:schemeClr>
                          </a:solidFill>
                          <a:latin typeface="+mn-lt"/>
                          <a:ea typeface="+mn-ea"/>
                          <a:cs typeface="+mn-cs"/>
                        </a:rPr>
                        <a:t>$673,485</a:t>
                      </a:r>
                    </a:p>
                  </a:txBody>
                  <a:tcPr marL="0" marR="0" marT="0" marB="0" anchor="ctr">
                    <a:lnL>
                      <a:noFill/>
                    </a:lnL>
                    <a:lnR>
                      <a:noFill/>
                    </a:lnR>
                    <a:lnT>
                      <a:noFill/>
                    </a:lnT>
                    <a:lnB>
                      <a:noFill/>
                    </a:lnB>
                  </a:tcPr>
                </a:tc>
                <a:tc>
                  <a:txBody>
                    <a:bodyPr/>
                    <a:lstStyle/>
                    <a:p>
                      <a:pPr marL="0" marR="0" lvl="1" algn="r" defTabSz="914400" rtl="0" eaLnBrk="1" latinLnBrk="0" hangingPunct="1">
                        <a:lnSpc>
                          <a:spcPct val="115000"/>
                        </a:lnSpc>
                        <a:spcBef>
                          <a:spcPts val="0"/>
                        </a:spcBef>
                        <a:spcAft>
                          <a:spcPts val="0"/>
                        </a:spcAft>
                      </a:pPr>
                      <a:r>
                        <a:rPr lang="en-US" sz="1600" u="sng" kern="1200" dirty="0">
                          <a:solidFill>
                            <a:schemeClr val="accent6">
                              <a:lumMod val="50000"/>
                            </a:schemeClr>
                          </a:solidFill>
                          <a:latin typeface="+mn-lt"/>
                          <a:ea typeface="+mn-ea"/>
                          <a:cs typeface="+mn-cs"/>
                        </a:rPr>
                        <a:t>$298,231</a:t>
                      </a:r>
                    </a:p>
                  </a:txBody>
                  <a:tcPr marL="0" marR="0" marT="0" marB="0" anchor="ctr">
                    <a:lnL>
                      <a:noFill/>
                    </a:lnL>
                    <a:lnR>
                      <a:noFill/>
                    </a:lnR>
                    <a:lnT>
                      <a:noFill/>
                    </a:lnT>
                    <a:lnB>
                      <a:noFill/>
                    </a:lnB>
                  </a:tcPr>
                </a:tc>
                <a:extLst>
                  <a:ext uri="{0D108BD9-81ED-4DB2-BD59-A6C34878D82A}">
                    <a16:rowId xmlns:a16="http://schemas.microsoft.com/office/drawing/2014/main" val="3644985874"/>
                  </a:ext>
                </a:extLst>
              </a:tr>
              <a:tr h="351740">
                <a:tc>
                  <a:txBody>
                    <a:bodyPr/>
                    <a:lstStyle/>
                    <a:p>
                      <a:pPr marL="457200" marR="0" lvl="1" indent="0" algn="r" defTabSz="914400" rtl="0" eaLnBrk="1" fontAlgn="auto" latinLnBrk="0" hangingPunct="1">
                        <a:lnSpc>
                          <a:spcPct val="100000"/>
                        </a:lnSpc>
                        <a:spcBef>
                          <a:spcPts val="0"/>
                        </a:spcBef>
                        <a:spcAft>
                          <a:spcPts val="1800"/>
                        </a:spcAft>
                        <a:buClrTx/>
                        <a:buSzTx/>
                        <a:buFontTx/>
                        <a:buNone/>
                        <a:tabLst/>
                        <a:defRPr/>
                      </a:pPr>
                      <a:r>
                        <a:rPr lang="en-US" sz="1600" b="1" i="0" dirty="0">
                          <a:solidFill>
                            <a:schemeClr val="accent6">
                              <a:lumMod val="50000"/>
                            </a:schemeClr>
                          </a:solidFill>
                        </a:rPr>
                        <a:t>TOTAL ALL FUNDS</a:t>
                      </a:r>
                    </a:p>
                  </a:txBody>
                  <a:tcPr marL="16430" marR="49291" marT="60246" marB="3288" anchor="b">
                    <a:lnL>
                      <a:noFill/>
                    </a:lnL>
                    <a:lnR>
                      <a:noFill/>
                    </a:lnR>
                    <a:lnT>
                      <a:noFill/>
                    </a:lnT>
                    <a:lnB w="19050" cap="flat" cmpd="sng" algn="ctr">
                      <a:noFill/>
                      <a:prstDash val="solid"/>
                      <a:round/>
                      <a:headEnd type="none" w="med" len="med"/>
                      <a:tailEnd type="none" w="med" len="med"/>
                    </a:lnB>
                  </a:tcPr>
                </a:tc>
                <a:tc>
                  <a:txBody>
                    <a:bodyPr/>
                    <a:lstStyle/>
                    <a:p>
                      <a:pPr marL="0" marR="0" algn="r">
                        <a:lnSpc>
                          <a:spcPct val="115000"/>
                        </a:lnSpc>
                        <a:spcBef>
                          <a:spcPts val="0"/>
                        </a:spcBef>
                        <a:spcAft>
                          <a:spcPts val="1800"/>
                        </a:spcAft>
                      </a:pPr>
                      <a:r>
                        <a:rPr lang="en-US" sz="1600" b="1" u="dbl" kern="1200" baseline="0" dirty="0">
                          <a:solidFill>
                            <a:schemeClr val="accent6">
                              <a:lumMod val="50000"/>
                            </a:schemeClr>
                          </a:solidFill>
                          <a:latin typeface="+mn-lt"/>
                          <a:ea typeface="+mn-ea"/>
                          <a:cs typeface="+mn-cs"/>
                        </a:rPr>
                        <a:t>$5,491,363</a:t>
                      </a:r>
                    </a:p>
                  </a:txBody>
                  <a:tcPr marL="16430" marR="49291" marT="60246" marB="3288" anchor="b">
                    <a:lnL>
                      <a:noFill/>
                    </a:lnL>
                    <a:lnR>
                      <a:noFill/>
                    </a:lnR>
                    <a:lnT>
                      <a:noFill/>
                    </a:lnT>
                    <a:lnB w="19050" cap="flat" cmpd="sng" algn="ctr">
                      <a:noFill/>
                      <a:prstDash val="solid"/>
                      <a:round/>
                      <a:headEnd type="none" w="med" len="med"/>
                      <a:tailEnd type="none" w="med" len="med"/>
                    </a:lnB>
                  </a:tcPr>
                </a:tc>
                <a:tc>
                  <a:txBody>
                    <a:bodyPr/>
                    <a:lstStyle/>
                    <a:p>
                      <a:pPr marL="0" marR="0" lvl="1" algn="r" defTabSz="914400" rtl="0" eaLnBrk="1" latinLnBrk="0" hangingPunct="1">
                        <a:lnSpc>
                          <a:spcPct val="115000"/>
                        </a:lnSpc>
                        <a:spcBef>
                          <a:spcPts val="0"/>
                        </a:spcBef>
                        <a:spcAft>
                          <a:spcPts val="0"/>
                        </a:spcAft>
                      </a:pPr>
                      <a:r>
                        <a:rPr lang="en-US" sz="1600" b="1" kern="1200" dirty="0">
                          <a:solidFill>
                            <a:schemeClr val="accent6">
                              <a:lumMod val="50000"/>
                            </a:schemeClr>
                          </a:solidFill>
                          <a:latin typeface="+mn-lt"/>
                          <a:ea typeface="+mn-ea"/>
                          <a:cs typeface="+mn-cs"/>
                        </a:rPr>
                        <a:t> </a:t>
                      </a:r>
                    </a:p>
                  </a:txBody>
                  <a:tcPr marL="0" marR="0" marT="0" marB="0" anchor="b">
                    <a:lnL>
                      <a:noFill/>
                    </a:lnL>
                    <a:lnR>
                      <a:noFill/>
                    </a:lnR>
                    <a:lnT>
                      <a:noFill/>
                    </a:lnT>
                    <a:lnB w="19050" cap="flat" cmpd="sng" algn="ctr">
                      <a:noFill/>
                      <a:prstDash val="solid"/>
                      <a:round/>
                      <a:headEnd type="none" w="med" len="med"/>
                      <a:tailEnd type="none" w="med" len="med"/>
                    </a:lnB>
                  </a:tcPr>
                </a:tc>
                <a:tc>
                  <a:txBody>
                    <a:bodyPr/>
                    <a:lstStyle/>
                    <a:p>
                      <a:pPr marL="0" marR="0" lvl="1" algn="r" defTabSz="914400" rtl="0" eaLnBrk="1" latinLnBrk="0" hangingPunct="1">
                        <a:lnSpc>
                          <a:spcPct val="115000"/>
                        </a:lnSpc>
                        <a:spcBef>
                          <a:spcPts val="0"/>
                        </a:spcBef>
                        <a:spcAft>
                          <a:spcPts val="1800"/>
                        </a:spcAft>
                      </a:pPr>
                      <a:r>
                        <a:rPr lang="en-US" sz="1600" b="1" u="dbl" kern="1200" baseline="0" dirty="0">
                          <a:solidFill>
                            <a:schemeClr val="accent6">
                              <a:lumMod val="50000"/>
                            </a:schemeClr>
                          </a:solidFill>
                          <a:latin typeface="+mn-lt"/>
                          <a:ea typeface="+mn-ea"/>
                          <a:cs typeface="+mn-cs"/>
                        </a:rPr>
                        <a:t>$5,884,311</a:t>
                      </a:r>
                    </a:p>
                  </a:txBody>
                  <a:tcPr marL="0" marR="0" marT="0" marB="0" anchor="b">
                    <a:lnL>
                      <a:noFill/>
                    </a:lnL>
                    <a:lnR>
                      <a:noFill/>
                    </a:lnR>
                    <a:lnT>
                      <a:noFill/>
                    </a:lnT>
                    <a:lnB w="19050" cap="flat" cmpd="sng" algn="ctr">
                      <a:noFill/>
                      <a:prstDash val="solid"/>
                      <a:round/>
                      <a:headEnd type="none" w="med" len="med"/>
                      <a:tailEnd type="none" w="med" len="med"/>
                    </a:lnB>
                  </a:tcPr>
                </a:tc>
                <a:tc>
                  <a:txBody>
                    <a:bodyPr/>
                    <a:lstStyle/>
                    <a:p>
                      <a:pPr marL="0" marR="0" lvl="1" algn="r" defTabSz="914400" rtl="0" eaLnBrk="1" latinLnBrk="0" hangingPunct="1">
                        <a:lnSpc>
                          <a:spcPct val="115000"/>
                        </a:lnSpc>
                        <a:spcBef>
                          <a:spcPts val="0"/>
                        </a:spcBef>
                        <a:spcAft>
                          <a:spcPts val="1800"/>
                        </a:spcAft>
                      </a:pPr>
                      <a:r>
                        <a:rPr lang="en-US" sz="1600" b="1" u="dbl" kern="1200" baseline="0" dirty="0">
                          <a:solidFill>
                            <a:schemeClr val="accent6">
                              <a:lumMod val="50000"/>
                            </a:schemeClr>
                          </a:solidFill>
                          <a:latin typeface="+mn-lt"/>
                          <a:ea typeface="+mn-ea"/>
                          <a:cs typeface="+mn-cs"/>
                        </a:rPr>
                        <a:t>$5,827,281</a:t>
                      </a:r>
                    </a:p>
                  </a:txBody>
                  <a:tcPr marL="0" marR="0" marT="0" marB="0" anchor="b">
                    <a:lnL>
                      <a:noFill/>
                    </a:lnL>
                    <a:lnR>
                      <a:noFill/>
                    </a:lnR>
                    <a:lnT>
                      <a:noFill/>
                    </a:lnT>
                    <a:lnB w="19050" cap="flat" cmpd="sng" algn="ctr">
                      <a:noFill/>
                      <a:prstDash val="solid"/>
                      <a:round/>
                      <a:headEnd type="none" w="med" len="med"/>
                      <a:tailEnd type="none" w="med" len="med"/>
                    </a:lnB>
                  </a:tcPr>
                </a:tc>
                <a:tc>
                  <a:txBody>
                    <a:bodyPr/>
                    <a:lstStyle/>
                    <a:p>
                      <a:pPr marL="0" marR="0" lvl="1" algn="r" defTabSz="914400" rtl="0" eaLnBrk="1" latinLnBrk="0" hangingPunct="1">
                        <a:lnSpc>
                          <a:spcPct val="115000"/>
                        </a:lnSpc>
                        <a:spcBef>
                          <a:spcPts val="0"/>
                        </a:spcBef>
                        <a:spcAft>
                          <a:spcPts val="1800"/>
                        </a:spcAft>
                      </a:pPr>
                      <a:r>
                        <a:rPr lang="en-US" sz="1600" b="1" u="dbl" kern="1200" baseline="0" dirty="0">
                          <a:solidFill>
                            <a:schemeClr val="accent6">
                              <a:lumMod val="50000"/>
                            </a:schemeClr>
                          </a:solidFill>
                          <a:latin typeface="+mn-lt"/>
                          <a:ea typeface="+mn-ea"/>
                          <a:cs typeface="+mn-cs"/>
                        </a:rPr>
                        <a:t>$6,433,387</a:t>
                      </a:r>
                    </a:p>
                  </a:txBody>
                  <a:tcPr marL="0" marR="0" marT="0" marB="0" anchor="b">
                    <a:lnL>
                      <a:noFill/>
                    </a:lnL>
                    <a:lnR>
                      <a:noFill/>
                    </a:lnR>
                    <a:lnT>
                      <a:noFill/>
                    </a:lnT>
                    <a:lnB w="19050" cap="flat" cmpd="sng" algn="ctr">
                      <a:noFill/>
                      <a:prstDash val="solid"/>
                      <a:round/>
                      <a:headEnd type="none" w="med" len="med"/>
                      <a:tailEnd type="none" w="med" len="med"/>
                    </a:lnB>
                  </a:tcPr>
                </a:tc>
                <a:tc>
                  <a:txBody>
                    <a:bodyPr/>
                    <a:lstStyle/>
                    <a:p>
                      <a:pPr marL="0" marR="0" lvl="1" algn="r" defTabSz="914400" rtl="0" eaLnBrk="1" latinLnBrk="0" hangingPunct="1">
                        <a:lnSpc>
                          <a:spcPct val="115000"/>
                        </a:lnSpc>
                        <a:spcBef>
                          <a:spcPts val="0"/>
                        </a:spcBef>
                        <a:spcAft>
                          <a:spcPts val="1800"/>
                        </a:spcAft>
                      </a:pPr>
                      <a:r>
                        <a:rPr lang="en-US" sz="1600" b="1" u="dbl" kern="1200" baseline="0" dirty="0">
                          <a:solidFill>
                            <a:schemeClr val="accent6">
                              <a:lumMod val="50000"/>
                            </a:schemeClr>
                          </a:solidFill>
                          <a:latin typeface="+mn-lt"/>
                          <a:ea typeface="+mn-ea"/>
                          <a:cs typeface="+mn-cs"/>
                        </a:rPr>
                        <a:t>$4,985,741</a:t>
                      </a:r>
                    </a:p>
                  </a:txBody>
                  <a:tcPr marL="0" marR="0" marT="0" marB="0" anchor="b">
                    <a:lnL>
                      <a:noFill/>
                    </a:lnL>
                    <a:lnR>
                      <a:noFill/>
                    </a:lnR>
                    <a:lnT>
                      <a:noFill/>
                    </a:lnT>
                    <a:lnB w="19050" cap="flat" cmpd="sng" algn="ctr">
                      <a:noFill/>
                      <a:prstDash val="solid"/>
                      <a:round/>
                      <a:headEnd type="none" w="med" len="med"/>
                      <a:tailEnd type="none" w="med" len="med"/>
                    </a:lnB>
                  </a:tcPr>
                </a:tc>
                <a:extLst>
                  <a:ext uri="{0D108BD9-81ED-4DB2-BD59-A6C34878D82A}">
                    <a16:rowId xmlns:a16="http://schemas.microsoft.com/office/drawing/2014/main" val="3173220712"/>
                  </a:ext>
                </a:extLst>
              </a:tr>
              <a:tr h="107146">
                <a:tc>
                  <a:txBody>
                    <a:bodyPr/>
                    <a:lstStyle/>
                    <a:p>
                      <a:pPr marL="457200" marR="0" lvl="1" indent="0" algn="r" defTabSz="914400" rtl="0" eaLnBrk="1" fontAlgn="auto" latinLnBrk="0" hangingPunct="1">
                        <a:lnSpc>
                          <a:spcPct val="100000"/>
                        </a:lnSpc>
                        <a:spcBef>
                          <a:spcPts val="0"/>
                        </a:spcBef>
                        <a:spcAft>
                          <a:spcPts val="1800"/>
                        </a:spcAft>
                        <a:buClrTx/>
                        <a:buSzTx/>
                        <a:buFontTx/>
                        <a:buNone/>
                        <a:tabLst/>
                        <a:defRPr/>
                      </a:pPr>
                      <a:endParaRPr lang="en-US" sz="1600" b="1" i="0" dirty="0">
                        <a:solidFill>
                          <a:schemeClr val="accent6">
                            <a:lumMod val="50000"/>
                          </a:schemeClr>
                        </a:solidFill>
                      </a:endParaRPr>
                    </a:p>
                  </a:txBody>
                  <a:tcPr marL="16430" marR="49291" marT="60246" marB="3288" anchor="b">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r">
                        <a:lnSpc>
                          <a:spcPct val="115000"/>
                        </a:lnSpc>
                        <a:spcBef>
                          <a:spcPts val="0"/>
                        </a:spcBef>
                        <a:spcAft>
                          <a:spcPts val="1800"/>
                        </a:spcAft>
                      </a:pPr>
                      <a:endParaRPr lang="en-US" sz="1600" b="1" u="dbl" kern="1200" baseline="0" dirty="0">
                        <a:solidFill>
                          <a:schemeClr val="accent6">
                            <a:lumMod val="50000"/>
                          </a:schemeClr>
                        </a:solidFill>
                        <a:latin typeface="+mn-lt"/>
                        <a:ea typeface="+mn-ea"/>
                        <a:cs typeface="+mn-cs"/>
                      </a:endParaRPr>
                    </a:p>
                  </a:txBody>
                  <a:tcPr marL="16430" marR="49291" marT="60246" marB="3288" anchor="b">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lvl="1" algn="r" defTabSz="914400" rtl="0" eaLnBrk="1" latinLnBrk="0" hangingPunct="1">
                        <a:lnSpc>
                          <a:spcPct val="115000"/>
                        </a:lnSpc>
                        <a:spcBef>
                          <a:spcPts val="0"/>
                        </a:spcBef>
                        <a:spcAft>
                          <a:spcPts val="0"/>
                        </a:spcAft>
                      </a:pPr>
                      <a:endParaRPr lang="en-US" sz="1600" b="1" kern="1200" dirty="0">
                        <a:solidFill>
                          <a:schemeClr val="accent6">
                            <a:lumMod val="50000"/>
                          </a:schemeClr>
                        </a:solidFill>
                        <a:latin typeface="+mn-lt"/>
                        <a:ea typeface="+mn-ea"/>
                        <a:cs typeface="+mn-cs"/>
                      </a:endParaRPr>
                    </a:p>
                  </a:txBody>
                  <a:tcPr marL="0" marR="0" marT="0" marB="0" anchor="b">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lvl="1" algn="r" defTabSz="914400" rtl="0" eaLnBrk="1" latinLnBrk="0" hangingPunct="1">
                        <a:lnSpc>
                          <a:spcPct val="115000"/>
                        </a:lnSpc>
                        <a:spcBef>
                          <a:spcPts val="0"/>
                        </a:spcBef>
                        <a:spcAft>
                          <a:spcPts val="1800"/>
                        </a:spcAft>
                      </a:pPr>
                      <a:endParaRPr lang="en-US" sz="1600" b="1" u="dbl" kern="1200" baseline="0" dirty="0">
                        <a:solidFill>
                          <a:schemeClr val="accent6">
                            <a:lumMod val="50000"/>
                          </a:schemeClr>
                        </a:solidFill>
                        <a:latin typeface="+mn-lt"/>
                        <a:ea typeface="+mn-ea"/>
                        <a:cs typeface="+mn-cs"/>
                      </a:endParaRPr>
                    </a:p>
                  </a:txBody>
                  <a:tcPr marL="0" marR="0" marT="0" marB="0" anchor="b">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lvl="1" algn="r" defTabSz="914400" rtl="0" eaLnBrk="1" latinLnBrk="0" hangingPunct="1">
                        <a:lnSpc>
                          <a:spcPct val="115000"/>
                        </a:lnSpc>
                        <a:spcBef>
                          <a:spcPts val="0"/>
                        </a:spcBef>
                        <a:spcAft>
                          <a:spcPts val="1800"/>
                        </a:spcAft>
                      </a:pPr>
                      <a:endParaRPr lang="en-US" sz="1600" b="1" u="dbl" kern="1200" baseline="0" dirty="0">
                        <a:solidFill>
                          <a:schemeClr val="accent6">
                            <a:lumMod val="50000"/>
                          </a:schemeClr>
                        </a:solidFill>
                        <a:latin typeface="+mn-lt"/>
                        <a:ea typeface="+mn-ea"/>
                        <a:cs typeface="+mn-cs"/>
                      </a:endParaRPr>
                    </a:p>
                  </a:txBody>
                  <a:tcPr marL="0" marR="0" marT="0" marB="0" anchor="b">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lvl="1" algn="r" defTabSz="914400" rtl="0" eaLnBrk="1" latinLnBrk="0" hangingPunct="1">
                        <a:lnSpc>
                          <a:spcPct val="115000"/>
                        </a:lnSpc>
                        <a:spcBef>
                          <a:spcPts val="0"/>
                        </a:spcBef>
                        <a:spcAft>
                          <a:spcPts val="1800"/>
                        </a:spcAft>
                      </a:pPr>
                      <a:endParaRPr lang="en-US" sz="1600" b="1" u="dbl" kern="1200" baseline="0" dirty="0">
                        <a:solidFill>
                          <a:schemeClr val="accent6">
                            <a:lumMod val="50000"/>
                          </a:schemeClr>
                        </a:solidFill>
                        <a:latin typeface="+mn-lt"/>
                        <a:ea typeface="+mn-ea"/>
                        <a:cs typeface="+mn-cs"/>
                      </a:endParaRPr>
                    </a:p>
                  </a:txBody>
                  <a:tcPr marL="0" marR="0" marT="0" marB="0" anchor="b">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lvl="1" algn="r" defTabSz="914400" rtl="0" eaLnBrk="1" latinLnBrk="0" hangingPunct="1">
                        <a:lnSpc>
                          <a:spcPct val="115000"/>
                        </a:lnSpc>
                        <a:spcBef>
                          <a:spcPts val="0"/>
                        </a:spcBef>
                        <a:spcAft>
                          <a:spcPts val="1800"/>
                        </a:spcAft>
                      </a:pPr>
                      <a:endParaRPr lang="en-US" sz="1600" b="1" u="dbl" kern="1200" baseline="0" dirty="0">
                        <a:solidFill>
                          <a:schemeClr val="accent6">
                            <a:lumMod val="50000"/>
                          </a:schemeClr>
                        </a:solidFill>
                        <a:latin typeface="+mn-lt"/>
                        <a:ea typeface="+mn-ea"/>
                        <a:cs typeface="+mn-cs"/>
                      </a:endParaRPr>
                    </a:p>
                  </a:txBody>
                  <a:tcPr marL="0" marR="0" marT="0" marB="0" anchor="b">
                    <a:lnL>
                      <a:noFill/>
                    </a:lnL>
                    <a:lnR>
                      <a:noFill/>
                    </a:lnR>
                    <a:lnT>
                      <a:noFill/>
                    </a:lnT>
                    <a:lnB w="19050" cap="flat" cmpd="sng" algn="ctr">
                      <a:solidFill>
                        <a:srgbClr val="CC9900"/>
                      </a:solidFill>
                      <a:prstDash val="solid"/>
                      <a:round/>
                      <a:headEnd type="none" w="med" len="med"/>
                      <a:tailEnd type="none" w="med" len="med"/>
                    </a:lnB>
                  </a:tcPr>
                </a:tc>
                <a:extLst>
                  <a:ext uri="{0D108BD9-81ED-4DB2-BD59-A6C34878D82A}">
                    <a16:rowId xmlns:a16="http://schemas.microsoft.com/office/drawing/2014/main" val="2594166301"/>
                  </a:ext>
                </a:extLst>
              </a:tr>
            </a:tbl>
          </a:graphicData>
        </a:graphic>
      </p:graphicFrame>
      <p:sp>
        <p:nvSpPr>
          <p:cNvPr id="8" name="TextBox 7">
            <a:extLst>
              <a:ext uri="{FF2B5EF4-FFF2-40B4-BE49-F238E27FC236}">
                <a16:creationId xmlns:a16="http://schemas.microsoft.com/office/drawing/2014/main" id="{993F99EF-2A52-4DE8-8839-8311D3E93424}"/>
              </a:ext>
            </a:extLst>
          </p:cNvPr>
          <p:cNvSpPr txBox="1"/>
          <p:nvPr/>
        </p:nvSpPr>
        <p:spPr>
          <a:xfrm>
            <a:off x="944248" y="5689361"/>
            <a:ext cx="8712642" cy="646331"/>
          </a:xfrm>
          <a:prstGeom prst="rect">
            <a:avLst/>
          </a:prstGeom>
          <a:noFill/>
        </p:spPr>
        <p:txBody>
          <a:bodyPr wrap="none" rtlCol="0">
            <a:spAutoFit/>
          </a:bodyPr>
          <a:lstStyle/>
          <a:p>
            <a:r>
              <a:rPr lang="en-US" altLang="en-US" i="1" dirty="0">
                <a:solidFill>
                  <a:srgbClr val="385623"/>
                </a:solidFill>
                <a:latin typeface="Calibri" panose="020F0502020204030204" pitchFamily="34" charset="0"/>
                <a:ea typeface="Calibri" panose="020F0502020204030204" pitchFamily="34" charset="0"/>
                <a:cs typeface="Times New Roman" panose="02020603050405020304" pitchFamily="18" charset="0"/>
              </a:rPr>
              <a:t>(above reflects amounts budgeted less borrowings, capital and interfund transfers/charges)</a:t>
            </a:r>
            <a:br>
              <a:rPr lang="en-US" altLang="en-US" sz="4000" dirty="0">
                <a:latin typeface="Arial" panose="020B0604020202020204" pitchFamily="34" charset="0"/>
              </a:rPr>
            </a:br>
            <a:endParaRPr lang="en-US" dirty="0"/>
          </a:p>
        </p:txBody>
      </p:sp>
      <p:grpSp>
        <p:nvGrpSpPr>
          <p:cNvPr id="9" name="Group 8">
            <a:extLst>
              <a:ext uri="{FF2B5EF4-FFF2-40B4-BE49-F238E27FC236}">
                <a16:creationId xmlns:a16="http://schemas.microsoft.com/office/drawing/2014/main" id="{4ECFC49B-3FF8-4B44-AE83-4427481C4421}"/>
              </a:ext>
            </a:extLst>
          </p:cNvPr>
          <p:cNvGrpSpPr/>
          <p:nvPr/>
        </p:nvGrpSpPr>
        <p:grpSpPr>
          <a:xfrm>
            <a:off x="944248" y="1372540"/>
            <a:ext cx="10174674" cy="12065"/>
            <a:chOff x="-314065" y="0"/>
            <a:chExt cx="7295797" cy="12192"/>
          </a:xfrm>
        </p:grpSpPr>
        <p:sp>
          <p:nvSpPr>
            <p:cNvPr id="10" name="Shape 8225">
              <a:extLst>
                <a:ext uri="{FF2B5EF4-FFF2-40B4-BE49-F238E27FC236}">
                  <a16:creationId xmlns:a16="http://schemas.microsoft.com/office/drawing/2014/main" id="{2D1DB937-1EB9-4BFB-A2CE-C352FA9C22B9}"/>
                </a:ext>
              </a:extLst>
            </p:cNvPr>
            <p:cNvSpPr/>
            <p:nvPr/>
          </p:nvSpPr>
          <p:spPr>
            <a:xfrm>
              <a:off x="-314065" y="0"/>
              <a:ext cx="7295797"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spTree>
    <p:extLst>
      <p:ext uri="{BB962C8B-B14F-4D97-AF65-F5344CB8AC3E}">
        <p14:creationId xmlns:p14="http://schemas.microsoft.com/office/powerpoint/2010/main" val="2451670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DF4F7-CBD0-427A-8C1B-FB3B3843F393}"/>
              </a:ext>
            </a:extLst>
          </p:cNvPr>
          <p:cNvSpPr>
            <a:spLocks noGrp="1"/>
          </p:cNvSpPr>
          <p:nvPr>
            <p:ph type="title"/>
          </p:nvPr>
        </p:nvSpPr>
        <p:spPr>
          <a:xfrm>
            <a:off x="720212" y="409370"/>
            <a:ext cx="11004755" cy="1325563"/>
          </a:xfrm>
        </p:spPr>
        <p:txBody>
          <a:bodyPr>
            <a:normAutofit fontScale="90000"/>
          </a:bodyPr>
          <a:lstStyle/>
          <a:p>
            <a:r>
              <a:rPr lang="en-US" b="1" dirty="0">
                <a:solidFill>
                  <a:schemeClr val="accent6">
                    <a:lumMod val="75000"/>
                  </a:schemeClr>
                </a:solidFill>
              </a:rPr>
              <a:t>RESERVES AVAILABLE FOR ROADS &amp; INFRASTRUCTURE</a:t>
            </a:r>
            <a:br>
              <a:rPr lang="en-US" dirty="0"/>
            </a:br>
            <a:endParaRPr lang="en-US" dirty="0"/>
          </a:p>
        </p:txBody>
      </p:sp>
      <p:sp>
        <p:nvSpPr>
          <p:cNvPr id="14" name="TextBox 13">
            <a:extLst>
              <a:ext uri="{FF2B5EF4-FFF2-40B4-BE49-F238E27FC236}">
                <a16:creationId xmlns:a16="http://schemas.microsoft.com/office/drawing/2014/main" id="{4BC225CE-0746-41B3-9ADA-AE635A40455B}"/>
              </a:ext>
            </a:extLst>
          </p:cNvPr>
          <p:cNvSpPr txBox="1"/>
          <p:nvPr/>
        </p:nvSpPr>
        <p:spPr>
          <a:xfrm>
            <a:off x="870155" y="1406481"/>
            <a:ext cx="10574594" cy="4355038"/>
          </a:xfrm>
          <a:prstGeom prst="rect">
            <a:avLst/>
          </a:prstGeom>
          <a:noFill/>
        </p:spPr>
        <p:txBody>
          <a:bodyPr wrap="square" rtlCol="0">
            <a:spAutoFit/>
          </a:bodyPr>
          <a:lstStyle/>
          <a:p>
            <a:pPr lvl="0"/>
            <a:r>
              <a:rPr lang="en-US" sz="2400" b="1" i="1" dirty="0">
                <a:solidFill>
                  <a:srgbClr val="385723"/>
                </a:solidFill>
                <a:cs typeface="Times New Roman" panose="02020603050405020304" pitchFamily="18" charset="0"/>
              </a:rPr>
              <a:t>G</a:t>
            </a:r>
            <a:r>
              <a:rPr lang="en-US" sz="2000" b="1" i="1" dirty="0">
                <a:solidFill>
                  <a:srgbClr val="385723"/>
                </a:solidFill>
                <a:cs typeface="Times New Roman" panose="02020603050405020304" pitchFamily="18" charset="0"/>
              </a:rPr>
              <a:t>AS</a:t>
            </a:r>
            <a:r>
              <a:rPr lang="en-US" sz="2200" b="1" i="1" dirty="0">
                <a:solidFill>
                  <a:srgbClr val="385723"/>
                </a:solidFill>
                <a:cs typeface="Times New Roman" panose="02020603050405020304" pitchFamily="18" charset="0"/>
              </a:rPr>
              <a:t> </a:t>
            </a:r>
            <a:r>
              <a:rPr lang="en-US" sz="2400" b="1" i="1" dirty="0">
                <a:solidFill>
                  <a:srgbClr val="385723"/>
                </a:solidFill>
                <a:cs typeface="Times New Roman" panose="02020603050405020304" pitchFamily="18" charset="0"/>
              </a:rPr>
              <a:t>T</a:t>
            </a:r>
            <a:r>
              <a:rPr lang="en-US" sz="2000" b="1" i="1" dirty="0">
                <a:solidFill>
                  <a:srgbClr val="385723"/>
                </a:solidFill>
                <a:cs typeface="Times New Roman" panose="02020603050405020304" pitchFamily="18" charset="0"/>
              </a:rPr>
              <a:t>AX</a:t>
            </a:r>
            <a:r>
              <a:rPr lang="en-US" sz="2200" b="1" i="1" dirty="0">
                <a:solidFill>
                  <a:srgbClr val="385723"/>
                </a:solidFill>
                <a:cs typeface="Times New Roman" panose="02020603050405020304" pitchFamily="18" charset="0"/>
              </a:rPr>
              <a:t>	</a:t>
            </a:r>
            <a:r>
              <a:rPr lang="en-US" b="1" i="1" dirty="0"/>
              <a:t>					</a:t>
            </a:r>
            <a:r>
              <a:rPr lang="en-US" sz="2200" b="1" i="1" dirty="0">
                <a:solidFill>
                  <a:srgbClr val="385723"/>
                </a:solidFill>
                <a:cs typeface="Times New Roman" panose="02020603050405020304" pitchFamily="18" charset="0"/>
              </a:rPr>
              <a:t>$50,000 </a:t>
            </a:r>
            <a:r>
              <a:rPr lang="en-US" sz="1400" i="1" dirty="0">
                <a:solidFill>
                  <a:schemeClr val="accent6">
                    <a:lumMod val="50000"/>
                  </a:schemeClr>
                </a:solidFill>
              </a:rPr>
              <a:t>(projected for 9/30/20)</a:t>
            </a:r>
          </a:p>
          <a:p>
            <a:pPr lvl="1" indent="-457200">
              <a:buClr>
                <a:schemeClr val="accent6">
                  <a:lumMod val="50000"/>
                </a:schemeClr>
              </a:buClr>
              <a:buFont typeface="Calibri" panose="020F0502020204030204" pitchFamily="34" charset="0"/>
              <a:buChar char="‐"/>
              <a:tabLst>
                <a:tab pos="58738" algn="l"/>
              </a:tabLst>
            </a:pPr>
            <a:r>
              <a:rPr lang="en-US" sz="1900" dirty="0">
                <a:solidFill>
                  <a:schemeClr val="accent6">
                    <a:lumMod val="50000"/>
                  </a:schemeClr>
                </a:solidFill>
              </a:rPr>
              <a:t>Both 5 &amp; 6 cent taxes to be spent on eligible roads expenditures (5 cent designated for capital spending).  By September 30, 2020, total available funds will be $50,000 based on collecting remaining FY2020 budgeted revenues.</a:t>
            </a:r>
          </a:p>
          <a:p>
            <a:pPr marL="382588" lvl="1" indent="-382588"/>
            <a:endParaRPr lang="en-US" sz="2200" b="1" i="1" dirty="0">
              <a:solidFill>
                <a:srgbClr val="385723"/>
              </a:solidFill>
              <a:cs typeface="Times New Roman" panose="02020603050405020304" pitchFamily="18" charset="0"/>
            </a:endParaRPr>
          </a:p>
          <a:p>
            <a:pPr indent="-382588"/>
            <a:r>
              <a:rPr lang="en-US" sz="2400" b="1" i="1" dirty="0">
                <a:solidFill>
                  <a:srgbClr val="385723"/>
                </a:solidFill>
                <a:cs typeface="Times New Roman" panose="02020603050405020304" pitchFamily="18" charset="0"/>
              </a:rPr>
              <a:t>S</a:t>
            </a:r>
            <a:r>
              <a:rPr lang="en-US" sz="2000" b="1" i="1" dirty="0">
                <a:solidFill>
                  <a:srgbClr val="385723"/>
                </a:solidFill>
                <a:cs typeface="Times New Roman" panose="02020603050405020304" pitchFamily="18" charset="0"/>
              </a:rPr>
              <a:t>URTAX</a:t>
            </a:r>
            <a:r>
              <a:rPr lang="en-US" sz="2200" b="1" i="1" dirty="0">
                <a:solidFill>
                  <a:srgbClr val="385723"/>
                </a:solidFill>
                <a:cs typeface="Times New Roman" panose="02020603050405020304" pitchFamily="18" charset="0"/>
              </a:rPr>
              <a:t>							$822,000 </a:t>
            </a:r>
            <a:r>
              <a:rPr lang="en-US" sz="1400" i="1" dirty="0">
                <a:solidFill>
                  <a:schemeClr val="accent6">
                    <a:lumMod val="50000"/>
                  </a:schemeClr>
                </a:solidFill>
              </a:rPr>
              <a:t>(projected for 9/30/20)</a:t>
            </a:r>
          </a:p>
          <a:p>
            <a:pPr lvl="1" indent="-382588">
              <a:buClr>
                <a:schemeClr val="accent6">
                  <a:lumMod val="50000"/>
                </a:schemeClr>
              </a:buClr>
              <a:buFont typeface="Calibri" panose="020F0502020204030204" pitchFamily="34" charset="0"/>
              <a:buChar char="‐"/>
            </a:pPr>
            <a:r>
              <a:rPr lang="en-US" sz="1900" b="1" i="1" dirty="0">
                <a:solidFill>
                  <a:srgbClr val="385723"/>
                </a:solidFill>
                <a:cs typeface="Times New Roman" panose="02020603050405020304" pitchFamily="18" charset="0"/>
              </a:rPr>
              <a:t>No projects designated for Surtax spending since inception in 2017.</a:t>
            </a:r>
            <a:r>
              <a:rPr lang="en-US" sz="1900" i="1" dirty="0">
                <a:solidFill>
                  <a:srgbClr val="385723"/>
                </a:solidFill>
                <a:cs typeface="Times New Roman" panose="02020603050405020304" pitchFamily="18" charset="0"/>
              </a:rPr>
              <a:t> </a:t>
            </a:r>
            <a:r>
              <a:rPr lang="en-US" sz="1900" dirty="0">
                <a:solidFill>
                  <a:srgbClr val="385723"/>
                </a:solidFill>
                <a:cs typeface="Times New Roman" panose="02020603050405020304" pitchFamily="18" charset="0"/>
              </a:rPr>
              <a:t>Funds remain reserved until specific projects identified and approved by Oversight Board. </a:t>
            </a:r>
          </a:p>
          <a:p>
            <a:pPr lvl="1" indent="-382588">
              <a:buClr>
                <a:schemeClr val="accent6">
                  <a:lumMod val="50000"/>
                </a:schemeClr>
              </a:buClr>
              <a:buFont typeface="Calibri" panose="020F0502020204030204" pitchFamily="34" charset="0"/>
              <a:buChar char="‐"/>
            </a:pPr>
            <a:r>
              <a:rPr lang="en-US" sz="1900" dirty="0">
                <a:solidFill>
                  <a:srgbClr val="385723"/>
                </a:solidFill>
                <a:cs typeface="Times New Roman" panose="02020603050405020304" pitchFamily="18" charset="0"/>
              </a:rPr>
              <a:t>By September 30, 2020, total anticipated available funding for eligible infrastructure projects estimated to be $822,000 based on collecting a portion of remaining FY 2020 budgeted revenues.  </a:t>
            </a:r>
          </a:p>
          <a:p>
            <a:pPr lvl="1" indent="-382588">
              <a:buClr>
                <a:schemeClr val="accent6">
                  <a:lumMod val="50000"/>
                </a:schemeClr>
              </a:buClr>
              <a:buFont typeface="Calibri" panose="020F0502020204030204" pitchFamily="34" charset="0"/>
              <a:buChar char="‐"/>
            </a:pPr>
            <a:r>
              <a:rPr lang="en-US" sz="1900" dirty="0">
                <a:solidFill>
                  <a:srgbClr val="385723"/>
                </a:solidFill>
                <a:cs typeface="Times New Roman" panose="02020603050405020304" pitchFamily="18" charset="0"/>
              </a:rPr>
              <a:t>Town can expect to receive approximately another $1,200,000+/- from surtax through its conclusion in 2027 (assuming $200-250,000 annually or same level of collections expected as thru 2020).</a:t>
            </a:r>
          </a:p>
          <a:p>
            <a:pPr marL="800100" lvl="1" indent="-382588"/>
            <a:endParaRPr lang="en-US" dirty="0"/>
          </a:p>
          <a:p>
            <a:endParaRPr lang="en-US" dirty="0"/>
          </a:p>
        </p:txBody>
      </p:sp>
      <p:grpSp>
        <p:nvGrpSpPr>
          <p:cNvPr id="15" name="Group 14">
            <a:extLst>
              <a:ext uri="{FF2B5EF4-FFF2-40B4-BE49-F238E27FC236}">
                <a16:creationId xmlns:a16="http://schemas.microsoft.com/office/drawing/2014/main" id="{FBCA28A6-11CF-4A9A-B015-21210CB6372B}"/>
              </a:ext>
            </a:extLst>
          </p:cNvPr>
          <p:cNvGrpSpPr/>
          <p:nvPr/>
        </p:nvGrpSpPr>
        <p:grpSpPr>
          <a:xfrm>
            <a:off x="808699" y="1060087"/>
            <a:ext cx="10789920" cy="12065"/>
            <a:chOff x="0" y="0"/>
            <a:chExt cx="6632543" cy="12192"/>
          </a:xfrm>
        </p:grpSpPr>
        <p:sp>
          <p:nvSpPr>
            <p:cNvPr id="16" name="Shape 8225">
              <a:extLst>
                <a:ext uri="{FF2B5EF4-FFF2-40B4-BE49-F238E27FC236}">
                  <a16:creationId xmlns:a16="http://schemas.microsoft.com/office/drawing/2014/main" id="{0E6D7043-D0B6-497A-A618-7A94E9DFF4C9}"/>
                </a:ext>
              </a:extLst>
            </p:cNvPr>
            <p:cNvSpPr/>
            <p:nvPr/>
          </p:nvSpPr>
          <p:spPr>
            <a:xfrm>
              <a:off x="0" y="0"/>
              <a:ext cx="6632543"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spTree>
    <p:extLst>
      <p:ext uri="{BB962C8B-B14F-4D97-AF65-F5344CB8AC3E}">
        <p14:creationId xmlns:p14="http://schemas.microsoft.com/office/powerpoint/2010/main" val="3821062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DF4F7-CBD0-427A-8C1B-FB3B3843F393}"/>
              </a:ext>
            </a:extLst>
          </p:cNvPr>
          <p:cNvSpPr>
            <a:spLocks noGrp="1"/>
          </p:cNvSpPr>
          <p:nvPr>
            <p:ph type="title"/>
          </p:nvPr>
        </p:nvSpPr>
        <p:spPr>
          <a:xfrm>
            <a:off x="838200" y="365125"/>
            <a:ext cx="10515600" cy="1325563"/>
          </a:xfrm>
        </p:spPr>
        <p:txBody>
          <a:bodyPr>
            <a:normAutofit/>
          </a:bodyPr>
          <a:lstStyle/>
          <a:p>
            <a:r>
              <a:rPr lang="en-US" sz="4000" b="1" dirty="0">
                <a:solidFill>
                  <a:schemeClr val="accent6">
                    <a:lumMod val="75000"/>
                  </a:schemeClr>
                </a:solidFill>
              </a:rPr>
              <a:t>STATUS OF RESERVES IN OTHER FUNDS</a:t>
            </a:r>
            <a:br>
              <a:rPr lang="en-US" dirty="0"/>
            </a:br>
            <a:endParaRPr lang="en-US" dirty="0"/>
          </a:p>
        </p:txBody>
      </p:sp>
      <p:grpSp>
        <p:nvGrpSpPr>
          <p:cNvPr id="15" name="Group 14">
            <a:extLst>
              <a:ext uri="{FF2B5EF4-FFF2-40B4-BE49-F238E27FC236}">
                <a16:creationId xmlns:a16="http://schemas.microsoft.com/office/drawing/2014/main" id="{FBCA28A6-11CF-4A9A-B015-21210CB6372B}"/>
              </a:ext>
            </a:extLst>
          </p:cNvPr>
          <p:cNvGrpSpPr/>
          <p:nvPr/>
        </p:nvGrpSpPr>
        <p:grpSpPr>
          <a:xfrm>
            <a:off x="926686" y="1015841"/>
            <a:ext cx="7772400" cy="12065"/>
            <a:chOff x="0" y="0"/>
            <a:chExt cx="6632543" cy="12192"/>
          </a:xfrm>
        </p:grpSpPr>
        <p:sp>
          <p:nvSpPr>
            <p:cNvPr id="16" name="Shape 8225">
              <a:extLst>
                <a:ext uri="{FF2B5EF4-FFF2-40B4-BE49-F238E27FC236}">
                  <a16:creationId xmlns:a16="http://schemas.microsoft.com/office/drawing/2014/main" id="{0E6D7043-D0B6-497A-A618-7A94E9DFF4C9}"/>
                </a:ext>
              </a:extLst>
            </p:cNvPr>
            <p:cNvSpPr/>
            <p:nvPr/>
          </p:nvSpPr>
          <p:spPr>
            <a:xfrm>
              <a:off x="0" y="0"/>
              <a:ext cx="6632543"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sp>
        <p:nvSpPr>
          <p:cNvPr id="6" name="Content Placeholder 2">
            <a:extLst>
              <a:ext uri="{FF2B5EF4-FFF2-40B4-BE49-F238E27FC236}">
                <a16:creationId xmlns:a16="http://schemas.microsoft.com/office/drawing/2014/main" id="{CBB112CE-409A-445D-B4DD-0716875A4DD1}"/>
              </a:ext>
            </a:extLst>
          </p:cNvPr>
          <p:cNvSpPr>
            <a:spLocks noGrp="1"/>
          </p:cNvSpPr>
          <p:nvPr>
            <p:ph idx="1"/>
          </p:nvPr>
        </p:nvSpPr>
        <p:spPr>
          <a:xfrm>
            <a:off x="855406" y="1515076"/>
            <a:ext cx="10205884" cy="4362157"/>
          </a:xfrm>
        </p:spPr>
        <p:txBody>
          <a:bodyPr>
            <a:normAutofit/>
          </a:bodyPr>
          <a:lstStyle/>
          <a:p>
            <a:pPr marL="0" lvl="0" indent="0">
              <a:buNone/>
            </a:pPr>
            <a:r>
              <a:rPr lang="en-US" sz="2400" b="1" i="1" dirty="0">
                <a:solidFill>
                  <a:srgbClr val="385723"/>
                </a:solidFill>
                <a:cs typeface="Times New Roman" panose="02020603050405020304" pitchFamily="18" charset="0"/>
              </a:rPr>
              <a:t>G</a:t>
            </a:r>
            <a:r>
              <a:rPr lang="en-US" sz="2000" b="1" i="1" dirty="0">
                <a:solidFill>
                  <a:srgbClr val="385723"/>
                </a:solidFill>
                <a:cs typeface="Times New Roman" panose="02020603050405020304" pitchFamily="18" charset="0"/>
              </a:rPr>
              <a:t>ENERAL </a:t>
            </a:r>
            <a:r>
              <a:rPr lang="en-US" sz="2400" b="1" i="1" dirty="0">
                <a:solidFill>
                  <a:srgbClr val="385723"/>
                </a:solidFill>
                <a:cs typeface="Times New Roman" panose="02020603050405020304" pitchFamily="18" charset="0"/>
              </a:rPr>
              <a:t>F</a:t>
            </a:r>
            <a:r>
              <a:rPr lang="en-US" sz="2000" b="1" i="1" dirty="0">
                <a:solidFill>
                  <a:srgbClr val="385723"/>
                </a:solidFill>
                <a:cs typeface="Times New Roman" panose="02020603050405020304" pitchFamily="18" charset="0"/>
              </a:rPr>
              <a:t>UND</a:t>
            </a:r>
            <a:r>
              <a:rPr lang="en-US" sz="2400" b="1" i="1" dirty="0">
                <a:solidFill>
                  <a:srgbClr val="385723"/>
                </a:solidFill>
                <a:cs typeface="Times New Roman" panose="02020603050405020304" pitchFamily="18" charset="0"/>
              </a:rPr>
              <a:t>					</a:t>
            </a:r>
            <a:r>
              <a:rPr lang="en-US" sz="2200" b="1" i="1" dirty="0">
                <a:solidFill>
                  <a:srgbClr val="385723"/>
                </a:solidFill>
                <a:cs typeface="Times New Roman" panose="02020603050405020304" pitchFamily="18" charset="0"/>
              </a:rPr>
              <a:t>$370,000 </a:t>
            </a:r>
            <a:r>
              <a:rPr lang="en-US" sz="1400" i="1" dirty="0">
                <a:solidFill>
                  <a:schemeClr val="accent6">
                    <a:lumMod val="50000"/>
                  </a:schemeClr>
                </a:solidFill>
              </a:rPr>
              <a:t>(projected for 9/30/20)</a:t>
            </a:r>
          </a:p>
          <a:p>
            <a:pPr marL="457200" lvl="1" indent="-457200">
              <a:buClr>
                <a:schemeClr val="accent6">
                  <a:lumMod val="50000"/>
                </a:schemeClr>
              </a:buClr>
              <a:buFont typeface="Calibri" panose="020F0502020204030204" pitchFamily="34" charset="0"/>
              <a:buChar char="‐"/>
              <a:tabLst>
                <a:tab pos="58738" algn="l"/>
              </a:tabLst>
            </a:pPr>
            <a:r>
              <a:rPr lang="en-US" sz="1900" dirty="0">
                <a:solidFill>
                  <a:schemeClr val="accent6">
                    <a:lumMod val="50000"/>
                  </a:schemeClr>
                </a:solidFill>
              </a:rPr>
              <a:t>Policy is to have 25% to 30% of budget; at 25%, required balance would be $564,000 and at 30% required balance would be $677,000.</a:t>
            </a:r>
          </a:p>
          <a:p>
            <a:pPr marL="0" lvl="0" indent="0">
              <a:buNone/>
            </a:pPr>
            <a:endParaRPr lang="en-US" sz="2400" b="1" i="1" dirty="0">
              <a:solidFill>
                <a:srgbClr val="385723"/>
              </a:solidFill>
              <a:cs typeface="Times New Roman" panose="02020603050405020304" pitchFamily="18" charset="0"/>
            </a:endParaRPr>
          </a:p>
          <a:p>
            <a:pPr marL="0" lvl="0" indent="0">
              <a:buNone/>
            </a:pPr>
            <a:r>
              <a:rPr lang="en-US" sz="2400" b="1" i="1" dirty="0">
                <a:solidFill>
                  <a:srgbClr val="385723"/>
                </a:solidFill>
                <a:cs typeface="Times New Roman" panose="02020603050405020304" pitchFamily="18" charset="0"/>
              </a:rPr>
              <a:t>R</a:t>
            </a:r>
            <a:r>
              <a:rPr lang="en-US" sz="2000" b="1" i="1" dirty="0">
                <a:solidFill>
                  <a:srgbClr val="385723"/>
                </a:solidFill>
                <a:cs typeface="Times New Roman" panose="02020603050405020304" pitchFamily="18" charset="0"/>
              </a:rPr>
              <a:t>OADS &amp; </a:t>
            </a:r>
            <a:r>
              <a:rPr lang="en-US" sz="2400" b="1" i="1" dirty="0">
                <a:solidFill>
                  <a:srgbClr val="385723"/>
                </a:solidFill>
                <a:cs typeface="Times New Roman" panose="02020603050405020304" pitchFamily="18" charset="0"/>
              </a:rPr>
              <a:t>D</a:t>
            </a:r>
            <a:r>
              <a:rPr lang="en-US" sz="2000" b="1" i="1" dirty="0">
                <a:solidFill>
                  <a:srgbClr val="385723"/>
                </a:solidFill>
                <a:cs typeface="Times New Roman" panose="02020603050405020304" pitchFamily="18" charset="0"/>
              </a:rPr>
              <a:t>RAINAGE</a:t>
            </a:r>
            <a:r>
              <a:rPr lang="en-US" sz="2400" b="1" i="1" dirty="0">
                <a:solidFill>
                  <a:srgbClr val="385723"/>
                </a:solidFill>
                <a:cs typeface="Times New Roman" panose="02020603050405020304" pitchFamily="18" charset="0"/>
              </a:rPr>
              <a:t> (D</a:t>
            </a:r>
            <a:r>
              <a:rPr lang="en-US" sz="2000" b="1" i="1" dirty="0">
                <a:solidFill>
                  <a:srgbClr val="385723"/>
                </a:solidFill>
                <a:cs typeface="Times New Roman" panose="02020603050405020304" pitchFamily="18" charset="0"/>
              </a:rPr>
              <a:t>ISTRICT</a:t>
            </a:r>
            <a:r>
              <a:rPr lang="en-US" sz="2400" b="1" i="1" dirty="0">
                <a:solidFill>
                  <a:srgbClr val="385723"/>
                </a:solidFill>
                <a:cs typeface="Times New Roman" panose="02020603050405020304" pitchFamily="18" charset="0"/>
              </a:rPr>
              <a:t>)			</a:t>
            </a:r>
            <a:r>
              <a:rPr lang="en-US" sz="2200" b="1" i="1" dirty="0">
                <a:solidFill>
                  <a:srgbClr val="385723"/>
                </a:solidFill>
                <a:cs typeface="Times New Roman" panose="02020603050405020304" pitchFamily="18" charset="0"/>
              </a:rPr>
              <a:t>$244,000 </a:t>
            </a:r>
            <a:r>
              <a:rPr lang="en-US" sz="1400" i="1" dirty="0">
                <a:solidFill>
                  <a:schemeClr val="accent6">
                    <a:lumMod val="50000"/>
                  </a:schemeClr>
                </a:solidFill>
              </a:rPr>
              <a:t>(projected for 9/30/20)</a:t>
            </a:r>
          </a:p>
          <a:p>
            <a:pPr marL="457200" lvl="1" indent="-382588">
              <a:buClr>
                <a:schemeClr val="accent6">
                  <a:lumMod val="50000"/>
                </a:schemeClr>
              </a:buClr>
              <a:buFont typeface="Calibri" panose="020F0502020204030204" pitchFamily="34" charset="0"/>
              <a:buChar char="‐"/>
              <a:tabLst>
                <a:tab pos="515938" algn="l"/>
              </a:tabLst>
            </a:pPr>
            <a:r>
              <a:rPr lang="en-US" sz="1900" dirty="0">
                <a:solidFill>
                  <a:schemeClr val="accent6">
                    <a:lumMod val="50000"/>
                  </a:schemeClr>
                </a:solidFill>
              </a:rPr>
              <a:t>Policy of 25% of budget would require unassigned balance of $425,000 based on $1.7 million budget (excludes OGEM debt service)</a:t>
            </a:r>
          </a:p>
          <a:p>
            <a:pPr marL="0" indent="0">
              <a:buNone/>
            </a:pPr>
            <a:endParaRPr lang="en-US" sz="2400" b="1" i="1" dirty="0">
              <a:solidFill>
                <a:srgbClr val="385723"/>
              </a:solidFill>
              <a:cs typeface="Times New Roman" panose="02020603050405020304" pitchFamily="18" charset="0"/>
            </a:endParaRPr>
          </a:p>
          <a:p>
            <a:pPr marL="0" indent="0">
              <a:buNone/>
            </a:pPr>
            <a:r>
              <a:rPr lang="en-US" sz="2400" b="1" i="1" dirty="0">
                <a:solidFill>
                  <a:srgbClr val="385723"/>
                </a:solidFill>
                <a:cs typeface="Times New Roman" panose="02020603050405020304" pitchFamily="18" charset="0"/>
              </a:rPr>
              <a:t>S</a:t>
            </a:r>
            <a:r>
              <a:rPr lang="en-US" sz="2000" b="1" i="1" dirty="0">
                <a:solidFill>
                  <a:srgbClr val="385723"/>
                </a:solidFill>
                <a:cs typeface="Times New Roman" panose="02020603050405020304" pitchFamily="18" charset="0"/>
              </a:rPr>
              <a:t>OLID</a:t>
            </a:r>
            <a:r>
              <a:rPr lang="en-US" sz="2400" b="1" i="1" dirty="0">
                <a:solidFill>
                  <a:srgbClr val="385723"/>
                </a:solidFill>
                <a:cs typeface="Times New Roman" panose="02020603050405020304" pitchFamily="18" charset="0"/>
              </a:rPr>
              <a:t> W</a:t>
            </a:r>
            <a:r>
              <a:rPr lang="en-US" sz="2000" b="1" i="1" dirty="0">
                <a:solidFill>
                  <a:srgbClr val="385723"/>
                </a:solidFill>
                <a:cs typeface="Times New Roman" panose="02020603050405020304" pitchFamily="18" charset="0"/>
              </a:rPr>
              <a:t>ASTE</a:t>
            </a:r>
            <a:r>
              <a:rPr lang="en-US" sz="2400" b="1" i="1" dirty="0">
                <a:solidFill>
                  <a:srgbClr val="385723"/>
                </a:solidFill>
                <a:cs typeface="Times New Roman" panose="02020603050405020304" pitchFamily="18" charset="0"/>
              </a:rPr>
              <a:t>					</a:t>
            </a:r>
            <a:r>
              <a:rPr lang="en-US" sz="2200" b="1" i="1" dirty="0">
                <a:solidFill>
                  <a:srgbClr val="385723"/>
                </a:solidFill>
                <a:cs typeface="Times New Roman" panose="02020603050405020304" pitchFamily="18" charset="0"/>
              </a:rPr>
              <a:t>$47,000</a:t>
            </a:r>
            <a:r>
              <a:rPr lang="en-US" sz="2200" b="1" i="1" dirty="0"/>
              <a:t> </a:t>
            </a:r>
            <a:r>
              <a:rPr lang="en-US" sz="1400" i="1" dirty="0">
                <a:solidFill>
                  <a:schemeClr val="accent6">
                    <a:lumMod val="50000"/>
                  </a:schemeClr>
                </a:solidFill>
              </a:rPr>
              <a:t>(projected for 9/30/20)</a:t>
            </a:r>
          </a:p>
          <a:p>
            <a:pPr marL="457200" lvl="1" indent="-457200">
              <a:buClr>
                <a:schemeClr val="accent6">
                  <a:lumMod val="50000"/>
                </a:schemeClr>
              </a:buClr>
              <a:buFont typeface="Calibri" panose="020F0502020204030204" pitchFamily="34" charset="0"/>
              <a:buChar char="‐"/>
              <a:tabLst>
                <a:tab pos="58738" algn="l"/>
              </a:tabLst>
            </a:pPr>
            <a:r>
              <a:rPr lang="en-US" sz="1900" dirty="0">
                <a:solidFill>
                  <a:schemeClr val="accent6">
                    <a:lumMod val="50000"/>
                  </a:schemeClr>
                </a:solidFill>
              </a:rPr>
              <a:t>Policy is to have 25% of budget; at 25%, required balance would be $173,000</a:t>
            </a:r>
          </a:p>
          <a:p>
            <a:pPr marL="0" lvl="0" indent="0">
              <a:buNone/>
            </a:pPr>
            <a:endParaRPr lang="en-US" sz="2400" b="1" i="1" dirty="0">
              <a:solidFill>
                <a:srgbClr val="385723"/>
              </a:solidFill>
              <a:cs typeface="Times New Roman" panose="02020603050405020304" pitchFamily="18" charset="0"/>
            </a:endParaRPr>
          </a:p>
        </p:txBody>
      </p:sp>
    </p:spTree>
    <p:extLst>
      <p:ext uri="{BB962C8B-B14F-4D97-AF65-F5344CB8AC3E}">
        <p14:creationId xmlns:p14="http://schemas.microsoft.com/office/powerpoint/2010/main" val="4119744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DF4F7-CBD0-427A-8C1B-FB3B3843F393}"/>
              </a:ext>
            </a:extLst>
          </p:cNvPr>
          <p:cNvSpPr>
            <a:spLocks noGrp="1"/>
          </p:cNvSpPr>
          <p:nvPr>
            <p:ph type="title"/>
          </p:nvPr>
        </p:nvSpPr>
        <p:spPr>
          <a:xfrm>
            <a:off x="935739" y="525200"/>
            <a:ext cx="10515600" cy="638286"/>
          </a:xfrm>
        </p:spPr>
        <p:txBody>
          <a:bodyPr>
            <a:normAutofit fontScale="90000"/>
          </a:bodyPr>
          <a:lstStyle/>
          <a:p>
            <a:r>
              <a:rPr lang="en-US" sz="3800" b="1" dirty="0">
                <a:solidFill>
                  <a:schemeClr val="accent6">
                    <a:lumMod val="75000"/>
                  </a:schemeClr>
                </a:solidFill>
              </a:rPr>
              <a:t>AVAILABLE RESERVES OR FUND BALANCE BY FUND</a:t>
            </a:r>
            <a:br>
              <a:rPr lang="en-US" dirty="0"/>
            </a:br>
            <a:endParaRPr lang="en-US" dirty="0"/>
          </a:p>
        </p:txBody>
      </p:sp>
      <p:grpSp>
        <p:nvGrpSpPr>
          <p:cNvPr id="15" name="Group 14">
            <a:extLst>
              <a:ext uri="{FF2B5EF4-FFF2-40B4-BE49-F238E27FC236}">
                <a16:creationId xmlns:a16="http://schemas.microsoft.com/office/drawing/2014/main" id="{FBCA28A6-11CF-4A9A-B015-21210CB6372B}"/>
              </a:ext>
            </a:extLst>
          </p:cNvPr>
          <p:cNvGrpSpPr/>
          <p:nvPr/>
        </p:nvGrpSpPr>
        <p:grpSpPr>
          <a:xfrm>
            <a:off x="1007405" y="832278"/>
            <a:ext cx="8549640" cy="12065"/>
            <a:chOff x="0" y="0"/>
            <a:chExt cx="6632543" cy="12192"/>
          </a:xfrm>
        </p:grpSpPr>
        <p:sp>
          <p:nvSpPr>
            <p:cNvPr id="16" name="Shape 8225">
              <a:extLst>
                <a:ext uri="{FF2B5EF4-FFF2-40B4-BE49-F238E27FC236}">
                  <a16:creationId xmlns:a16="http://schemas.microsoft.com/office/drawing/2014/main" id="{0E6D7043-D0B6-497A-A618-7A94E9DFF4C9}"/>
                </a:ext>
              </a:extLst>
            </p:cNvPr>
            <p:cNvSpPr/>
            <p:nvPr/>
          </p:nvSpPr>
          <p:spPr>
            <a:xfrm>
              <a:off x="0" y="0"/>
              <a:ext cx="6632543" cy="12192"/>
            </a:xfrm>
            <a:custGeom>
              <a:avLst/>
              <a:gdLst/>
              <a:ahLst/>
              <a:cxnLst/>
              <a:rect l="0" t="0" r="0" b="0"/>
              <a:pathLst>
                <a:path w="6382259" h="12192">
                  <a:moveTo>
                    <a:pt x="0" y="0"/>
                  </a:moveTo>
                  <a:lnTo>
                    <a:pt x="6382259" y="0"/>
                  </a:lnTo>
                  <a:lnTo>
                    <a:pt x="6382259" y="12192"/>
                  </a:lnTo>
                  <a:lnTo>
                    <a:pt x="0" y="12192"/>
                  </a:lnTo>
                  <a:lnTo>
                    <a:pt x="0" y="0"/>
                  </a:lnTo>
                </a:path>
              </a:pathLst>
            </a:custGeom>
            <a:ln/>
          </p:spPr>
          <p:style>
            <a:lnRef idx="2">
              <a:schemeClr val="accent6"/>
            </a:lnRef>
            <a:fillRef idx="0">
              <a:schemeClr val="accent6"/>
            </a:fillRef>
            <a:effectRef idx="1">
              <a:schemeClr val="accent6"/>
            </a:effectRef>
            <a:fontRef idx="minor">
              <a:schemeClr val="tx1"/>
            </a:fontRef>
          </p:style>
          <p:txBody>
            <a:bodyPr/>
            <a:lstStyle/>
            <a:p>
              <a:endParaRPr lang="en-US" dirty="0"/>
            </a:p>
          </p:txBody>
        </p:sp>
      </p:grpSp>
      <p:graphicFrame>
        <p:nvGraphicFramePr>
          <p:cNvPr id="11" name="Content Placeholder 10">
            <a:extLst>
              <a:ext uri="{FF2B5EF4-FFF2-40B4-BE49-F238E27FC236}">
                <a16:creationId xmlns:a16="http://schemas.microsoft.com/office/drawing/2014/main" id="{4AE5B3F4-09FF-4337-BBD1-CD1B66923F2D}"/>
              </a:ext>
            </a:extLst>
          </p:cNvPr>
          <p:cNvGraphicFramePr>
            <a:graphicFrameLocks noGrp="1"/>
          </p:cNvGraphicFramePr>
          <p:nvPr>
            <p:ph idx="1"/>
            <p:extLst>
              <p:ext uri="{D42A27DB-BD31-4B8C-83A1-F6EECF244321}">
                <p14:modId xmlns:p14="http://schemas.microsoft.com/office/powerpoint/2010/main" val="459929183"/>
              </p:ext>
            </p:extLst>
          </p:nvPr>
        </p:nvGraphicFramePr>
        <p:xfrm>
          <a:off x="1007405" y="1377255"/>
          <a:ext cx="9865434" cy="2869484"/>
        </p:xfrm>
        <a:graphic>
          <a:graphicData uri="http://schemas.openxmlformats.org/drawingml/2006/table">
            <a:tbl>
              <a:tblPr firstRow="1" firstCol="1" bandRow="1"/>
              <a:tblGrid>
                <a:gridCol w="2686409">
                  <a:extLst>
                    <a:ext uri="{9D8B030D-6E8A-4147-A177-3AD203B41FA5}">
                      <a16:colId xmlns:a16="http://schemas.microsoft.com/office/drawing/2014/main" val="2280573876"/>
                    </a:ext>
                  </a:extLst>
                </a:gridCol>
                <a:gridCol w="1245511">
                  <a:extLst>
                    <a:ext uri="{9D8B030D-6E8A-4147-A177-3AD203B41FA5}">
                      <a16:colId xmlns:a16="http://schemas.microsoft.com/office/drawing/2014/main" val="3648643251"/>
                    </a:ext>
                  </a:extLst>
                </a:gridCol>
                <a:gridCol w="140400">
                  <a:extLst>
                    <a:ext uri="{9D8B030D-6E8A-4147-A177-3AD203B41FA5}">
                      <a16:colId xmlns:a16="http://schemas.microsoft.com/office/drawing/2014/main" val="24117962"/>
                    </a:ext>
                  </a:extLst>
                </a:gridCol>
                <a:gridCol w="1097280">
                  <a:extLst>
                    <a:ext uri="{9D8B030D-6E8A-4147-A177-3AD203B41FA5}">
                      <a16:colId xmlns:a16="http://schemas.microsoft.com/office/drawing/2014/main" val="2537995934"/>
                    </a:ext>
                  </a:extLst>
                </a:gridCol>
                <a:gridCol w="1097280">
                  <a:extLst>
                    <a:ext uri="{9D8B030D-6E8A-4147-A177-3AD203B41FA5}">
                      <a16:colId xmlns:a16="http://schemas.microsoft.com/office/drawing/2014/main" val="1009905942"/>
                    </a:ext>
                  </a:extLst>
                </a:gridCol>
                <a:gridCol w="1097280">
                  <a:extLst>
                    <a:ext uri="{9D8B030D-6E8A-4147-A177-3AD203B41FA5}">
                      <a16:colId xmlns:a16="http://schemas.microsoft.com/office/drawing/2014/main" val="3493698319"/>
                    </a:ext>
                  </a:extLst>
                </a:gridCol>
                <a:gridCol w="1097280">
                  <a:extLst>
                    <a:ext uri="{9D8B030D-6E8A-4147-A177-3AD203B41FA5}">
                      <a16:colId xmlns:a16="http://schemas.microsoft.com/office/drawing/2014/main" val="2439714425"/>
                    </a:ext>
                  </a:extLst>
                </a:gridCol>
                <a:gridCol w="1403994">
                  <a:extLst>
                    <a:ext uri="{9D8B030D-6E8A-4147-A177-3AD203B41FA5}">
                      <a16:colId xmlns:a16="http://schemas.microsoft.com/office/drawing/2014/main" val="67922108"/>
                    </a:ext>
                  </a:extLst>
                </a:gridCol>
              </a:tblGrid>
              <a:tr h="579135">
                <a:tc>
                  <a:txBody>
                    <a:bodyPr/>
                    <a:lstStyle/>
                    <a:p>
                      <a:pPr algn="ctr">
                        <a:lnSpc>
                          <a:spcPct val="115000"/>
                        </a:lnSpc>
                      </a:pPr>
                      <a:endParaRPr lang="en-US" sz="1600" dirty="0">
                        <a:effectLst/>
                        <a:latin typeface="Calibri" panose="020F0502020204030204" pitchFamily="34" charset="0"/>
                        <a:cs typeface="Times New Roman" panose="02020603050405020304" pitchFamily="18" charset="0"/>
                      </a:endParaRPr>
                    </a:p>
                  </a:txBody>
                  <a:tcPr marL="14633" marR="43889" marT="53641" marB="2931"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FY 2018</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A</a:t>
                      </a: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UDITED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a:solidFill>
                            <a:srgbClr val="003300"/>
                          </a:solidFill>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FY 2019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C</a:t>
                      </a: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HANGE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FY 2020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C</a:t>
                      </a: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HANGE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FY 2020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P</a:t>
                      </a: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ROJECTED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FY 2020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R</a:t>
                      </a: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EQUIRED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O</a:t>
                      </a: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VER/</a:t>
                      </a:r>
                      <a:r>
                        <a:rPr lang="en-US" sz="18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U</a:t>
                      </a: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NDER             25% </a:t>
                      </a:r>
                      <a:r>
                        <a:rPr lang="en-US" sz="18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T</a:t>
                      </a:r>
                      <a:r>
                        <a:rPr lang="en-US" sz="1600" b="1" dirty="0">
                          <a:solidFill>
                            <a:srgbClr val="003300"/>
                          </a:solidFill>
                          <a:effectLst/>
                          <a:latin typeface="Calibri" panose="020F0502020204030204" pitchFamily="34" charset="0"/>
                          <a:ea typeface="Calibri" panose="020F0502020204030204" pitchFamily="34" charset="0"/>
                          <a:cs typeface="Calibri" panose="020F0502020204030204" pitchFamily="34" charset="0"/>
                        </a:rPr>
                        <a:t>ARGET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9050" cap="flat" cmpd="sng" algn="ctr">
                      <a:solidFill>
                        <a:srgbClr val="CC9900"/>
                      </a:solidFill>
                      <a:prstDash val="solid"/>
                      <a:round/>
                      <a:headEnd type="none" w="med" len="med"/>
                      <a:tailEnd type="none" w="med" len="med"/>
                    </a:lnT>
                    <a:lnB w="12700" cap="flat" cmpd="sng" algn="ctr">
                      <a:solidFill>
                        <a:srgbClr val="CC9900"/>
                      </a:solidFill>
                      <a:prstDash val="solid"/>
                      <a:round/>
                      <a:headEnd type="none" w="med" len="med"/>
                      <a:tailEnd type="none" w="med" len="med"/>
                    </a:lnB>
                  </a:tcPr>
                </a:tc>
                <a:extLst>
                  <a:ext uri="{0D108BD9-81ED-4DB2-BD59-A6C34878D82A}">
                    <a16:rowId xmlns:a16="http://schemas.microsoft.com/office/drawing/2014/main" val="101797136"/>
                  </a:ext>
                </a:extLst>
              </a:tr>
              <a:tr h="309152">
                <a:tc>
                  <a:txBody>
                    <a:bodyPr/>
                    <a:lstStyle/>
                    <a:p>
                      <a:pPr marL="0" lvl="1" algn="l" defTabSz="914400" rtl="0" eaLnBrk="1" latinLnBrk="0" hangingPunct="1"/>
                      <a:r>
                        <a:rPr lang="en-US" sz="1800" b="1" kern="1200" dirty="0">
                          <a:solidFill>
                            <a:schemeClr val="accent6">
                              <a:lumMod val="50000"/>
                            </a:schemeClr>
                          </a:solidFill>
                          <a:latin typeface="+mn-lt"/>
                          <a:ea typeface="+mn-ea"/>
                          <a:cs typeface="+mn-cs"/>
                        </a:rPr>
                        <a:t>G</a:t>
                      </a:r>
                      <a:r>
                        <a:rPr lang="en-US" sz="1400" b="1" kern="1200" dirty="0">
                          <a:solidFill>
                            <a:schemeClr val="accent6">
                              <a:lumMod val="50000"/>
                            </a:schemeClr>
                          </a:solidFill>
                          <a:latin typeface="+mn-lt"/>
                          <a:ea typeface="+mn-ea"/>
                          <a:cs typeface="+mn-cs"/>
                        </a:rPr>
                        <a:t>ENERAL 	</a:t>
                      </a:r>
                    </a:p>
                  </a:txBody>
                  <a:tcPr marL="114111" marR="114111" marT="57055" marB="57055"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$485,224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$100,000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($215,000)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$370,000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$564,000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$194,000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CC9900"/>
                      </a:solidFill>
                      <a:prstDash val="solid"/>
                      <a:round/>
                      <a:headEnd type="none" w="med" len="med"/>
                      <a:tailEnd type="none" w="med" len="med"/>
                    </a:lnT>
                    <a:lnB>
                      <a:noFill/>
                    </a:lnB>
                  </a:tcPr>
                </a:tc>
                <a:extLst>
                  <a:ext uri="{0D108BD9-81ED-4DB2-BD59-A6C34878D82A}">
                    <a16:rowId xmlns:a16="http://schemas.microsoft.com/office/drawing/2014/main" val="2351925879"/>
                  </a:ext>
                </a:extLst>
              </a:tr>
              <a:tr h="3091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accent6">
                              <a:lumMod val="50000"/>
                            </a:schemeClr>
                          </a:solidFill>
                        </a:rPr>
                        <a:t>T</a:t>
                      </a:r>
                      <a:r>
                        <a:rPr lang="en-US" sz="1400" b="1" dirty="0">
                          <a:solidFill>
                            <a:schemeClr val="accent6">
                              <a:lumMod val="50000"/>
                            </a:schemeClr>
                          </a:solidFill>
                        </a:rPr>
                        <a:t>RANSPORTATION (</a:t>
                      </a:r>
                      <a:r>
                        <a:rPr lang="en-US" sz="1800" b="1" dirty="0">
                          <a:solidFill>
                            <a:schemeClr val="accent6">
                              <a:lumMod val="50000"/>
                            </a:schemeClr>
                          </a:solidFill>
                        </a:rPr>
                        <a:t>G</a:t>
                      </a:r>
                      <a:r>
                        <a:rPr lang="en-US" sz="1400" b="1" dirty="0">
                          <a:solidFill>
                            <a:schemeClr val="accent6">
                              <a:lumMod val="50000"/>
                            </a:schemeClr>
                          </a:solidFill>
                        </a:rPr>
                        <a:t>AS </a:t>
                      </a:r>
                      <a:r>
                        <a:rPr lang="en-US" sz="1800" b="1" dirty="0">
                          <a:solidFill>
                            <a:schemeClr val="accent6">
                              <a:lumMod val="50000"/>
                            </a:schemeClr>
                          </a:solidFill>
                        </a:rPr>
                        <a:t>T</a:t>
                      </a:r>
                      <a:r>
                        <a:rPr lang="en-US" sz="1400" b="1" dirty="0">
                          <a:solidFill>
                            <a:schemeClr val="accent6">
                              <a:lumMod val="50000"/>
                            </a:schemeClr>
                          </a:solidFill>
                        </a:rPr>
                        <a:t>AXES)  </a:t>
                      </a:r>
                    </a:p>
                  </a:txBody>
                  <a:tcPr marL="114111" marR="114111" marT="57055" marB="57055"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$126,093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$8,000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($84,000)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$50,093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$50,093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NA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2183312922"/>
                  </a:ext>
                </a:extLst>
              </a:tr>
              <a:tr h="3091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accent6">
                              <a:lumMod val="50000"/>
                            </a:schemeClr>
                          </a:solidFill>
                        </a:rPr>
                        <a:t>L</a:t>
                      </a:r>
                      <a:r>
                        <a:rPr lang="en-US" sz="1400" b="1" dirty="0">
                          <a:solidFill>
                            <a:schemeClr val="accent6">
                              <a:lumMod val="50000"/>
                            </a:schemeClr>
                          </a:solidFill>
                        </a:rPr>
                        <a:t>OCAL </a:t>
                      </a:r>
                      <a:r>
                        <a:rPr lang="en-US" sz="1800" b="1" dirty="0">
                          <a:solidFill>
                            <a:schemeClr val="accent6">
                              <a:lumMod val="50000"/>
                            </a:schemeClr>
                          </a:solidFill>
                        </a:rPr>
                        <a:t>O</a:t>
                      </a:r>
                      <a:r>
                        <a:rPr lang="en-US" sz="1400" b="1" dirty="0">
                          <a:solidFill>
                            <a:schemeClr val="accent6">
                              <a:lumMod val="50000"/>
                            </a:schemeClr>
                          </a:solidFill>
                        </a:rPr>
                        <a:t>PTION </a:t>
                      </a:r>
                      <a:r>
                        <a:rPr lang="en-US" sz="1800" b="1" dirty="0">
                          <a:solidFill>
                            <a:schemeClr val="accent6">
                              <a:lumMod val="50000"/>
                            </a:schemeClr>
                          </a:solidFill>
                        </a:rPr>
                        <a:t>S</a:t>
                      </a:r>
                      <a:r>
                        <a:rPr lang="en-US" sz="1400" b="1" dirty="0">
                          <a:solidFill>
                            <a:schemeClr val="accent6">
                              <a:lumMod val="50000"/>
                            </a:schemeClr>
                          </a:solidFill>
                        </a:rPr>
                        <a:t>URTAX (LOST) </a:t>
                      </a:r>
                    </a:p>
                  </a:txBody>
                  <a:tcPr marL="114111" marR="114111" marT="57055" marB="57055"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$380,356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525252"/>
                          </a:solidFill>
                          <a:effectLst/>
                          <a:latin typeface="Calibri" panose="020F0502020204030204" pitchFamily="34" charset="0"/>
                          <a:ea typeface="Calibri" panose="020F0502020204030204" pitchFamily="34" charset="0"/>
                          <a:cs typeface="Calibri" panose="020F0502020204030204" pitchFamily="34"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$244,684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$197,343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$822,383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$822,383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NA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3304678114"/>
                  </a:ext>
                </a:extLst>
              </a:tr>
              <a:tr h="3091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accent6">
                              <a:lumMod val="50000"/>
                            </a:schemeClr>
                          </a:solidFill>
                        </a:rPr>
                        <a:t>R</a:t>
                      </a:r>
                      <a:r>
                        <a:rPr lang="en-US" sz="1400" b="1" dirty="0">
                          <a:solidFill>
                            <a:schemeClr val="accent6">
                              <a:lumMod val="50000"/>
                            </a:schemeClr>
                          </a:solidFill>
                        </a:rPr>
                        <a:t>OADS &amp; </a:t>
                      </a:r>
                      <a:r>
                        <a:rPr lang="en-US" sz="1800" b="1" dirty="0">
                          <a:solidFill>
                            <a:schemeClr val="accent6">
                              <a:lumMod val="50000"/>
                            </a:schemeClr>
                          </a:solidFill>
                        </a:rPr>
                        <a:t>D</a:t>
                      </a:r>
                      <a:r>
                        <a:rPr lang="en-US" sz="1400" b="1" dirty="0">
                          <a:solidFill>
                            <a:schemeClr val="accent6">
                              <a:lumMod val="50000"/>
                            </a:schemeClr>
                          </a:solidFill>
                        </a:rPr>
                        <a:t>RAINAGE (</a:t>
                      </a:r>
                      <a:r>
                        <a:rPr lang="en-US" sz="1600" b="1" dirty="0">
                          <a:solidFill>
                            <a:schemeClr val="accent6">
                              <a:lumMod val="50000"/>
                            </a:schemeClr>
                          </a:solidFill>
                        </a:rPr>
                        <a:t>D</a:t>
                      </a:r>
                      <a:r>
                        <a:rPr lang="en-US" sz="1400" b="1" dirty="0">
                          <a:solidFill>
                            <a:schemeClr val="accent6">
                              <a:lumMod val="50000"/>
                            </a:schemeClr>
                          </a:solidFill>
                        </a:rPr>
                        <a:t>ISTRICT)</a:t>
                      </a:r>
                    </a:p>
                  </a:txBody>
                  <a:tcPr marL="114111" marR="114111" marT="57055" marB="57055"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$241,257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525252"/>
                          </a:solidFill>
                          <a:effectLst/>
                          <a:latin typeface="Calibri" panose="020F0502020204030204" pitchFamily="34" charset="0"/>
                          <a:ea typeface="Calibri" panose="020F0502020204030204" pitchFamily="34" charset="0"/>
                          <a:cs typeface="Calibri" panose="020F0502020204030204" pitchFamily="34"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($107,977)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$110,881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$244,161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$425,000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$180,839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1086734481"/>
                  </a:ext>
                </a:extLst>
              </a:tr>
              <a:tr h="309152">
                <a:tc>
                  <a:txBody>
                    <a:bodyPr/>
                    <a:lstStyle/>
                    <a:p>
                      <a:pPr marL="117475"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schemeClr val="accent6">
                              <a:lumMod val="50000"/>
                            </a:schemeClr>
                          </a:solidFill>
                        </a:rPr>
                        <a:t>S</a:t>
                      </a:r>
                      <a:r>
                        <a:rPr lang="en-US" sz="1400" b="1" dirty="0">
                          <a:solidFill>
                            <a:schemeClr val="accent6">
                              <a:lumMod val="50000"/>
                            </a:schemeClr>
                          </a:solidFill>
                        </a:rPr>
                        <a:t>OLID</a:t>
                      </a:r>
                      <a:r>
                        <a:rPr lang="en-US" sz="1600" b="1" dirty="0">
                          <a:solidFill>
                            <a:schemeClr val="accent6">
                              <a:lumMod val="50000"/>
                            </a:schemeClr>
                          </a:solidFill>
                        </a:rPr>
                        <a:t> </a:t>
                      </a:r>
                      <a:r>
                        <a:rPr lang="en-US" sz="2000" b="1" dirty="0">
                          <a:solidFill>
                            <a:schemeClr val="accent6">
                              <a:lumMod val="50000"/>
                            </a:schemeClr>
                          </a:solidFill>
                        </a:rPr>
                        <a:t>W</a:t>
                      </a:r>
                      <a:r>
                        <a:rPr lang="en-US" sz="1400" b="1" dirty="0">
                          <a:solidFill>
                            <a:schemeClr val="accent6">
                              <a:lumMod val="50000"/>
                            </a:schemeClr>
                          </a:solidFill>
                        </a:rPr>
                        <a:t>ASTE</a:t>
                      </a:r>
                      <a:endParaRPr lang="en-US" sz="1600" b="1" dirty="0">
                        <a:solidFill>
                          <a:schemeClr val="accent6">
                            <a:lumMod val="50000"/>
                          </a:schemeClr>
                        </a:solidFill>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($8,655)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$93,606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($36,298)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$47,079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$173,000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$125,921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2493847016"/>
                  </a:ext>
                </a:extLst>
              </a:tr>
              <a:tr h="309152">
                <a:tc>
                  <a:txBody>
                    <a:bodyPr/>
                    <a:lstStyle/>
                    <a:p>
                      <a:pPr marL="0" marR="0" algn="r">
                        <a:lnSpc>
                          <a:spcPct val="115000"/>
                        </a:lnSpc>
                        <a:spcBef>
                          <a:spcPts val="0"/>
                        </a:spcBef>
                        <a:spcAft>
                          <a:spcPts val="0"/>
                        </a:spcAft>
                      </a:pPr>
                      <a:r>
                        <a:rPr lang="en-US" sz="1600" b="1"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TOTAL ALL FUNDS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4633" marR="43889" marT="53641" marB="2931"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kern="1200" dirty="0">
                          <a:solidFill>
                            <a:srgbClr val="525252"/>
                          </a:solidFill>
                          <a:effectLst/>
                          <a:latin typeface="Calibri" panose="020F0502020204030204" pitchFamily="34" charset="0"/>
                          <a:ea typeface="+mn-ea"/>
                          <a:cs typeface="Calibri" panose="020F0502020204030204" pitchFamily="34" charset="0"/>
                        </a:rPr>
                        <a:t>$1,224,275</a:t>
                      </a:r>
                      <a:endParaRPr lang="en-US" sz="1400" b="1" kern="1200" dirty="0">
                        <a:solidFill>
                          <a:srgbClr val="525252"/>
                        </a:solidFill>
                        <a:effectLst/>
                        <a:latin typeface="Calibri" panose="020F0502020204030204" pitchFamily="34" charset="0"/>
                        <a:ea typeface="Calibri" panose="020F0502020204030204" pitchFamily="34" charset="0"/>
                        <a:cs typeface="Calibri" panose="020F0502020204030204" pitchFamily="34" charset="0"/>
                      </a:endParaRPr>
                    </a:p>
                  </a:txBody>
                  <a:tcPr marL="14633" marR="43889" marT="53641" marB="2931"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defTabSz="914400" rtl="0" eaLnBrk="1" latinLnBrk="0" hangingPunct="1">
                        <a:lnSpc>
                          <a:spcPct val="115000"/>
                        </a:lnSpc>
                        <a:spcBef>
                          <a:spcPts val="0"/>
                        </a:spcBef>
                        <a:spcAft>
                          <a:spcPts val="0"/>
                        </a:spcAft>
                      </a:pPr>
                      <a:r>
                        <a:rPr lang="en-US" sz="1400" b="1" kern="12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$338,313</a:t>
                      </a: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defTabSz="914400" rtl="0" eaLnBrk="1" latinLnBrk="0" hangingPunct="1">
                        <a:lnSpc>
                          <a:spcPct val="115000"/>
                        </a:lnSpc>
                        <a:spcBef>
                          <a:spcPts val="0"/>
                        </a:spcBef>
                        <a:spcAft>
                          <a:spcPts val="0"/>
                        </a:spcAft>
                      </a:pPr>
                      <a:r>
                        <a:rPr lang="en-US" sz="1400" b="1" kern="12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($27,074)</a:t>
                      </a: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defTabSz="914400" rtl="0" eaLnBrk="1" latinLnBrk="0" hangingPunct="1">
                        <a:lnSpc>
                          <a:spcPct val="115000"/>
                        </a:lnSpc>
                        <a:spcBef>
                          <a:spcPts val="0"/>
                        </a:spcBef>
                        <a:spcAft>
                          <a:spcPts val="0"/>
                        </a:spcAft>
                      </a:pPr>
                      <a:r>
                        <a:rPr lang="en-US" sz="1400" b="1" kern="12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$1,533,716</a:t>
                      </a: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defTabSz="914400" rtl="0" eaLnBrk="1" latinLnBrk="0" hangingPunct="1">
                        <a:lnSpc>
                          <a:spcPct val="115000"/>
                        </a:lnSpc>
                        <a:spcBef>
                          <a:spcPts val="0"/>
                        </a:spcBef>
                        <a:spcAft>
                          <a:spcPts val="0"/>
                        </a:spcAft>
                      </a:pPr>
                      <a:r>
                        <a:rPr lang="en-US" sz="1400" b="1" kern="12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$2,034,476</a:t>
                      </a: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tc>
                  <a:txBody>
                    <a:bodyPr/>
                    <a:lstStyle/>
                    <a:p>
                      <a:pPr marL="0" marR="0" algn="ctr" defTabSz="914400" rtl="0" eaLnBrk="1" latinLnBrk="0" hangingPunct="1">
                        <a:lnSpc>
                          <a:spcPct val="115000"/>
                        </a:lnSpc>
                        <a:spcBef>
                          <a:spcPts val="0"/>
                        </a:spcBef>
                        <a:spcAft>
                          <a:spcPts val="0"/>
                        </a:spcAft>
                      </a:pPr>
                      <a:r>
                        <a:rPr lang="en-US" sz="1400" b="1" kern="1200" dirty="0">
                          <a:solidFill>
                            <a:srgbClr val="525252"/>
                          </a:solidFill>
                          <a:effectLst/>
                          <a:latin typeface="Calibri" panose="020F0502020204030204" pitchFamily="34" charset="0"/>
                          <a:ea typeface="Calibri" panose="020F0502020204030204" pitchFamily="34" charset="0"/>
                          <a:cs typeface="Calibri" panose="020F0502020204030204" pitchFamily="34" charset="0"/>
                        </a:rPr>
                        <a:t> $500,760</a:t>
                      </a:r>
                    </a:p>
                  </a:txBody>
                  <a:tcPr marL="0" marR="0" marT="0" marB="0" anchor="ctr">
                    <a:lnL>
                      <a:noFill/>
                    </a:lnL>
                    <a:lnR>
                      <a:noFill/>
                    </a:lnR>
                    <a:lnT>
                      <a:noFill/>
                    </a:lnT>
                    <a:lnB w="19050" cap="flat" cmpd="sng" algn="ctr">
                      <a:solidFill>
                        <a:srgbClr val="CC9900"/>
                      </a:solidFill>
                      <a:prstDash val="solid"/>
                      <a:round/>
                      <a:headEnd type="none" w="med" len="med"/>
                      <a:tailEnd type="none" w="med" len="med"/>
                    </a:lnB>
                  </a:tcPr>
                </a:tc>
                <a:extLst>
                  <a:ext uri="{0D108BD9-81ED-4DB2-BD59-A6C34878D82A}">
                    <a16:rowId xmlns:a16="http://schemas.microsoft.com/office/drawing/2014/main" val="3545395821"/>
                  </a:ext>
                </a:extLst>
              </a:tr>
            </a:tbl>
          </a:graphicData>
        </a:graphic>
      </p:graphicFrame>
      <p:sp>
        <p:nvSpPr>
          <p:cNvPr id="12" name="TextBox 11">
            <a:extLst>
              <a:ext uri="{FF2B5EF4-FFF2-40B4-BE49-F238E27FC236}">
                <a16:creationId xmlns:a16="http://schemas.microsoft.com/office/drawing/2014/main" id="{C5598515-EF54-4E81-9B6D-C8B5289D0053}"/>
              </a:ext>
            </a:extLst>
          </p:cNvPr>
          <p:cNvSpPr txBox="1"/>
          <p:nvPr/>
        </p:nvSpPr>
        <p:spPr>
          <a:xfrm>
            <a:off x="1007405" y="4375820"/>
            <a:ext cx="10629641" cy="2215991"/>
          </a:xfrm>
          <a:prstGeom prst="rect">
            <a:avLst/>
          </a:prstGeom>
          <a:noFill/>
        </p:spPr>
        <p:txBody>
          <a:bodyPr wrap="none" rtlCol="0">
            <a:spAutoFit/>
          </a:bodyPr>
          <a:lstStyle/>
          <a:p>
            <a:r>
              <a:rPr lang="en-US" sz="1400" i="1" dirty="0">
                <a:solidFill>
                  <a:schemeClr val="accent6">
                    <a:lumMod val="50000"/>
                  </a:schemeClr>
                </a:solidFill>
              </a:rPr>
              <a:t>The above table reflects the Town’s progress towards meeting the target reserve balances of 25% of the operating budgets.  </a:t>
            </a:r>
          </a:p>
          <a:p>
            <a:r>
              <a:rPr lang="en-US" sz="1400" i="1" dirty="0">
                <a:solidFill>
                  <a:schemeClr val="accent6">
                    <a:lumMod val="50000"/>
                  </a:schemeClr>
                </a:solidFill>
              </a:rPr>
              <a:t>In order to meet these targets, each of the funds would require the following millage and/or assessment rate increases:</a:t>
            </a:r>
          </a:p>
          <a:p>
            <a:r>
              <a:rPr lang="en-US" sz="1400" i="1" dirty="0">
                <a:solidFill>
                  <a:schemeClr val="accent6">
                    <a:lumMod val="50000"/>
                  </a:schemeClr>
                </a:solidFill>
              </a:rPr>
              <a:t> </a:t>
            </a:r>
          </a:p>
          <a:p>
            <a:r>
              <a:rPr lang="en-US" sz="1400" i="1" dirty="0">
                <a:solidFill>
                  <a:schemeClr val="accent6">
                    <a:lumMod val="50000"/>
                  </a:schemeClr>
                </a:solidFill>
              </a:rPr>
              <a:t>General Fund 	.5640 mills	(exceeds maximum millage rate and requires 2/3 majority vote of Council if levied in a single year)</a:t>
            </a:r>
          </a:p>
          <a:p>
            <a:endParaRPr lang="en-US" sz="1400" i="1" dirty="0">
              <a:solidFill>
                <a:schemeClr val="accent6">
                  <a:lumMod val="50000"/>
                </a:schemeClr>
              </a:solidFill>
            </a:endParaRPr>
          </a:p>
          <a:p>
            <a:r>
              <a:rPr lang="en-US" sz="1400" i="1" dirty="0">
                <a:solidFill>
                  <a:schemeClr val="accent6">
                    <a:lumMod val="50000"/>
                  </a:schemeClr>
                </a:solidFill>
              </a:rPr>
              <a:t>Roads &amp; Drainage Fund	$ 25/unit</a:t>
            </a:r>
          </a:p>
          <a:p>
            <a:r>
              <a:rPr lang="en-US" sz="1400" i="1" dirty="0">
                <a:solidFill>
                  <a:schemeClr val="accent6">
                    <a:lumMod val="50000"/>
                  </a:schemeClr>
                </a:solidFill>
              </a:rPr>
              <a:t> </a:t>
            </a:r>
          </a:p>
          <a:p>
            <a:r>
              <a:rPr lang="en-US" sz="1400" i="1" dirty="0">
                <a:solidFill>
                  <a:schemeClr val="accent6">
                    <a:lumMod val="50000"/>
                  </a:schemeClr>
                </a:solidFill>
              </a:rPr>
              <a:t>Solid Waste Fund	$ 85/unit</a:t>
            </a:r>
          </a:p>
          <a:p>
            <a:endParaRPr lang="en-US" sz="1200" i="1" dirty="0">
              <a:solidFill>
                <a:schemeClr val="accent6">
                  <a:lumMod val="50000"/>
                </a:schemeClr>
              </a:solidFill>
            </a:endParaRPr>
          </a:p>
          <a:p>
            <a:r>
              <a:rPr lang="en-US" sz="1400" b="1" i="1" dirty="0">
                <a:solidFill>
                  <a:schemeClr val="accent6">
                    <a:lumMod val="50000"/>
                  </a:schemeClr>
                </a:solidFill>
              </a:rPr>
              <a:t>(All amounts above are range of magnitude estimates and, as they are unaudited except where noted, they are subject to change at any time)</a:t>
            </a:r>
            <a:endParaRPr lang="en-US" sz="1400" b="1" dirty="0"/>
          </a:p>
        </p:txBody>
      </p:sp>
    </p:spTree>
    <p:extLst>
      <p:ext uri="{BB962C8B-B14F-4D97-AF65-F5344CB8AC3E}">
        <p14:creationId xmlns:p14="http://schemas.microsoft.com/office/powerpoint/2010/main" val="41210094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rop">
  <a:themeElements>
    <a:clrScheme name="Custom 4">
      <a:dk1>
        <a:srgbClr val="2A4F1C"/>
      </a:dk1>
      <a:lt1>
        <a:sysClr val="window" lastClr="FFFFFF"/>
      </a:lt1>
      <a:dk2>
        <a:srgbClr val="3F762A"/>
      </a:dk2>
      <a:lt2>
        <a:srgbClr val="FFFFFF"/>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otalTime>19</TotalTime>
  <Words>5179</Words>
  <Application>Microsoft Office PowerPoint</Application>
  <PresentationFormat>Widescreen</PresentationFormat>
  <Paragraphs>2027</Paragraphs>
  <Slides>49</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49</vt:i4>
      </vt:variant>
    </vt:vector>
  </HeadingPairs>
  <TitlesOfParts>
    <vt:vector size="57" baseType="lpstr">
      <vt:lpstr>Arial</vt:lpstr>
      <vt:lpstr>Arial Rounded MT Bold</vt:lpstr>
      <vt:lpstr>Calibri</vt:lpstr>
      <vt:lpstr>Calibri Light</vt:lpstr>
      <vt:lpstr>Franklin Gothic Book</vt:lpstr>
      <vt:lpstr>Wingdings</vt:lpstr>
      <vt:lpstr>Office Theme</vt:lpstr>
      <vt:lpstr>Crop</vt:lpstr>
      <vt:lpstr>FY 2020-2021 BUDGET WORKSHOP</vt:lpstr>
      <vt:lpstr>BUDGET OVERVIEW Town of Loxahatchee Groves </vt:lpstr>
      <vt:lpstr>BUDGET OVERVIEW </vt:lpstr>
      <vt:lpstr>PRELIMINARY PROPOSED FY 2020-2021 BUDGET </vt:lpstr>
      <vt:lpstr>FY 2020 YEAR END PROJECTIONS </vt:lpstr>
      <vt:lpstr>FY 2020-2021 BUDGET BY FUND vs. FYs 2018-2020</vt:lpstr>
      <vt:lpstr>RESERVES AVAILABLE FOR ROADS &amp; INFRASTRUCTURE </vt:lpstr>
      <vt:lpstr>STATUS OF RESERVES IN OTHER FUNDS </vt:lpstr>
      <vt:lpstr>AVAILABLE RESERVES OR FUND BALANCE BY FUND </vt:lpstr>
      <vt:lpstr>AVAILABLE RESERVES OR FUND BALANCE FY 2016-2020 </vt:lpstr>
      <vt:lpstr>AVAILABLE RESERVES OR FUND BALANCE FY 2016-2020 </vt:lpstr>
      <vt:lpstr>PowerPoint Presentation</vt:lpstr>
      <vt:lpstr>ANTICIPATED REDUCTIONS IN REVENUES DUE TO COVID-19 </vt:lpstr>
      <vt:lpstr>WHERE THE MONEY COMES FROM </vt:lpstr>
      <vt:lpstr>WHERE THE MONEY GOES </vt:lpstr>
      <vt:lpstr>TRIM RATES &amp; HISTORY Town of Loxahatchee Groves </vt:lpstr>
      <vt:lpstr>AD VALOREM MILLAGE  </vt:lpstr>
      <vt:lpstr>AD VALOREM MILLAGE HISTORY  </vt:lpstr>
      <vt:lpstr>NON-AD VALOREM ASSESSMENT: Roads &amp; Drainage  </vt:lpstr>
      <vt:lpstr>NON-AD VALOREM ASSESSMENT: OGEM Debt </vt:lpstr>
      <vt:lpstr>NON-AD VALOREM ASSESSMENT: Solid Waste </vt:lpstr>
      <vt:lpstr>REVENUE SCENARIOS </vt:lpstr>
      <vt:lpstr>CAPITAL IMPROVEMENTS Town of Loxahatchee Groves </vt:lpstr>
      <vt:lpstr>PW SUGGESTED MAINTENANCE &amp; IMPROVEMENTS</vt:lpstr>
      <vt:lpstr>PW SUGGESTED MAINTENANCE &amp; IMPROVEMENTS</vt:lpstr>
      <vt:lpstr>PW SUGGESTED MAINTENANCE &amp; IMPROVEMENTS</vt:lpstr>
      <vt:lpstr>OTHER MAINTENANCE &amp; CAPITAL INVESTMENTS</vt:lpstr>
      <vt:lpstr>PowerPoint Presentation</vt:lpstr>
      <vt:lpstr>JOINT COMMITTEE CHAIR PROJECT PRIORITY RANKINGS</vt:lpstr>
      <vt:lpstr>PowerPoint Presentation</vt:lpstr>
      <vt:lpstr>NEXT STEPS Town of Loxahatchee Groves </vt:lpstr>
      <vt:lpstr>BUDGET CALENDAR </vt:lpstr>
      <vt:lpstr>Questions &amp; comments Town of Loxahatchee Groves </vt:lpstr>
      <vt:lpstr>FY 2020-2021  BUDGET SUMMARY Town of Loxahatchee Groves </vt:lpstr>
      <vt:lpstr>PowerPoint Presentation</vt:lpstr>
      <vt:lpstr> fy 2020-2021 REVENUES &amp; EXPENDITURES  BY DEPARTMENT &amp; FUND Town of Loxahatchee Groves </vt:lpstr>
      <vt:lpstr>PowerPoint Presentation</vt:lpstr>
      <vt:lpstr>FY 2020-2021 DETAILED BUDGET WORKSHEETS- by Department within Funds Town of Loxahatchee Groves </vt:lpstr>
      <vt:lpstr>PowerPoint Presentation</vt:lpstr>
      <vt:lpstr>FY 2020-2021 DETAILED BUDGET WORKSHEETS- by line item within Funds Town of Loxahatchee Groves </vt:lpstr>
      <vt:lpstr>PowerPoint Presentation</vt:lpstr>
      <vt:lpstr>Capital investment &amp; maintenance programs- annual &amp; total estimates costs FY 2021-2030  Town of Loxahatchee Groves </vt:lpstr>
      <vt:lpstr>PowerPoint Presentation</vt:lpstr>
      <vt:lpstr>NON-AG SINGLE FAMILY 5-ACRE HOMESTEAD </vt:lpstr>
      <vt:lpstr>REVENUE &amp; EXPENDITURE ANALYSIS Town of Loxahatchee Groves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 2020-2021 BUDGET WORKSHOP</dc:title>
  <dc:creator>Francine Ramaglia</dc:creator>
  <cp:lastModifiedBy>Francine Ramaglia</cp:lastModifiedBy>
  <cp:revision>3</cp:revision>
  <cp:lastPrinted>2020-07-21T21:14:32Z</cp:lastPrinted>
  <dcterms:created xsi:type="dcterms:W3CDTF">2020-07-21T21:01:40Z</dcterms:created>
  <dcterms:modified xsi:type="dcterms:W3CDTF">2020-07-21T21:20:44Z</dcterms:modified>
</cp:coreProperties>
</file>